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9.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26" r:id="rId2"/>
    <p:sldId id="293" r:id="rId3"/>
    <p:sldId id="297" r:id="rId4"/>
    <p:sldId id="274" r:id="rId5"/>
    <p:sldId id="325" r:id="rId6"/>
    <p:sldId id="324" r:id="rId7"/>
    <p:sldId id="271" r:id="rId8"/>
    <p:sldId id="266" r:id="rId9"/>
    <p:sldId id="267" r:id="rId10"/>
    <p:sldId id="268" r:id="rId11"/>
    <p:sldId id="269" r:id="rId12"/>
    <p:sldId id="270" r:id="rId13"/>
    <p:sldId id="275" r:id="rId14"/>
    <p:sldId id="276" r:id="rId15"/>
    <p:sldId id="277" r:id="rId16"/>
    <p:sldId id="279" r:id="rId17"/>
    <p:sldId id="280" r:id="rId18"/>
    <p:sldId id="281" r:id="rId19"/>
    <p:sldId id="282" r:id="rId20"/>
    <p:sldId id="284" r:id="rId21"/>
    <p:sldId id="285" r:id="rId22"/>
    <p:sldId id="287" r:id="rId23"/>
    <p:sldId id="288" r:id="rId24"/>
    <p:sldId id="290" r:id="rId25"/>
    <p:sldId id="291" r:id="rId26"/>
    <p:sldId id="260" r:id="rId27"/>
    <p:sldId id="294" r:id="rId28"/>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A802A-51BC-4F42-9437-C5CB988A1C2F}" v="4" dt="2022-11-06T08:14:55.9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8" d="100"/>
          <a:sy n="38" d="100"/>
        </p:scale>
        <p:origin x="804"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motso Sematlane" userId="83f6f4d9-251c-4d3a-bda0-7ce318d57469" providerId="ADAL" clId="{12DA802A-51BC-4F42-9437-C5CB988A1C2F}"/>
    <pc:docChg chg="undo custSel addSld delSld modSld sldOrd">
      <pc:chgData name="Phomotso Sematlane" userId="83f6f4d9-251c-4d3a-bda0-7ce318d57469" providerId="ADAL" clId="{12DA802A-51BC-4F42-9437-C5CB988A1C2F}" dt="2022-11-06T08:14:55.929" v="131"/>
      <pc:docMkLst>
        <pc:docMk/>
      </pc:docMkLst>
      <pc:sldChg chg="add">
        <pc:chgData name="Phomotso Sematlane" userId="83f6f4d9-251c-4d3a-bda0-7ce318d57469" providerId="ADAL" clId="{12DA802A-51BC-4F42-9437-C5CB988A1C2F}" dt="2022-11-06T08:14:55.929" v="131"/>
        <pc:sldMkLst>
          <pc:docMk/>
          <pc:sldMk cId="0" sldId="266"/>
        </pc:sldMkLst>
      </pc:sldChg>
      <pc:sldChg chg="add">
        <pc:chgData name="Phomotso Sematlane" userId="83f6f4d9-251c-4d3a-bda0-7ce318d57469" providerId="ADAL" clId="{12DA802A-51BC-4F42-9437-C5CB988A1C2F}" dt="2022-11-06T08:14:55.929" v="131"/>
        <pc:sldMkLst>
          <pc:docMk/>
          <pc:sldMk cId="0" sldId="267"/>
        </pc:sldMkLst>
      </pc:sldChg>
      <pc:sldChg chg="add">
        <pc:chgData name="Phomotso Sematlane" userId="83f6f4d9-251c-4d3a-bda0-7ce318d57469" providerId="ADAL" clId="{12DA802A-51BC-4F42-9437-C5CB988A1C2F}" dt="2022-11-06T08:14:55.929" v="131"/>
        <pc:sldMkLst>
          <pc:docMk/>
          <pc:sldMk cId="0" sldId="268"/>
        </pc:sldMkLst>
      </pc:sldChg>
      <pc:sldChg chg="add">
        <pc:chgData name="Phomotso Sematlane" userId="83f6f4d9-251c-4d3a-bda0-7ce318d57469" providerId="ADAL" clId="{12DA802A-51BC-4F42-9437-C5CB988A1C2F}" dt="2022-11-06T08:14:55.929" v="131"/>
        <pc:sldMkLst>
          <pc:docMk/>
          <pc:sldMk cId="0" sldId="269"/>
        </pc:sldMkLst>
      </pc:sldChg>
      <pc:sldChg chg="add">
        <pc:chgData name="Phomotso Sematlane" userId="83f6f4d9-251c-4d3a-bda0-7ce318d57469" providerId="ADAL" clId="{12DA802A-51BC-4F42-9437-C5CB988A1C2F}" dt="2022-11-06T08:14:55.929" v="131"/>
        <pc:sldMkLst>
          <pc:docMk/>
          <pc:sldMk cId="0" sldId="270"/>
        </pc:sldMkLst>
      </pc:sldChg>
      <pc:sldChg chg="del">
        <pc:chgData name="Phomotso Sematlane" userId="83f6f4d9-251c-4d3a-bda0-7ce318d57469" providerId="ADAL" clId="{12DA802A-51BC-4F42-9437-C5CB988A1C2F}" dt="2022-11-06T07:53:58.018" v="0" actId="47"/>
        <pc:sldMkLst>
          <pc:docMk/>
          <pc:sldMk cId="2744327099" sldId="292"/>
        </pc:sldMkLst>
      </pc:sldChg>
      <pc:sldChg chg="addSp delSp modSp new mod ord setBg">
        <pc:chgData name="Phomotso Sematlane" userId="83f6f4d9-251c-4d3a-bda0-7ce318d57469" providerId="ADAL" clId="{12DA802A-51BC-4F42-9437-C5CB988A1C2F}" dt="2022-11-06T08:00:46.413" v="130" actId="207"/>
        <pc:sldMkLst>
          <pc:docMk/>
          <pc:sldMk cId="2314356566" sldId="326"/>
        </pc:sldMkLst>
        <pc:spChg chg="add mod">
          <ac:chgData name="Phomotso Sematlane" userId="83f6f4d9-251c-4d3a-bda0-7ce318d57469" providerId="ADAL" clId="{12DA802A-51BC-4F42-9437-C5CB988A1C2F}" dt="2022-11-06T08:00:46.413" v="130" actId="207"/>
          <ac:spMkLst>
            <pc:docMk/>
            <pc:sldMk cId="2314356566" sldId="326"/>
            <ac:spMk id="3" creationId="{5477BD56-A616-A8FE-2828-20187FA77A77}"/>
          </ac:spMkLst>
        </pc:spChg>
        <pc:spChg chg="add del">
          <ac:chgData name="Phomotso Sematlane" userId="83f6f4d9-251c-4d3a-bda0-7ce318d57469" providerId="ADAL" clId="{12DA802A-51BC-4F42-9437-C5CB988A1C2F}" dt="2022-11-06T07:55:20.467" v="7" actId="26606"/>
          <ac:spMkLst>
            <pc:docMk/>
            <pc:sldMk cId="2314356566" sldId="326"/>
            <ac:spMk id="7" creationId="{42A4FC2C-047E-45A5-965D-8E1E3BF09BC6}"/>
          </ac:spMkLst>
        </pc:spChg>
        <pc:spChg chg="add del">
          <ac:chgData name="Phomotso Sematlane" userId="83f6f4d9-251c-4d3a-bda0-7ce318d57469" providerId="ADAL" clId="{12DA802A-51BC-4F42-9437-C5CB988A1C2F}" dt="2022-11-06T08:00:36.096" v="128" actId="26606"/>
          <ac:spMkLst>
            <pc:docMk/>
            <pc:sldMk cId="2314356566" sldId="326"/>
            <ac:spMk id="9" creationId="{C1DD1A8A-57D5-4A81-AD04-532B043C5611}"/>
          </ac:spMkLst>
        </pc:spChg>
        <pc:spChg chg="add del">
          <ac:chgData name="Phomotso Sematlane" userId="83f6f4d9-251c-4d3a-bda0-7ce318d57469" providerId="ADAL" clId="{12DA802A-51BC-4F42-9437-C5CB988A1C2F}" dt="2022-11-06T08:00:36.096" v="128" actId="26606"/>
          <ac:spMkLst>
            <pc:docMk/>
            <pc:sldMk cId="2314356566" sldId="326"/>
            <ac:spMk id="11" creationId="{007891EC-4501-44ED-A8C8-B11B6DB767AB}"/>
          </ac:spMkLst>
        </pc:spChg>
        <pc:spChg chg="add">
          <ac:chgData name="Phomotso Sematlane" userId="83f6f4d9-251c-4d3a-bda0-7ce318d57469" providerId="ADAL" clId="{12DA802A-51BC-4F42-9437-C5CB988A1C2F}" dt="2022-11-06T08:00:36.110" v="129" actId="26606"/>
          <ac:spMkLst>
            <pc:docMk/>
            <pc:sldMk cId="2314356566" sldId="326"/>
            <ac:spMk id="13" creationId="{87CC2527-562A-4F69-B487-4371E5B243E7}"/>
          </ac:spMkLst>
        </pc:spChg>
        <pc:picChg chg="add mod">
          <ac:chgData name="Phomotso Sematlane" userId="83f6f4d9-251c-4d3a-bda0-7ce318d57469" providerId="ADAL" clId="{12DA802A-51BC-4F42-9437-C5CB988A1C2F}" dt="2022-11-06T08:00:36.110" v="129" actId="26606"/>
          <ac:picMkLst>
            <pc:docMk/>
            <pc:sldMk cId="2314356566" sldId="326"/>
            <ac:picMk id="2" creationId="{888DA94D-DA6A-CFE1-08F0-77EDAEA6191E}"/>
          </ac:picMkLst>
        </pc:picChg>
        <pc:picChg chg="add mod">
          <ac:chgData name="Phomotso Sematlane" userId="83f6f4d9-251c-4d3a-bda0-7ce318d57469" providerId="ADAL" clId="{12DA802A-51BC-4F42-9437-C5CB988A1C2F}" dt="2022-11-06T08:00:11.784" v="125"/>
          <ac:picMkLst>
            <pc:docMk/>
            <pc:sldMk cId="2314356566" sldId="326"/>
            <ac:picMk id="4" creationId="{F92431C0-6E78-2A82-3326-787F01C4EDE4}"/>
          </ac:picMkLst>
        </pc:picChg>
        <pc:cxnChg chg="add">
          <ac:chgData name="Phomotso Sematlane" userId="83f6f4d9-251c-4d3a-bda0-7ce318d57469" providerId="ADAL" clId="{12DA802A-51BC-4F42-9437-C5CB988A1C2F}" dt="2022-11-06T08:00:36.110" v="129" actId="26606"/>
          <ac:cxnSpMkLst>
            <pc:docMk/>
            <pc:sldMk cId="2314356566" sldId="326"/>
            <ac:cxnSpMk id="14" creationId="{BCDAEC91-5BCE-4B55-9CC0-43EF94CB734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DE88820-53D2-48B6-B796-BD9363EAFEDE}" type="datetimeFigureOut">
              <a:rPr lang="en-ZA" smtClean="0"/>
              <a:t>2022/11/06</a:t>
            </a:fld>
            <a:endParaRPr lang="en-ZA"/>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198E19A-6A6B-4FA1-91A9-FACCF2A449C2}" type="slidenum">
              <a:rPr lang="en-ZA" smtClean="0"/>
              <a:t>‹#›</a:t>
            </a:fld>
            <a:endParaRPr lang="en-ZA"/>
          </a:p>
        </p:txBody>
      </p:sp>
    </p:spTree>
    <p:extLst>
      <p:ext uri="{BB962C8B-B14F-4D97-AF65-F5344CB8AC3E}">
        <p14:creationId xmlns:p14="http://schemas.microsoft.com/office/powerpoint/2010/main" val="51886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Ranked 104 in world. 100 in world in 2017</a:t>
            </a:r>
          </a:p>
        </p:txBody>
      </p:sp>
      <p:sp>
        <p:nvSpPr>
          <p:cNvPr id="4" name="Slide Number Placeholder 3"/>
          <p:cNvSpPr>
            <a:spLocks noGrp="1"/>
          </p:cNvSpPr>
          <p:nvPr>
            <p:ph type="sldNum" sz="quarter" idx="10"/>
          </p:nvPr>
        </p:nvSpPr>
        <p:spPr/>
        <p:txBody>
          <a:bodyPr/>
          <a:lstStyle/>
          <a:p>
            <a:fld id="{3FF90793-54E8-4E81-B96A-547B95FBC24F}" type="slidenum">
              <a:rPr lang="en-ZA" smtClean="0"/>
              <a:t>4</a:t>
            </a:fld>
            <a:endParaRPr lang="en-ZA"/>
          </a:p>
        </p:txBody>
      </p:sp>
    </p:spTree>
    <p:extLst>
      <p:ext uri="{BB962C8B-B14F-4D97-AF65-F5344CB8AC3E}">
        <p14:creationId xmlns:p14="http://schemas.microsoft.com/office/powerpoint/2010/main" val="108839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EC90-37FA-7C7C-E8EE-74F56FC19690}"/>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endParaRPr lang="en-LS"/>
          </a:p>
        </p:txBody>
      </p:sp>
      <p:sp>
        <p:nvSpPr>
          <p:cNvPr id="3" name="Subtitle 2">
            <a:extLst>
              <a:ext uri="{FF2B5EF4-FFF2-40B4-BE49-F238E27FC236}">
                <a16:creationId xmlns:a16="http://schemas.microsoft.com/office/drawing/2014/main" id="{FECD7532-D412-BE9A-C009-C7D6F5181A1A}"/>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endParaRPr lang="en-LS"/>
          </a:p>
        </p:txBody>
      </p:sp>
      <p:sp>
        <p:nvSpPr>
          <p:cNvPr id="4" name="Date Placeholder 3">
            <a:extLst>
              <a:ext uri="{FF2B5EF4-FFF2-40B4-BE49-F238E27FC236}">
                <a16:creationId xmlns:a16="http://schemas.microsoft.com/office/drawing/2014/main" id="{D5E9743A-5D06-6367-3785-F9996C65F6A9}"/>
              </a:ext>
            </a:extLst>
          </p:cNvPr>
          <p:cNvSpPr>
            <a:spLocks noGrp="1"/>
          </p:cNvSpPr>
          <p:nvPr>
            <p:ph type="dt" sz="half" idx="10"/>
          </p:nvPr>
        </p:nvSpPr>
        <p:spPr>
          <a:xfrm>
            <a:off x="1005205" y="10517696"/>
            <a:ext cx="4623943" cy="276999"/>
          </a:xfrm>
        </p:spPr>
        <p:txBody>
          <a:bodyPr/>
          <a:lstStyle/>
          <a:p>
            <a:fld id="{C5AAA326-3817-47B7-B4CF-288C6B95F272}" type="datetimeFigureOut">
              <a:rPr lang="en-LS" smtClean="0"/>
              <a:t>11/06/2022</a:t>
            </a:fld>
            <a:endParaRPr lang="en-LS"/>
          </a:p>
        </p:txBody>
      </p:sp>
      <p:sp>
        <p:nvSpPr>
          <p:cNvPr id="5" name="Footer Placeholder 4">
            <a:extLst>
              <a:ext uri="{FF2B5EF4-FFF2-40B4-BE49-F238E27FC236}">
                <a16:creationId xmlns:a16="http://schemas.microsoft.com/office/drawing/2014/main" id="{C7AAC8F6-BE6E-A373-D63B-E69DE0AAEC83}"/>
              </a:ext>
            </a:extLst>
          </p:cNvPr>
          <p:cNvSpPr>
            <a:spLocks noGrp="1"/>
          </p:cNvSpPr>
          <p:nvPr>
            <p:ph type="ftr" sz="quarter" idx="11"/>
          </p:nvPr>
        </p:nvSpPr>
        <p:spPr>
          <a:xfrm>
            <a:off x="6835394" y="10517696"/>
            <a:ext cx="6433312" cy="276999"/>
          </a:xfrm>
        </p:spPr>
        <p:txBody>
          <a:bodyPr/>
          <a:lstStyle/>
          <a:p>
            <a:endParaRPr lang="en-LS"/>
          </a:p>
        </p:txBody>
      </p:sp>
      <p:sp>
        <p:nvSpPr>
          <p:cNvPr id="6" name="Slide Number Placeholder 5">
            <a:extLst>
              <a:ext uri="{FF2B5EF4-FFF2-40B4-BE49-F238E27FC236}">
                <a16:creationId xmlns:a16="http://schemas.microsoft.com/office/drawing/2014/main" id="{1C353D4A-7809-28D1-8BA3-D97E68949E95}"/>
              </a:ext>
            </a:extLst>
          </p:cNvPr>
          <p:cNvSpPr>
            <a:spLocks noGrp="1"/>
          </p:cNvSpPr>
          <p:nvPr>
            <p:ph type="sldNum" sz="quarter" idx="12"/>
          </p:nvPr>
        </p:nvSpPr>
        <p:spPr>
          <a:xfrm>
            <a:off x="14474953" y="10517696"/>
            <a:ext cx="4623943" cy="276999"/>
          </a:xfrm>
        </p:spPr>
        <p:txBody>
          <a:bodyPr/>
          <a:lstStyle/>
          <a:p>
            <a:fld id="{E789CB84-2EBC-42C2-9ED4-ADCE9CDD9D0A}" type="slidenum">
              <a:rPr lang="en-LS" smtClean="0"/>
              <a:t>‹#›</a:t>
            </a:fld>
            <a:endParaRPr lang="en-LS"/>
          </a:p>
        </p:txBody>
      </p:sp>
    </p:spTree>
    <p:extLst>
      <p:ext uri="{BB962C8B-B14F-4D97-AF65-F5344CB8AC3E}">
        <p14:creationId xmlns:p14="http://schemas.microsoft.com/office/powerpoint/2010/main" val="29555773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87431" y="339116"/>
            <a:ext cx="18329236" cy="528319"/>
          </a:xfrm>
          <a:prstGeom prst="rect">
            <a:avLst/>
          </a:prstGeom>
        </p:spPr>
        <p:txBody>
          <a:bodyPr wrap="square" lIns="0" tIns="0" rIns="0" bIns="0">
            <a:spAutoFit/>
          </a:bodyPr>
          <a:lstStyle>
            <a:lvl1pPr>
              <a:defRPr sz="33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1130855" y="2387361"/>
            <a:ext cx="16355694" cy="397954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7" Type="http://schemas.openxmlformats.org/officeDocument/2006/relationships/image" Target="../media/image58.png"/><Relationship Id="rId2" Type="http://schemas.openxmlformats.org/officeDocument/2006/relationships/image" Target="../media/image55.jp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13.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8" Type="http://schemas.openxmlformats.org/officeDocument/2006/relationships/image" Target="../media/image59.png"/><Relationship Id="rId3" Type="http://schemas.openxmlformats.org/officeDocument/2006/relationships/image" Target="../media/image12.jp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ce@lndc.org.ls/info@lndc.org.ls" TargetMode="External"/><Relationship Id="rId2" Type="http://schemas.openxmlformats.org/officeDocument/2006/relationships/hyperlink" Target="mailto:makhakhe@lndc.org.ls" TargetMode="External"/><Relationship Id="rId1" Type="http://schemas.openxmlformats.org/officeDocument/2006/relationships/slideLayout" Target="../slideLayouts/slideLayout2.xml"/><Relationship Id="rId4" Type="http://schemas.openxmlformats.org/officeDocument/2006/relationships/hyperlink" Target="https://www.lndc.org.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png"/><Relationship Id="rId42" Type="http://schemas.openxmlformats.org/officeDocument/2006/relationships/image" Target="../media/image51.png"/><Relationship Id="rId7" Type="http://schemas.openxmlformats.org/officeDocument/2006/relationships/image" Target="../media/image16.pn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image" Target="../media/image17.png"/><Relationship Id="rId3" Type="http://schemas.openxmlformats.org/officeDocument/2006/relationships/image" Target="../media/image12.jp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888DA94D-DA6A-CFE1-08F0-77EDAEA6191E}"/>
              </a:ext>
            </a:extLst>
          </p:cNvPr>
          <p:cNvPicPr/>
          <p:nvPr/>
        </p:nvPicPr>
        <p:blipFill rotWithShape="1">
          <a:blip r:embed="rId2" cstate="print"/>
          <a:srcRect b="12103"/>
          <a:stretch/>
        </p:blipFill>
        <p:spPr>
          <a:xfrm>
            <a:off x="20" y="10"/>
            <a:ext cx="20104080" cy="11309340"/>
          </a:xfrm>
          <a:prstGeom prst="rect">
            <a:avLst/>
          </a:prstGeom>
        </p:spPr>
      </p:pic>
      <p:sp>
        <p:nvSpPr>
          <p:cNvPr id="1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2348424" y="3755952"/>
            <a:ext cx="7755676" cy="7553398"/>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5477BD56-A616-A8FE-2828-20187FA77A77}"/>
              </a:ext>
            </a:extLst>
          </p:cNvPr>
          <p:cNvSpPr txBox="1"/>
          <p:nvPr/>
        </p:nvSpPr>
        <p:spPr>
          <a:xfrm>
            <a:off x="13227978" y="5329693"/>
            <a:ext cx="6351855" cy="3024494"/>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en-US" sz="6600" i="1" kern="1200" dirty="0">
                <a:solidFill>
                  <a:srgbClr val="00B050"/>
                </a:solidFill>
                <a:latin typeface="+mj-lt"/>
                <a:ea typeface="+mj-ea"/>
                <a:cs typeface="+mj-cs"/>
              </a:rPr>
              <a:t>Investment Opportunities in Lesotho</a:t>
            </a:r>
          </a:p>
        </p:txBody>
      </p:sp>
      <p:cxnSp>
        <p:nvCxnSpPr>
          <p:cNvPr id="14"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32670" y="8449514"/>
            <a:ext cx="1542469"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4" name="object 19">
            <a:extLst>
              <a:ext uri="{FF2B5EF4-FFF2-40B4-BE49-F238E27FC236}">
                <a16:creationId xmlns:a16="http://schemas.microsoft.com/office/drawing/2014/main" id="{F92431C0-6E78-2A82-3326-787F01C4EDE4}"/>
              </a:ext>
            </a:extLst>
          </p:cNvPr>
          <p:cNvPicPr/>
          <p:nvPr/>
        </p:nvPicPr>
        <p:blipFill>
          <a:blip r:embed="rId3" cstate="print"/>
          <a:stretch>
            <a:fillRect/>
          </a:stretch>
        </p:blipFill>
        <p:spPr>
          <a:xfrm>
            <a:off x="17243319" y="9733119"/>
            <a:ext cx="2241325" cy="976514"/>
          </a:xfrm>
          <a:prstGeom prst="rect">
            <a:avLst/>
          </a:prstGeom>
        </p:spPr>
      </p:pic>
    </p:spTree>
    <p:extLst>
      <p:ext uri="{BB962C8B-B14F-4D97-AF65-F5344CB8AC3E}">
        <p14:creationId xmlns:p14="http://schemas.microsoft.com/office/powerpoint/2010/main" val="231435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243" y="-187629"/>
            <a:ext cx="20249030" cy="11807124"/>
            <a:chOff x="-108948" y="-24859"/>
            <a:chExt cx="20249030" cy="11333574"/>
          </a:xfrm>
        </p:grpSpPr>
        <p:pic>
          <p:nvPicPr>
            <p:cNvPr id="3" name="object 3"/>
            <p:cNvPicPr/>
            <p:nvPr/>
          </p:nvPicPr>
          <p:blipFill>
            <a:blip r:embed="rId2" cstate="print"/>
            <a:stretch>
              <a:fillRect/>
            </a:stretch>
          </p:blipFill>
          <p:spPr>
            <a:xfrm>
              <a:off x="10198642" y="0"/>
              <a:ext cx="9905457" cy="11308556"/>
            </a:xfrm>
            <a:prstGeom prst="rect">
              <a:avLst/>
            </a:prstGeom>
          </p:spPr>
        </p:pic>
        <p:sp>
          <p:nvSpPr>
            <p:cNvPr id="4" name="object 4"/>
            <p:cNvSpPr/>
            <p:nvPr/>
          </p:nvSpPr>
          <p:spPr>
            <a:xfrm>
              <a:off x="-108948" y="-24859"/>
              <a:ext cx="17198975" cy="11308715"/>
            </a:xfrm>
            <a:custGeom>
              <a:avLst/>
              <a:gdLst/>
              <a:ahLst/>
              <a:cxnLst/>
              <a:rect l="l" t="t" r="r" b="b"/>
              <a:pathLst>
                <a:path w="17198975" h="11308715">
                  <a:moveTo>
                    <a:pt x="13745160" y="0"/>
                  </a:moveTo>
                  <a:lnTo>
                    <a:pt x="0" y="0"/>
                  </a:lnTo>
                  <a:lnTo>
                    <a:pt x="0" y="11308556"/>
                  </a:lnTo>
                  <a:lnTo>
                    <a:pt x="14856872" y="11308556"/>
                  </a:lnTo>
                  <a:lnTo>
                    <a:pt x="16372188" y="7708186"/>
                  </a:lnTo>
                  <a:lnTo>
                    <a:pt x="17051129" y="5982812"/>
                  </a:lnTo>
                  <a:lnTo>
                    <a:pt x="17198623" y="4846853"/>
                  </a:lnTo>
                  <a:lnTo>
                    <a:pt x="16743733" y="3795557"/>
                  </a:lnTo>
                  <a:lnTo>
                    <a:pt x="15615520" y="2324172"/>
                  </a:lnTo>
                  <a:lnTo>
                    <a:pt x="13745160" y="0"/>
                  </a:lnTo>
                  <a:close/>
                </a:path>
              </a:pathLst>
            </a:custGeom>
            <a:solidFill>
              <a:srgbClr val="FFFFFF"/>
            </a:solidFill>
          </p:spPr>
          <p:txBody>
            <a:bodyPr wrap="square" lIns="0" tIns="0" rIns="0" bIns="0" rtlCol="0"/>
            <a:lstStyle/>
            <a:p>
              <a:endParaRPr dirty="0"/>
            </a:p>
          </p:txBody>
        </p:sp>
        <p:sp>
          <p:nvSpPr>
            <p:cNvPr id="5" name="object 5"/>
            <p:cNvSpPr/>
            <p:nvPr/>
          </p:nvSpPr>
          <p:spPr>
            <a:xfrm>
              <a:off x="13745161" y="0"/>
              <a:ext cx="3453765" cy="11308715"/>
            </a:xfrm>
            <a:custGeom>
              <a:avLst/>
              <a:gdLst/>
              <a:ahLst/>
              <a:cxnLst/>
              <a:rect l="l" t="t" r="r" b="b"/>
              <a:pathLst>
                <a:path w="3453765" h="11308715">
                  <a:moveTo>
                    <a:pt x="1111712" y="11308556"/>
                  </a:moveTo>
                  <a:lnTo>
                    <a:pt x="2627027" y="7708186"/>
                  </a:lnTo>
                  <a:lnTo>
                    <a:pt x="3305968" y="5982812"/>
                  </a:lnTo>
                  <a:lnTo>
                    <a:pt x="3453463" y="4846853"/>
                  </a:lnTo>
                  <a:lnTo>
                    <a:pt x="2998572" y="3795557"/>
                  </a:lnTo>
                  <a:lnTo>
                    <a:pt x="1870359" y="2324172"/>
                  </a:lnTo>
                  <a:lnTo>
                    <a:pt x="0" y="0"/>
                  </a:lnTo>
                </a:path>
              </a:pathLst>
            </a:custGeom>
            <a:ln w="136121">
              <a:solidFill>
                <a:srgbClr val="7BC792"/>
              </a:solidFill>
            </a:ln>
          </p:spPr>
          <p:txBody>
            <a:bodyPr wrap="square" lIns="0" tIns="0" rIns="0" bIns="0" rtlCol="0"/>
            <a:lstStyle/>
            <a:p>
              <a:endParaRPr/>
            </a:p>
          </p:txBody>
        </p:sp>
        <p:sp>
          <p:nvSpPr>
            <p:cNvPr id="6" name="object 6"/>
            <p:cNvSpPr/>
            <p:nvPr/>
          </p:nvSpPr>
          <p:spPr>
            <a:xfrm>
              <a:off x="4747682" y="83869"/>
              <a:ext cx="15392400" cy="1414145"/>
            </a:xfrm>
            <a:custGeom>
              <a:avLst/>
              <a:gdLst/>
              <a:ahLst/>
              <a:cxnLst/>
              <a:rect l="l" t="t" r="r" b="b"/>
              <a:pathLst>
                <a:path w="15392400" h="1414145">
                  <a:moveTo>
                    <a:pt x="15392201" y="0"/>
                  </a:moveTo>
                  <a:lnTo>
                    <a:pt x="0" y="0"/>
                  </a:lnTo>
                  <a:lnTo>
                    <a:pt x="0" y="785315"/>
                  </a:lnTo>
                  <a:lnTo>
                    <a:pt x="9816" y="1148524"/>
                  </a:lnTo>
                  <a:lnTo>
                    <a:pt x="78531" y="1335037"/>
                  </a:lnTo>
                  <a:lnTo>
                    <a:pt x="265044" y="1403752"/>
                  </a:lnTo>
                  <a:lnTo>
                    <a:pt x="628253" y="1413568"/>
                  </a:lnTo>
                  <a:lnTo>
                    <a:pt x="15392201" y="1413568"/>
                  </a:lnTo>
                  <a:lnTo>
                    <a:pt x="15392201" y="0"/>
                  </a:lnTo>
                  <a:close/>
                </a:path>
              </a:pathLst>
            </a:custGeom>
            <a:solidFill>
              <a:srgbClr val="13239B"/>
            </a:solidFill>
          </p:spPr>
          <p:txBody>
            <a:bodyPr wrap="square" lIns="0" tIns="0" rIns="0" bIns="0" rtlCol="0"/>
            <a:lstStyle/>
            <a:p>
              <a:endParaRPr dirty="0"/>
            </a:p>
          </p:txBody>
        </p:sp>
        <p:sp>
          <p:nvSpPr>
            <p:cNvPr id="11" name="object 11"/>
            <p:cNvSpPr/>
            <p:nvPr/>
          </p:nvSpPr>
          <p:spPr>
            <a:xfrm>
              <a:off x="2597236" y="10305032"/>
              <a:ext cx="13335" cy="219075"/>
            </a:xfrm>
            <a:custGeom>
              <a:avLst/>
              <a:gdLst/>
              <a:ahLst/>
              <a:cxnLst/>
              <a:rect l="l" t="t" r="r" b="b"/>
              <a:pathLst>
                <a:path w="13335" h="219075">
                  <a:moveTo>
                    <a:pt x="12774" y="0"/>
                  </a:moveTo>
                  <a:lnTo>
                    <a:pt x="0" y="3183"/>
                  </a:lnTo>
                  <a:lnTo>
                    <a:pt x="0" y="218579"/>
                  </a:lnTo>
                  <a:lnTo>
                    <a:pt x="12774" y="218579"/>
                  </a:lnTo>
                  <a:lnTo>
                    <a:pt x="12774" y="0"/>
                  </a:lnTo>
                  <a:close/>
                </a:path>
              </a:pathLst>
            </a:custGeom>
            <a:solidFill>
              <a:srgbClr val="391500"/>
            </a:solidFill>
          </p:spPr>
          <p:txBody>
            <a:bodyPr wrap="square" lIns="0" tIns="0" rIns="0" bIns="0" rtlCol="0"/>
            <a:lstStyle/>
            <a:p>
              <a:endParaRPr/>
            </a:p>
          </p:txBody>
        </p:sp>
        <p:sp>
          <p:nvSpPr>
            <p:cNvPr id="17" name="object 17"/>
            <p:cNvSpPr/>
            <p:nvPr/>
          </p:nvSpPr>
          <p:spPr>
            <a:xfrm>
              <a:off x="1449463" y="9796913"/>
              <a:ext cx="98425" cy="49530"/>
            </a:xfrm>
            <a:custGeom>
              <a:avLst/>
              <a:gdLst/>
              <a:ahLst/>
              <a:cxnLst/>
              <a:rect l="l" t="t" r="r" b="b"/>
              <a:pathLst>
                <a:path w="98425" h="49529">
                  <a:moveTo>
                    <a:pt x="40551" y="0"/>
                  </a:moveTo>
                  <a:lnTo>
                    <a:pt x="0" y="0"/>
                  </a:lnTo>
                  <a:lnTo>
                    <a:pt x="0" y="5664"/>
                  </a:lnTo>
                  <a:lnTo>
                    <a:pt x="16916" y="5664"/>
                  </a:lnTo>
                  <a:lnTo>
                    <a:pt x="16916" y="48729"/>
                  </a:lnTo>
                  <a:lnTo>
                    <a:pt x="23647" y="48729"/>
                  </a:lnTo>
                  <a:lnTo>
                    <a:pt x="23647" y="5664"/>
                  </a:lnTo>
                  <a:lnTo>
                    <a:pt x="39636" y="5664"/>
                  </a:lnTo>
                  <a:lnTo>
                    <a:pt x="40551" y="0"/>
                  </a:lnTo>
                  <a:close/>
                </a:path>
                <a:path w="98425" h="49529">
                  <a:moveTo>
                    <a:pt x="98183" y="0"/>
                  </a:moveTo>
                  <a:lnTo>
                    <a:pt x="91655" y="0"/>
                  </a:lnTo>
                  <a:lnTo>
                    <a:pt x="72745" y="28663"/>
                  </a:lnTo>
                  <a:lnTo>
                    <a:pt x="53898" y="0"/>
                  </a:lnTo>
                  <a:lnTo>
                    <a:pt x="47307" y="0"/>
                  </a:lnTo>
                  <a:lnTo>
                    <a:pt x="47307" y="48729"/>
                  </a:lnTo>
                  <a:lnTo>
                    <a:pt x="53390" y="48729"/>
                  </a:lnTo>
                  <a:lnTo>
                    <a:pt x="53390" y="11468"/>
                  </a:lnTo>
                  <a:lnTo>
                    <a:pt x="70383" y="37058"/>
                  </a:lnTo>
                  <a:lnTo>
                    <a:pt x="74460" y="37058"/>
                  </a:lnTo>
                  <a:lnTo>
                    <a:pt x="91516" y="11468"/>
                  </a:lnTo>
                  <a:lnTo>
                    <a:pt x="91516" y="49237"/>
                  </a:lnTo>
                  <a:lnTo>
                    <a:pt x="98183" y="48234"/>
                  </a:lnTo>
                  <a:lnTo>
                    <a:pt x="98183" y="0"/>
                  </a:lnTo>
                  <a:close/>
                </a:path>
              </a:pathLst>
            </a:custGeom>
            <a:solidFill>
              <a:srgbClr val="391500"/>
            </a:solidFill>
          </p:spPr>
          <p:txBody>
            <a:bodyPr wrap="square" lIns="0" tIns="0" rIns="0" bIns="0" rtlCol="0"/>
            <a:lstStyle/>
            <a:p>
              <a:endParaRPr/>
            </a:p>
          </p:txBody>
        </p:sp>
        <p:sp>
          <p:nvSpPr>
            <p:cNvPr id="18" name="object 18"/>
            <p:cNvSpPr/>
            <p:nvPr/>
          </p:nvSpPr>
          <p:spPr>
            <a:xfrm>
              <a:off x="17214135" y="9329559"/>
              <a:ext cx="2701925" cy="1372235"/>
            </a:xfrm>
            <a:custGeom>
              <a:avLst/>
              <a:gdLst/>
              <a:ahLst/>
              <a:cxnLst/>
              <a:rect l="l" t="t" r="r" b="b"/>
              <a:pathLst>
                <a:path w="2701925" h="1372234">
                  <a:moveTo>
                    <a:pt x="2575837" y="0"/>
                  </a:moveTo>
                  <a:lnTo>
                    <a:pt x="125650" y="0"/>
                  </a:lnTo>
                  <a:lnTo>
                    <a:pt x="53008" y="1963"/>
                  </a:lnTo>
                  <a:lnTo>
                    <a:pt x="15706" y="15706"/>
                  </a:lnTo>
                  <a:lnTo>
                    <a:pt x="1963" y="53008"/>
                  </a:lnTo>
                  <a:lnTo>
                    <a:pt x="0" y="125650"/>
                  </a:lnTo>
                  <a:lnTo>
                    <a:pt x="0" y="1246035"/>
                  </a:lnTo>
                  <a:lnTo>
                    <a:pt x="1963" y="1318677"/>
                  </a:lnTo>
                  <a:lnTo>
                    <a:pt x="15706" y="1355979"/>
                  </a:lnTo>
                  <a:lnTo>
                    <a:pt x="53008" y="1369722"/>
                  </a:lnTo>
                  <a:lnTo>
                    <a:pt x="125650" y="1371685"/>
                  </a:lnTo>
                  <a:lnTo>
                    <a:pt x="2575837" y="1371685"/>
                  </a:lnTo>
                  <a:lnTo>
                    <a:pt x="2648479" y="1369722"/>
                  </a:lnTo>
                  <a:lnTo>
                    <a:pt x="2685782" y="1355979"/>
                  </a:lnTo>
                  <a:lnTo>
                    <a:pt x="2699525" y="1318677"/>
                  </a:lnTo>
                  <a:lnTo>
                    <a:pt x="2701488" y="1246035"/>
                  </a:lnTo>
                  <a:lnTo>
                    <a:pt x="2701488" y="125650"/>
                  </a:lnTo>
                  <a:lnTo>
                    <a:pt x="2699525" y="53008"/>
                  </a:lnTo>
                  <a:lnTo>
                    <a:pt x="2685782" y="15706"/>
                  </a:lnTo>
                  <a:lnTo>
                    <a:pt x="2648479" y="1963"/>
                  </a:lnTo>
                  <a:lnTo>
                    <a:pt x="2575837" y="0"/>
                  </a:lnTo>
                  <a:close/>
                </a:path>
              </a:pathLst>
            </a:custGeom>
            <a:solidFill>
              <a:srgbClr val="FFFFFF"/>
            </a:solidFill>
          </p:spPr>
          <p:txBody>
            <a:bodyPr wrap="square" lIns="0" tIns="0" rIns="0" bIns="0" rtlCol="0"/>
            <a:lstStyle/>
            <a:p>
              <a:endParaRPr/>
            </a:p>
          </p:txBody>
        </p:sp>
        <p:pic>
          <p:nvPicPr>
            <p:cNvPr id="19" name="object 19"/>
            <p:cNvPicPr/>
            <p:nvPr/>
          </p:nvPicPr>
          <p:blipFill>
            <a:blip r:embed="rId3" cstate="print"/>
            <a:stretch>
              <a:fillRect/>
            </a:stretch>
          </p:blipFill>
          <p:spPr>
            <a:xfrm>
              <a:off x="17406667" y="9490208"/>
              <a:ext cx="2289066" cy="1001617"/>
            </a:xfrm>
            <a:prstGeom prst="rect">
              <a:avLst/>
            </a:prstGeom>
          </p:spPr>
        </p:pic>
      </p:grpSp>
      <p:sp>
        <p:nvSpPr>
          <p:cNvPr id="20" name="object 20"/>
          <p:cNvSpPr txBox="1">
            <a:spLocks noGrp="1"/>
          </p:cNvSpPr>
          <p:nvPr>
            <p:ph type="title"/>
          </p:nvPr>
        </p:nvSpPr>
        <p:spPr>
          <a:xfrm>
            <a:off x="13113291" y="223724"/>
            <a:ext cx="6082665" cy="741680"/>
          </a:xfrm>
          <a:prstGeom prst="rect">
            <a:avLst/>
          </a:prstGeom>
        </p:spPr>
        <p:txBody>
          <a:bodyPr vert="horz" wrap="square" lIns="0" tIns="12700" rIns="0" bIns="0" rtlCol="0">
            <a:spAutoFit/>
          </a:bodyPr>
          <a:lstStyle/>
          <a:p>
            <a:pPr marL="12700">
              <a:lnSpc>
                <a:spcPct val="100000"/>
              </a:lnSpc>
              <a:spcBef>
                <a:spcPts val="100"/>
              </a:spcBef>
            </a:pPr>
            <a:r>
              <a:rPr sz="4700" spc="375" dirty="0"/>
              <a:t>Why</a:t>
            </a:r>
            <a:r>
              <a:rPr sz="4700" spc="-290" dirty="0"/>
              <a:t> </a:t>
            </a:r>
            <a:r>
              <a:rPr sz="4700" dirty="0"/>
              <a:t>Invest</a:t>
            </a:r>
            <a:r>
              <a:rPr sz="4700" spc="-155" dirty="0"/>
              <a:t> </a:t>
            </a:r>
            <a:r>
              <a:rPr sz="4700" dirty="0"/>
              <a:t>In</a:t>
            </a:r>
            <a:r>
              <a:rPr sz="4700" spc="-155" dirty="0"/>
              <a:t> </a:t>
            </a:r>
            <a:r>
              <a:rPr sz="4700" spc="140" dirty="0"/>
              <a:t>Lesotho</a:t>
            </a:r>
            <a:endParaRPr sz="4700"/>
          </a:p>
        </p:txBody>
      </p:sp>
      <p:grpSp>
        <p:nvGrpSpPr>
          <p:cNvPr id="21" name="object 21"/>
          <p:cNvGrpSpPr/>
          <p:nvPr/>
        </p:nvGrpSpPr>
        <p:grpSpPr>
          <a:xfrm>
            <a:off x="524002" y="3447707"/>
            <a:ext cx="14363700" cy="4929505"/>
            <a:chOff x="524002" y="3447707"/>
            <a:chExt cx="14363700" cy="4929505"/>
          </a:xfrm>
        </p:grpSpPr>
        <p:pic>
          <p:nvPicPr>
            <p:cNvPr id="22" name="object 22"/>
            <p:cNvPicPr/>
            <p:nvPr/>
          </p:nvPicPr>
          <p:blipFill>
            <a:blip r:embed="rId4" cstate="print"/>
            <a:stretch>
              <a:fillRect/>
            </a:stretch>
          </p:blipFill>
          <p:spPr>
            <a:xfrm>
              <a:off x="11622682" y="6156880"/>
              <a:ext cx="3264649" cy="1914244"/>
            </a:xfrm>
            <a:prstGeom prst="rect">
              <a:avLst/>
            </a:prstGeom>
          </p:spPr>
        </p:pic>
        <p:sp>
          <p:nvSpPr>
            <p:cNvPr id="23" name="object 23"/>
            <p:cNvSpPr/>
            <p:nvPr/>
          </p:nvSpPr>
          <p:spPr>
            <a:xfrm>
              <a:off x="524002" y="3447713"/>
              <a:ext cx="10220960" cy="2268220"/>
            </a:xfrm>
            <a:custGeom>
              <a:avLst/>
              <a:gdLst/>
              <a:ahLst/>
              <a:cxnLst/>
              <a:rect l="l" t="t" r="r" b="b"/>
              <a:pathLst>
                <a:path w="10220960" h="2268220">
                  <a:moveTo>
                    <a:pt x="603580" y="1673186"/>
                  </a:moveTo>
                  <a:lnTo>
                    <a:pt x="570890" y="1647329"/>
                  </a:lnTo>
                  <a:lnTo>
                    <a:pt x="562394" y="1650784"/>
                  </a:lnTo>
                  <a:lnTo>
                    <a:pt x="554723" y="1657629"/>
                  </a:lnTo>
                  <a:lnTo>
                    <a:pt x="550430" y="1662696"/>
                  </a:lnTo>
                  <a:lnTo>
                    <a:pt x="547700" y="1669173"/>
                  </a:lnTo>
                  <a:lnTo>
                    <a:pt x="386168" y="1988883"/>
                  </a:lnTo>
                  <a:lnTo>
                    <a:pt x="376313" y="2007793"/>
                  </a:lnTo>
                  <a:lnTo>
                    <a:pt x="365226" y="1997379"/>
                  </a:lnTo>
                  <a:lnTo>
                    <a:pt x="272059" y="1904250"/>
                  </a:lnTo>
                  <a:lnTo>
                    <a:pt x="242443" y="1874926"/>
                  </a:lnTo>
                  <a:lnTo>
                    <a:pt x="201409" y="1872919"/>
                  </a:lnTo>
                  <a:lnTo>
                    <a:pt x="193027" y="1892515"/>
                  </a:lnTo>
                  <a:lnTo>
                    <a:pt x="195821" y="1903196"/>
                  </a:lnTo>
                  <a:lnTo>
                    <a:pt x="355155" y="2065972"/>
                  </a:lnTo>
                  <a:lnTo>
                    <a:pt x="388366" y="2083308"/>
                  </a:lnTo>
                  <a:lnTo>
                    <a:pt x="401878" y="2075459"/>
                  </a:lnTo>
                  <a:lnTo>
                    <a:pt x="414502" y="2056409"/>
                  </a:lnTo>
                  <a:lnTo>
                    <a:pt x="597217" y="1694205"/>
                  </a:lnTo>
                  <a:lnTo>
                    <a:pt x="600303" y="1688744"/>
                  </a:lnTo>
                  <a:lnTo>
                    <a:pt x="602107" y="1682915"/>
                  </a:lnTo>
                  <a:lnTo>
                    <a:pt x="603580" y="1673186"/>
                  </a:lnTo>
                  <a:close/>
                </a:path>
                <a:path w="10220960" h="2268220">
                  <a:moveTo>
                    <a:pt x="767524" y="648957"/>
                  </a:moveTo>
                  <a:lnTo>
                    <a:pt x="739444" y="620941"/>
                  </a:lnTo>
                  <a:lnTo>
                    <a:pt x="675576" y="620420"/>
                  </a:lnTo>
                  <a:lnTo>
                    <a:pt x="643636" y="620534"/>
                  </a:lnTo>
                  <a:lnTo>
                    <a:pt x="599262" y="623201"/>
                  </a:lnTo>
                  <a:lnTo>
                    <a:pt x="582104" y="649592"/>
                  </a:lnTo>
                  <a:lnTo>
                    <a:pt x="584530" y="660044"/>
                  </a:lnTo>
                  <a:lnTo>
                    <a:pt x="590613" y="668261"/>
                  </a:lnTo>
                  <a:lnTo>
                    <a:pt x="599897" y="673760"/>
                  </a:lnTo>
                  <a:lnTo>
                    <a:pt x="611898" y="676059"/>
                  </a:lnTo>
                  <a:lnTo>
                    <a:pt x="620128" y="676249"/>
                  </a:lnTo>
                  <a:lnTo>
                    <a:pt x="647179" y="676135"/>
                  </a:lnTo>
                  <a:lnTo>
                    <a:pt x="647255" y="877544"/>
                  </a:lnTo>
                  <a:lnTo>
                    <a:pt x="649109" y="892302"/>
                  </a:lnTo>
                  <a:lnTo>
                    <a:pt x="654392" y="903198"/>
                  </a:lnTo>
                  <a:lnTo>
                    <a:pt x="662838" y="910018"/>
                  </a:lnTo>
                  <a:lnTo>
                    <a:pt x="674166" y="912533"/>
                  </a:lnTo>
                  <a:lnTo>
                    <a:pt x="686003" y="910348"/>
                  </a:lnTo>
                  <a:lnTo>
                    <a:pt x="694944" y="903465"/>
                  </a:lnTo>
                  <a:lnTo>
                    <a:pt x="700620" y="892213"/>
                  </a:lnTo>
                  <a:lnTo>
                    <a:pt x="702691" y="876935"/>
                  </a:lnTo>
                  <a:lnTo>
                    <a:pt x="702805" y="852855"/>
                  </a:lnTo>
                  <a:lnTo>
                    <a:pt x="702767" y="676135"/>
                  </a:lnTo>
                  <a:lnTo>
                    <a:pt x="730415" y="676262"/>
                  </a:lnTo>
                  <a:lnTo>
                    <a:pt x="738682" y="676033"/>
                  </a:lnTo>
                  <a:lnTo>
                    <a:pt x="750747" y="673709"/>
                  </a:lnTo>
                  <a:lnTo>
                    <a:pt x="759777" y="668185"/>
                  </a:lnTo>
                  <a:lnTo>
                    <a:pt x="765467" y="659815"/>
                  </a:lnTo>
                  <a:lnTo>
                    <a:pt x="767524" y="648957"/>
                  </a:lnTo>
                  <a:close/>
                </a:path>
                <a:path w="10220960" h="2268220">
                  <a:moveTo>
                    <a:pt x="989977" y="889406"/>
                  </a:moveTo>
                  <a:lnTo>
                    <a:pt x="987882" y="881138"/>
                  </a:lnTo>
                  <a:lnTo>
                    <a:pt x="987310" y="877443"/>
                  </a:lnTo>
                  <a:lnTo>
                    <a:pt x="978662" y="854367"/>
                  </a:lnTo>
                  <a:lnTo>
                    <a:pt x="978090" y="852843"/>
                  </a:lnTo>
                  <a:lnTo>
                    <a:pt x="957567" y="798080"/>
                  </a:lnTo>
                  <a:lnTo>
                    <a:pt x="951230" y="781189"/>
                  </a:lnTo>
                  <a:lnTo>
                    <a:pt x="933716" y="734822"/>
                  </a:lnTo>
                  <a:lnTo>
                    <a:pt x="927125" y="717651"/>
                  </a:lnTo>
                  <a:lnTo>
                    <a:pt x="915949" y="688555"/>
                  </a:lnTo>
                  <a:lnTo>
                    <a:pt x="898105" y="643216"/>
                  </a:lnTo>
                  <a:lnTo>
                    <a:pt x="898105" y="798080"/>
                  </a:lnTo>
                  <a:lnTo>
                    <a:pt x="837133" y="798080"/>
                  </a:lnTo>
                  <a:lnTo>
                    <a:pt x="867664" y="717651"/>
                  </a:lnTo>
                  <a:lnTo>
                    <a:pt x="898105" y="798080"/>
                  </a:lnTo>
                  <a:lnTo>
                    <a:pt x="898105" y="643216"/>
                  </a:lnTo>
                  <a:lnTo>
                    <a:pt x="858342" y="621601"/>
                  </a:lnTo>
                  <a:lnTo>
                    <a:pt x="849490" y="625500"/>
                  </a:lnTo>
                  <a:lnTo>
                    <a:pt x="801573" y="734885"/>
                  </a:lnTo>
                  <a:lnTo>
                    <a:pt x="783894" y="781202"/>
                  </a:lnTo>
                  <a:lnTo>
                    <a:pt x="766305" y="827544"/>
                  </a:lnTo>
                  <a:lnTo>
                    <a:pt x="748817" y="873925"/>
                  </a:lnTo>
                  <a:lnTo>
                    <a:pt x="746582" y="885748"/>
                  </a:lnTo>
                  <a:lnTo>
                    <a:pt x="748766" y="896188"/>
                  </a:lnTo>
                  <a:lnTo>
                    <a:pt x="754849" y="904659"/>
                  </a:lnTo>
                  <a:lnTo>
                    <a:pt x="764298" y="910539"/>
                  </a:lnTo>
                  <a:lnTo>
                    <a:pt x="775411" y="912672"/>
                  </a:lnTo>
                  <a:lnTo>
                    <a:pt x="786117" y="910513"/>
                  </a:lnTo>
                  <a:lnTo>
                    <a:pt x="794753" y="904125"/>
                  </a:lnTo>
                  <a:lnTo>
                    <a:pt x="799668" y="893597"/>
                  </a:lnTo>
                  <a:lnTo>
                    <a:pt x="808266" y="870661"/>
                  </a:lnTo>
                  <a:lnTo>
                    <a:pt x="822261" y="857694"/>
                  </a:lnTo>
                  <a:lnTo>
                    <a:pt x="840955" y="852843"/>
                  </a:lnTo>
                  <a:lnTo>
                    <a:pt x="863688" y="854265"/>
                  </a:lnTo>
                  <a:lnTo>
                    <a:pt x="868502" y="855040"/>
                  </a:lnTo>
                  <a:lnTo>
                    <a:pt x="873544" y="854367"/>
                  </a:lnTo>
                  <a:lnTo>
                    <a:pt x="878484" y="854367"/>
                  </a:lnTo>
                  <a:lnTo>
                    <a:pt x="901611" y="854938"/>
                  </a:lnTo>
                  <a:lnTo>
                    <a:pt x="933157" y="890219"/>
                  </a:lnTo>
                  <a:lnTo>
                    <a:pt x="936790" y="901306"/>
                  </a:lnTo>
                  <a:lnTo>
                    <a:pt x="947762" y="905738"/>
                  </a:lnTo>
                  <a:lnTo>
                    <a:pt x="955548" y="908494"/>
                  </a:lnTo>
                  <a:lnTo>
                    <a:pt x="963142" y="910043"/>
                  </a:lnTo>
                  <a:lnTo>
                    <a:pt x="970064" y="909472"/>
                  </a:lnTo>
                  <a:lnTo>
                    <a:pt x="976033" y="906068"/>
                  </a:lnTo>
                  <a:lnTo>
                    <a:pt x="981189" y="900684"/>
                  </a:lnTo>
                  <a:lnTo>
                    <a:pt x="985761" y="894664"/>
                  </a:lnTo>
                  <a:lnTo>
                    <a:pt x="989977" y="889406"/>
                  </a:lnTo>
                  <a:close/>
                </a:path>
                <a:path w="10220960" h="2268220">
                  <a:moveTo>
                    <a:pt x="1244511" y="888339"/>
                  </a:moveTo>
                  <a:lnTo>
                    <a:pt x="1219415" y="839762"/>
                  </a:lnTo>
                  <a:lnTo>
                    <a:pt x="1186421" y="792810"/>
                  </a:lnTo>
                  <a:lnTo>
                    <a:pt x="1169619" y="769556"/>
                  </a:lnTo>
                  <a:lnTo>
                    <a:pt x="1166139" y="763574"/>
                  </a:lnTo>
                  <a:lnTo>
                    <a:pt x="1165072" y="758177"/>
                  </a:lnTo>
                  <a:lnTo>
                    <a:pt x="1166329" y="752830"/>
                  </a:lnTo>
                  <a:lnTo>
                    <a:pt x="1169847" y="747001"/>
                  </a:lnTo>
                  <a:lnTo>
                    <a:pt x="1183703" y="727913"/>
                  </a:lnTo>
                  <a:lnTo>
                    <a:pt x="1197356" y="708647"/>
                  </a:lnTo>
                  <a:lnTo>
                    <a:pt x="1224254" y="669874"/>
                  </a:lnTo>
                  <a:lnTo>
                    <a:pt x="1231112" y="656717"/>
                  </a:lnTo>
                  <a:lnTo>
                    <a:pt x="1232801" y="644867"/>
                  </a:lnTo>
                  <a:lnTo>
                    <a:pt x="1229423" y="634580"/>
                  </a:lnTo>
                  <a:lnTo>
                    <a:pt x="1221054" y="626059"/>
                  </a:lnTo>
                  <a:lnTo>
                    <a:pt x="1210195" y="621207"/>
                  </a:lnTo>
                  <a:lnTo>
                    <a:pt x="1199337" y="621626"/>
                  </a:lnTo>
                  <a:lnTo>
                    <a:pt x="1188770" y="627291"/>
                  </a:lnTo>
                  <a:lnTo>
                    <a:pt x="1178763" y="638162"/>
                  </a:lnTo>
                  <a:lnTo>
                    <a:pt x="1128141" y="709930"/>
                  </a:lnTo>
                  <a:lnTo>
                    <a:pt x="1076667" y="637108"/>
                  </a:lnTo>
                  <a:lnTo>
                    <a:pt x="1067130" y="626910"/>
                  </a:lnTo>
                  <a:lnTo>
                    <a:pt x="1056881" y="621601"/>
                  </a:lnTo>
                  <a:lnTo>
                    <a:pt x="1046251" y="621182"/>
                  </a:lnTo>
                  <a:lnTo>
                    <a:pt x="1035608" y="625716"/>
                  </a:lnTo>
                  <a:lnTo>
                    <a:pt x="1027049" y="634123"/>
                  </a:lnTo>
                  <a:lnTo>
                    <a:pt x="1023454" y="644474"/>
                  </a:lnTo>
                  <a:lnTo>
                    <a:pt x="1024915" y="656374"/>
                  </a:lnTo>
                  <a:lnTo>
                    <a:pt x="1031570" y="669378"/>
                  </a:lnTo>
                  <a:lnTo>
                    <a:pt x="1058468" y="708164"/>
                  </a:lnTo>
                  <a:lnTo>
                    <a:pt x="1072134" y="727405"/>
                  </a:lnTo>
                  <a:lnTo>
                    <a:pt x="1086065" y="746455"/>
                  </a:lnTo>
                  <a:lnTo>
                    <a:pt x="1089774" y="752767"/>
                  </a:lnTo>
                  <a:lnTo>
                    <a:pt x="1090917" y="758520"/>
                  </a:lnTo>
                  <a:lnTo>
                    <a:pt x="1089583" y="764247"/>
                  </a:lnTo>
                  <a:lnTo>
                    <a:pt x="1085888" y="770458"/>
                  </a:lnTo>
                  <a:lnTo>
                    <a:pt x="1068552" y="794461"/>
                  </a:lnTo>
                  <a:lnTo>
                    <a:pt x="1051420" y="818616"/>
                  </a:lnTo>
                  <a:lnTo>
                    <a:pt x="1017651" y="867283"/>
                  </a:lnTo>
                  <a:lnTo>
                    <a:pt x="1012253" y="878814"/>
                  </a:lnTo>
                  <a:lnTo>
                    <a:pt x="1011656" y="889914"/>
                  </a:lnTo>
                  <a:lnTo>
                    <a:pt x="1015593" y="899845"/>
                  </a:lnTo>
                  <a:lnTo>
                    <a:pt x="1023785" y="907884"/>
                  </a:lnTo>
                  <a:lnTo>
                    <a:pt x="1033767" y="912164"/>
                  </a:lnTo>
                  <a:lnTo>
                    <a:pt x="1043990" y="912114"/>
                  </a:lnTo>
                  <a:lnTo>
                    <a:pt x="1053846" y="907796"/>
                  </a:lnTo>
                  <a:lnTo>
                    <a:pt x="1062736" y="899261"/>
                  </a:lnTo>
                  <a:lnTo>
                    <a:pt x="1067968" y="892213"/>
                  </a:lnTo>
                  <a:lnTo>
                    <a:pt x="1077976" y="877747"/>
                  </a:lnTo>
                  <a:lnTo>
                    <a:pt x="1128153" y="806970"/>
                  </a:lnTo>
                  <a:lnTo>
                    <a:pt x="1190663" y="895654"/>
                  </a:lnTo>
                  <a:lnTo>
                    <a:pt x="1200683" y="906348"/>
                  </a:lnTo>
                  <a:lnTo>
                    <a:pt x="1211402" y="911898"/>
                  </a:lnTo>
                  <a:lnTo>
                    <a:pt x="1222349" y="912241"/>
                  </a:lnTo>
                  <a:lnTo>
                    <a:pt x="1233144" y="907300"/>
                  </a:lnTo>
                  <a:lnTo>
                    <a:pt x="1241298" y="898690"/>
                  </a:lnTo>
                  <a:lnTo>
                    <a:pt x="1244511" y="888339"/>
                  </a:lnTo>
                  <a:close/>
                </a:path>
                <a:path w="10220960" h="2268220">
                  <a:moveTo>
                    <a:pt x="1438338" y="1394980"/>
                  </a:moveTo>
                  <a:lnTo>
                    <a:pt x="1410322" y="1364627"/>
                  </a:lnTo>
                  <a:lnTo>
                    <a:pt x="1404556" y="1365211"/>
                  </a:lnTo>
                  <a:lnTo>
                    <a:pt x="694855" y="1365211"/>
                  </a:lnTo>
                  <a:lnTo>
                    <a:pt x="661682" y="1393939"/>
                  </a:lnTo>
                  <a:lnTo>
                    <a:pt x="663549" y="1403959"/>
                  </a:lnTo>
                  <a:lnTo>
                    <a:pt x="668235" y="1411782"/>
                  </a:lnTo>
                  <a:lnTo>
                    <a:pt x="675601" y="1417269"/>
                  </a:lnTo>
                  <a:lnTo>
                    <a:pt x="685495" y="1420291"/>
                  </a:lnTo>
                  <a:lnTo>
                    <a:pt x="691540" y="1421231"/>
                  </a:lnTo>
                  <a:lnTo>
                    <a:pt x="697814" y="1420761"/>
                  </a:lnTo>
                  <a:lnTo>
                    <a:pt x="1048651" y="1420787"/>
                  </a:lnTo>
                  <a:lnTo>
                    <a:pt x="1401356" y="1420774"/>
                  </a:lnTo>
                  <a:lnTo>
                    <a:pt x="1407604" y="1421206"/>
                  </a:lnTo>
                  <a:lnTo>
                    <a:pt x="1413687" y="1420380"/>
                  </a:lnTo>
                  <a:lnTo>
                    <a:pt x="1423581" y="1417701"/>
                  </a:lnTo>
                  <a:lnTo>
                    <a:pt x="1431124" y="1412595"/>
                  </a:lnTo>
                  <a:lnTo>
                    <a:pt x="1436128" y="1405026"/>
                  </a:lnTo>
                  <a:lnTo>
                    <a:pt x="1438338" y="1394980"/>
                  </a:lnTo>
                  <a:close/>
                </a:path>
                <a:path w="10220960" h="2268220">
                  <a:moveTo>
                    <a:pt x="1659255" y="1221638"/>
                  </a:moveTo>
                  <a:lnTo>
                    <a:pt x="1631276" y="1191260"/>
                  </a:lnTo>
                  <a:lnTo>
                    <a:pt x="1623656" y="1191450"/>
                  </a:lnTo>
                  <a:lnTo>
                    <a:pt x="881748" y="1191526"/>
                  </a:lnTo>
                  <a:lnTo>
                    <a:pt x="855497" y="1221841"/>
                  </a:lnTo>
                  <a:lnTo>
                    <a:pt x="857656" y="1231341"/>
                  </a:lnTo>
                  <a:lnTo>
                    <a:pt x="862342" y="1238643"/>
                  </a:lnTo>
                  <a:lnTo>
                    <a:pt x="869429" y="1243698"/>
                  </a:lnTo>
                  <a:lnTo>
                    <a:pt x="878763" y="1246441"/>
                  </a:lnTo>
                  <a:lnTo>
                    <a:pt x="884796" y="1247368"/>
                  </a:lnTo>
                  <a:lnTo>
                    <a:pt x="891070" y="1246962"/>
                  </a:lnTo>
                  <a:lnTo>
                    <a:pt x="1258252" y="1246974"/>
                  </a:lnTo>
                  <a:lnTo>
                    <a:pt x="1621739" y="1246962"/>
                  </a:lnTo>
                  <a:lnTo>
                    <a:pt x="1627949" y="1247190"/>
                  </a:lnTo>
                  <a:lnTo>
                    <a:pt x="1634083" y="1246644"/>
                  </a:lnTo>
                  <a:lnTo>
                    <a:pt x="1644230" y="1244180"/>
                  </a:lnTo>
                  <a:lnTo>
                    <a:pt x="1651876" y="1238999"/>
                  </a:lnTo>
                  <a:lnTo>
                    <a:pt x="1656918" y="1231404"/>
                  </a:lnTo>
                  <a:lnTo>
                    <a:pt x="1659255" y="1221638"/>
                  </a:lnTo>
                  <a:close/>
                </a:path>
                <a:path w="10220960" h="2268220">
                  <a:moveTo>
                    <a:pt x="1897507" y="1061694"/>
                  </a:moveTo>
                  <a:lnTo>
                    <a:pt x="1896452" y="1061694"/>
                  </a:lnTo>
                  <a:lnTo>
                    <a:pt x="1894776" y="1048994"/>
                  </a:lnTo>
                  <a:lnTo>
                    <a:pt x="1894446" y="1048994"/>
                  </a:lnTo>
                  <a:lnTo>
                    <a:pt x="1886064" y="998194"/>
                  </a:lnTo>
                  <a:lnTo>
                    <a:pt x="1877072" y="972794"/>
                  </a:lnTo>
                  <a:lnTo>
                    <a:pt x="1872576" y="960094"/>
                  </a:lnTo>
                  <a:lnTo>
                    <a:pt x="1854060" y="909294"/>
                  </a:lnTo>
                  <a:lnTo>
                    <a:pt x="1841893" y="889546"/>
                  </a:lnTo>
                  <a:lnTo>
                    <a:pt x="1841893" y="2064994"/>
                  </a:lnTo>
                  <a:lnTo>
                    <a:pt x="1837283" y="2103094"/>
                  </a:lnTo>
                  <a:lnTo>
                    <a:pt x="1823923" y="2115794"/>
                  </a:lnTo>
                  <a:lnTo>
                    <a:pt x="1802472" y="2128494"/>
                  </a:lnTo>
                  <a:lnTo>
                    <a:pt x="1773593" y="2141194"/>
                  </a:lnTo>
                  <a:lnTo>
                    <a:pt x="730453" y="2141194"/>
                  </a:lnTo>
                  <a:lnTo>
                    <a:pt x="743597" y="2115794"/>
                  </a:lnTo>
                  <a:lnTo>
                    <a:pt x="756615" y="2103094"/>
                  </a:lnTo>
                  <a:lnTo>
                    <a:pt x="768832" y="2077694"/>
                  </a:lnTo>
                  <a:lnTo>
                    <a:pt x="791413" y="2039594"/>
                  </a:lnTo>
                  <a:lnTo>
                    <a:pt x="812101" y="1988794"/>
                  </a:lnTo>
                  <a:lnTo>
                    <a:pt x="824966" y="1950694"/>
                  </a:lnTo>
                  <a:lnTo>
                    <a:pt x="1364475" y="1950694"/>
                  </a:lnTo>
                  <a:lnTo>
                    <a:pt x="1373276" y="1937994"/>
                  </a:lnTo>
                  <a:lnTo>
                    <a:pt x="1379232" y="1937994"/>
                  </a:lnTo>
                  <a:lnTo>
                    <a:pt x="1382407" y="1925294"/>
                  </a:lnTo>
                  <a:lnTo>
                    <a:pt x="1382852" y="1912594"/>
                  </a:lnTo>
                  <a:lnTo>
                    <a:pt x="1380794" y="1912594"/>
                  </a:lnTo>
                  <a:lnTo>
                    <a:pt x="1376413" y="1899894"/>
                  </a:lnTo>
                  <a:lnTo>
                    <a:pt x="1360995" y="1899894"/>
                  </a:lnTo>
                  <a:lnTo>
                    <a:pt x="1353756" y="1887194"/>
                  </a:lnTo>
                  <a:lnTo>
                    <a:pt x="837438" y="1887194"/>
                  </a:lnTo>
                  <a:lnTo>
                    <a:pt x="831126" y="1772894"/>
                  </a:lnTo>
                  <a:lnTo>
                    <a:pt x="1649755" y="1772894"/>
                  </a:lnTo>
                  <a:lnTo>
                    <a:pt x="1655787" y="1760194"/>
                  </a:lnTo>
                  <a:lnTo>
                    <a:pt x="1658950" y="1747494"/>
                  </a:lnTo>
                  <a:lnTo>
                    <a:pt x="1659140" y="1747494"/>
                  </a:lnTo>
                  <a:lnTo>
                    <a:pt x="1656613" y="1734794"/>
                  </a:lnTo>
                  <a:lnTo>
                    <a:pt x="1651698" y="1722094"/>
                  </a:lnTo>
                  <a:lnTo>
                    <a:pt x="823823" y="1722094"/>
                  </a:lnTo>
                  <a:lnTo>
                    <a:pt x="816076" y="1709394"/>
                  </a:lnTo>
                  <a:lnTo>
                    <a:pt x="810171" y="1709394"/>
                  </a:lnTo>
                  <a:lnTo>
                    <a:pt x="805141" y="1696694"/>
                  </a:lnTo>
                  <a:lnTo>
                    <a:pt x="793432" y="1671294"/>
                  </a:lnTo>
                  <a:lnTo>
                    <a:pt x="780821" y="1645894"/>
                  </a:lnTo>
                  <a:lnTo>
                    <a:pt x="767638" y="1620494"/>
                  </a:lnTo>
                  <a:lnTo>
                    <a:pt x="754202" y="1595094"/>
                  </a:lnTo>
                  <a:lnTo>
                    <a:pt x="1649336" y="1595094"/>
                  </a:lnTo>
                  <a:lnTo>
                    <a:pt x="1657261" y="1582394"/>
                  </a:lnTo>
                  <a:lnTo>
                    <a:pt x="1659661" y="1569694"/>
                  </a:lnTo>
                  <a:lnTo>
                    <a:pt x="1656892" y="1556994"/>
                  </a:lnTo>
                  <a:lnTo>
                    <a:pt x="1649044" y="1556994"/>
                  </a:lnTo>
                  <a:lnTo>
                    <a:pt x="1635899" y="1544294"/>
                  </a:lnTo>
                  <a:lnTo>
                    <a:pt x="691032" y="1544294"/>
                  </a:lnTo>
                  <a:lnTo>
                    <a:pt x="683387" y="1531594"/>
                  </a:lnTo>
                  <a:lnTo>
                    <a:pt x="640511" y="1506194"/>
                  </a:lnTo>
                  <a:lnTo>
                    <a:pt x="617588" y="1493494"/>
                  </a:lnTo>
                  <a:lnTo>
                    <a:pt x="594664" y="1480794"/>
                  </a:lnTo>
                  <a:lnTo>
                    <a:pt x="545896" y="1455394"/>
                  </a:lnTo>
                  <a:lnTo>
                    <a:pt x="494284" y="1442694"/>
                  </a:lnTo>
                  <a:lnTo>
                    <a:pt x="478358" y="1442694"/>
                  </a:lnTo>
                  <a:lnTo>
                    <a:pt x="478523" y="1226794"/>
                  </a:lnTo>
                  <a:lnTo>
                    <a:pt x="478688" y="540994"/>
                  </a:lnTo>
                  <a:lnTo>
                    <a:pt x="483603" y="502894"/>
                  </a:lnTo>
                  <a:lnTo>
                    <a:pt x="497776" y="477494"/>
                  </a:lnTo>
                  <a:lnTo>
                    <a:pt x="520344" y="464794"/>
                  </a:lnTo>
                  <a:lnTo>
                    <a:pt x="1189024" y="464794"/>
                  </a:lnTo>
                  <a:lnTo>
                    <a:pt x="1231709" y="477494"/>
                  </a:lnTo>
                  <a:lnTo>
                    <a:pt x="1268717" y="502894"/>
                  </a:lnTo>
                  <a:lnTo>
                    <a:pt x="1299171" y="540994"/>
                  </a:lnTo>
                  <a:lnTo>
                    <a:pt x="1322184" y="579094"/>
                  </a:lnTo>
                  <a:lnTo>
                    <a:pt x="1336865" y="617194"/>
                  </a:lnTo>
                  <a:lnTo>
                    <a:pt x="1342326" y="667994"/>
                  </a:lnTo>
                  <a:lnTo>
                    <a:pt x="1342593" y="706094"/>
                  </a:lnTo>
                  <a:lnTo>
                    <a:pt x="1342478" y="833094"/>
                  </a:lnTo>
                  <a:lnTo>
                    <a:pt x="1348460" y="871194"/>
                  </a:lnTo>
                  <a:lnTo>
                    <a:pt x="1365504" y="909294"/>
                  </a:lnTo>
                  <a:lnTo>
                    <a:pt x="1392631" y="934694"/>
                  </a:lnTo>
                  <a:lnTo>
                    <a:pt x="1428877" y="960094"/>
                  </a:lnTo>
                  <a:lnTo>
                    <a:pt x="1640014" y="960094"/>
                  </a:lnTo>
                  <a:lnTo>
                    <a:pt x="1688084" y="972794"/>
                  </a:lnTo>
                  <a:lnTo>
                    <a:pt x="1731264" y="985494"/>
                  </a:lnTo>
                  <a:lnTo>
                    <a:pt x="1768627" y="1010894"/>
                  </a:lnTo>
                  <a:lnTo>
                    <a:pt x="1799285" y="1036294"/>
                  </a:lnTo>
                  <a:lnTo>
                    <a:pt x="1822310" y="1074394"/>
                  </a:lnTo>
                  <a:lnTo>
                    <a:pt x="1836801" y="1112494"/>
                  </a:lnTo>
                  <a:lnTo>
                    <a:pt x="1841855" y="1163294"/>
                  </a:lnTo>
                  <a:lnTo>
                    <a:pt x="1841893" y="2064994"/>
                  </a:lnTo>
                  <a:lnTo>
                    <a:pt x="1841893" y="889546"/>
                  </a:lnTo>
                  <a:lnTo>
                    <a:pt x="1830590" y="871194"/>
                  </a:lnTo>
                  <a:lnTo>
                    <a:pt x="1817903" y="854138"/>
                  </a:lnTo>
                  <a:lnTo>
                    <a:pt x="1817903" y="972794"/>
                  </a:lnTo>
                  <a:lnTo>
                    <a:pt x="1810143" y="972794"/>
                  </a:lnTo>
                  <a:lnTo>
                    <a:pt x="1767154" y="934694"/>
                  </a:lnTo>
                  <a:lnTo>
                    <a:pt x="1720913" y="921994"/>
                  </a:lnTo>
                  <a:lnTo>
                    <a:pt x="1671637" y="909294"/>
                  </a:lnTo>
                  <a:lnTo>
                    <a:pt x="1469593" y="909294"/>
                  </a:lnTo>
                  <a:lnTo>
                    <a:pt x="1439633" y="896594"/>
                  </a:lnTo>
                  <a:lnTo>
                    <a:pt x="1417243" y="883894"/>
                  </a:lnTo>
                  <a:lnTo>
                    <a:pt x="1403146" y="871194"/>
                  </a:lnTo>
                  <a:lnTo>
                    <a:pt x="1398130" y="833094"/>
                  </a:lnTo>
                  <a:lnTo>
                    <a:pt x="1397444" y="769594"/>
                  </a:lnTo>
                  <a:lnTo>
                    <a:pt x="1397508" y="731494"/>
                  </a:lnTo>
                  <a:lnTo>
                    <a:pt x="1398384" y="706094"/>
                  </a:lnTo>
                  <a:lnTo>
                    <a:pt x="1398320" y="655294"/>
                  </a:lnTo>
                  <a:lnTo>
                    <a:pt x="1393190" y="617194"/>
                  </a:lnTo>
                  <a:lnTo>
                    <a:pt x="1381696" y="566394"/>
                  </a:lnTo>
                  <a:lnTo>
                    <a:pt x="1362557" y="528294"/>
                  </a:lnTo>
                  <a:lnTo>
                    <a:pt x="1334477" y="490194"/>
                  </a:lnTo>
                  <a:lnTo>
                    <a:pt x="1368488" y="502894"/>
                  </a:lnTo>
                  <a:lnTo>
                    <a:pt x="1400098" y="515594"/>
                  </a:lnTo>
                  <a:lnTo>
                    <a:pt x="1429270" y="540994"/>
                  </a:lnTo>
                  <a:lnTo>
                    <a:pt x="1455978" y="566394"/>
                  </a:lnTo>
                  <a:lnTo>
                    <a:pt x="1492237" y="591794"/>
                  </a:lnTo>
                  <a:lnTo>
                    <a:pt x="1672463" y="782294"/>
                  </a:lnTo>
                  <a:lnTo>
                    <a:pt x="1708010" y="807694"/>
                  </a:lnTo>
                  <a:lnTo>
                    <a:pt x="1743303" y="845794"/>
                  </a:lnTo>
                  <a:lnTo>
                    <a:pt x="1762594" y="871194"/>
                  </a:lnTo>
                  <a:lnTo>
                    <a:pt x="1779473" y="896594"/>
                  </a:lnTo>
                  <a:lnTo>
                    <a:pt x="1795259" y="921994"/>
                  </a:lnTo>
                  <a:lnTo>
                    <a:pt x="1811299" y="947394"/>
                  </a:lnTo>
                  <a:lnTo>
                    <a:pt x="1814347" y="960094"/>
                  </a:lnTo>
                  <a:lnTo>
                    <a:pt x="1815261" y="960094"/>
                  </a:lnTo>
                  <a:lnTo>
                    <a:pt x="1817903" y="972794"/>
                  </a:lnTo>
                  <a:lnTo>
                    <a:pt x="1817903" y="854138"/>
                  </a:lnTo>
                  <a:lnTo>
                    <a:pt x="1802257" y="833094"/>
                  </a:lnTo>
                  <a:lnTo>
                    <a:pt x="1769135" y="794994"/>
                  </a:lnTo>
                  <a:lnTo>
                    <a:pt x="1506982" y="528294"/>
                  </a:lnTo>
                  <a:lnTo>
                    <a:pt x="1469745" y="502894"/>
                  </a:lnTo>
                  <a:lnTo>
                    <a:pt x="1450035" y="490194"/>
                  </a:lnTo>
                  <a:lnTo>
                    <a:pt x="1430324" y="477494"/>
                  </a:lnTo>
                  <a:lnTo>
                    <a:pt x="1409547" y="464794"/>
                  </a:lnTo>
                  <a:lnTo>
                    <a:pt x="1388783" y="452094"/>
                  </a:lnTo>
                  <a:lnTo>
                    <a:pt x="1345120" y="426694"/>
                  </a:lnTo>
                  <a:lnTo>
                    <a:pt x="1299400" y="413994"/>
                  </a:lnTo>
                  <a:lnTo>
                    <a:pt x="509587" y="413994"/>
                  </a:lnTo>
                  <a:lnTo>
                    <a:pt x="472935" y="426694"/>
                  </a:lnTo>
                  <a:lnTo>
                    <a:pt x="445770" y="464794"/>
                  </a:lnTo>
                  <a:lnTo>
                    <a:pt x="423049" y="540994"/>
                  </a:lnTo>
                  <a:lnTo>
                    <a:pt x="423011" y="1429994"/>
                  </a:lnTo>
                  <a:lnTo>
                    <a:pt x="401586" y="1442694"/>
                  </a:lnTo>
                  <a:lnTo>
                    <a:pt x="341287" y="1442694"/>
                  </a:lnTo>
                  <a:lnTo>
                    <a:pt x="295592" y="1455394"/>
                  </a:lnTo>
                  <a:lnTo>
                    <a:pt x="252006" y="1468094"/>
                  </a:lnTo>
                  <a:lnTo>
                    <a:pt x="210566" y="1493494"/>
                  </a:lnTo>
                  <a:lnTo>
                    <a:pt x="171284" y="1518894"/>
                  </a:lnTo>
                  <a:lnTo>
                    <a:pt x="156235" y="1544294"/>
                  </a:lnTo>
                  <a:lnTo>
                    <a:pt x="160312" y="1556994"/>
                  </a:lnTo>
                  <a:lnTo>
                    <a:pt x="171970" y="1569694"/>
                  </a:lnTo>
                  <a:lnTo>
                    <a:pt x="198221" y="1569694"/>
                  </a:lnTo>
                  <a:lnTo>
                    <a:pt x="206222" y="1556994"/>
                  </a:lnTo>
                  <a:lnTo>
                    <a:pt x="253301" y="1531594"/>
                  </a:lnTo>
                  <a:lnTo>
                    <a:pt x="302374" y="1518894"/>
                  </a:lnTo>
                  <a:lnTo>
                    <a:pt x="353453" y="1493494"/>
                  </a:lnTo>
                  <a:lnTo>
                    <a:pt x="461772" y="1493494"/>
                  </a:lnTo>
                  <a:lnTo>
                    <a:pt x="506730" y="1506194"/>
                  </a:lnTo>
                  <a:lnTo>
                    <a:pt x="549503" y="1518894"/>
                  </a:lnTo>
                  <a:lnTo>
                    <a:pt x="589762" y="1531594"/>
                  </a:lnTo>
                  <a:lnTo>
                    <a:pt x="627138" y="1556994"/>
                  </a:lnTo>
                  <a:lnTo>
                    <a:pt x="661301" y="1582394"/>
                  </a:lnTo>
                  <a:lnTo>
                    <a:pt x="691908" y="1620494"/>
                  </a:lnTo>
                  <a:lnTo>
                    <a:pt x="718591" y="1658594"/>
                  </a:lnTo>
                  <a:lnTo>
                    <a:pt x="741032" y="1696694"/>
                  </a:lnTo>
                  <a:lnTo>
                    <a:pt x="758863" y="1734794"/>
                  </a:lnTo>
                  <a:lnTo>
                    <a:pt x="771740" y="1772894"/>
                  </a:lnTo>
                  <a:lnTo>
                    <a:pt x="779322" y="1823694"/>
                  </a:lnTo>
                  <a:lnTo>
                    <a:pt x="781265" y="1861794"/>
                  </a:lnTo>
                  <a:lnTo>
                    <a:pt x="777214" y="1912594"/>
                  </a:lnTo>
                  <a:lnTo>
                    <a:pt x="766749" y="1950694"/>
                  </a:lnTo>
                  <a:lnTo>
                    <a:pt x="750938" y="2001494"/>
                  </a:lnTo>
                  <a:lnTo>
                    <a:pt x="730173" y="2039594"/>
                  </a:lnTo>
                  <a:lnTo>
                    <a:pt x="704799" y="2077694"/>
                  </a:lnTo>
                  <a:lnTo>
                    <a:pt x="675208" y="2115794"/>
                  </a:lnTo>
                  <a:lnTo>
                    <a:pt x="641769" y="2141194"/>
                  </a:lnTo>
                  <a:lnTo>
                    <a:pt x="604837" y="2166594"/>
                  </a:lnTo>
                  <a:lnTo>
                    <a:pt x="564794" y="2191994"/>
                  </a:lnTo>
                  <a:lnTo>
                    <a:pt x="522008" y="2204694"/>
                  </a:lnTo>
                  <a:lnTo>
                    <a:pt x="476859" y="2217394"/>
                  </a:lnTo>
                  <a:lnTo>
                    <a:pt x="380936" y="2217394"/>
                  </a:lnTo>
                  <a:lnTo>
                    <a:pt x="333819" y="2204694"/>
                  </a:lnTo>
                  <a:lnTo>
                    <a:pt x="288798" y="2191994"/>
                  </a:lnTo>
                  <a:lnTo>
                    <a:pt x="246329" y="2179294"/>
                  </a:lnTo>
                  <a:lnTo>
                    <a:pt x="206908" y="2153894"/>
                  </a:lnTo>
                  <a:lnTo>
                    <a:pt x="170992" y="2115794"/>
                  </a:lnTo>
                  <a:lnTo>
                    <a:pt x="139065" y="2090394"/>
                  </a:lnTo>
                  <a:lnTo>
                    <a:pt x="111594" y="2052294"/>
                  </a:lnTo>
                  <a:lnTo>
                    <a:pt x="89052" y="2014194"/>
                  </a:lnTo>
                  <a:lnTo>
                    <a:pt x="71920" y="1963394"/>
                  </a:lnTo>
                  <a:lnTo>
                    <a:pt x="60667" y="1925294"/>
                  </a:lnTo>
                  <a:lnTo>
                    <a:pt x="55753" y="1874494"/>
                  </a:lnTo>
                  <a:lnTo>
                    <a:pt x="57124" y="1823694"/>
                  </a:lnTo>
                  <a:lnTo>
                    <a:pt x="64490" y="1772894"/>
                  </a:lnTo>
                  <a:lnTo>
                    <a:pt x="77863" y="1734794"/>
                  </a:lnTo>
                  <a:lnTo>
                    <a:pt x="97269" y="1683994"/>
                  </a:lnTo>
                  <a:lnTo>
                    <a:pt x="126733" y="1633194"/>
                  </a:lnTo>
                  <a:lnTo>
                    <a:pt x="129971" y="1633194"/>
                  </a:lnTo>
                  <a:lnTo>
                    <a:pt x="131838" y="1620494"/>
                  </a:lnTo>
                  <a:lnTo>
                    <a:pt x="131711" y="1620494"/>
                  </a:lnTo>
                  <a:lnTo>
                    <a:pt x="129070" y="1607794"/>
                  </a:lnTo>
                  <a:lnTo>
                    <a:pt x="124282" y="1607794"/>
                  </a:lnTo>
                  <a:lnTo>
                    <a:pt x="118237" y="1595094"/>
                  </a:lnTo>
                  <a:lnTo>
                    <a:pt x="94322" y="1595094"/>
                  </a:lnTo>
                  <a:lnTo>
                    <a:pt x="87007" y="1607794"/>
                  </a:lnTo>
                  <a:lnTo>
                    <a:pt x="80645" y="1607794"/>
                  </a:lnTo>
                  <a:lnTo>
                    <a:pt x="54457" y="1645894"/>
                  </a:lnTo>
                  <a:lnTo>
                    <a:pt x="33274" y="1696694"/>
                  </a:lnTo>
                  <a:lnTo>
                    <a:pt x="17157" y="1734794"/>
                  </a:lnTo>
                  <a:lnTo>
                    <a:pt x="6184" y="1785594"/>
                  </a:lnTo>
                  <a:lnTo>
                    <a:pt x="444" y="1823694"/>
                  </a:lnTo>
                  <a:lnTo>
                    <a:pt x="0" y="1874494"/>
                  </a:lnTo>
                  <a:lnTo>
                    <a:pt x="4914" y="1925294"/>
                  </a:lnTo>
                  <a:lnTo>
                    <a:pt x="14859" y="1963394"/>
                  </a:lnTo>
                  <a:lnTo>
                    <a:pt x="29362" y="2014194"/>
                  </a:lnTo>
                  <a:lnTo>
                    <a:pt x="48107" y="2052294"/>
                  </a:lnTo>
                  <a:lnTo>
                    <a:pt x="70739" y="2090394"/>
                  </a:lnTo>
                  <a:lnTo>
                    <a:pt x="96951" y="2128494"/>
                  </a:lnTo>
                  <a:lnTo>
                    <a:pt x="126377" y="2153894"/>
                  </a:lnTo>
                  <a:lnTo>
                    <a:pt x="158711" y="2179294"/>
                  </a:lnTo>
                  <a:lnTo>
                    <a:pt x="193611" y="2204694"/>
                  </a:lnTo>
                  <a:lnTo>
                    <a:pt x="230733" y="2230094"/>
                  </a:lnTo>
                  <a:lnTo>
                    <a:pt x="269760" y="2242794"/>
                  </a:lnTo>
                  <a:lnTo>
                    <a:pt x="352158" y="2268194"/>
                  </a:lnTo>
                  <a:lnTo>
                    <a:pt x="481647" y="2268194"/>
                  </a:lnTo>
                  <a:lnTo>
                    <a:pt x="610196" y="2230094"/>
                  </a:lnTo>
                  <a:lnTo>
                    <a:pt x="630745" y="2217394"/>
                  </a:lnTo>
                  <a:lnTo>
                    <a:pt x="651294" y="2204694"/>
                  </a:lnTo>
                  <a:lnTo>
                    <a:pt x="658609" y="2204694"/>
                  </a:lnTo>
                  <a:lnTo>
                    <a:pt x="666775" y="2191994"/>
                  </a:lnTo>
                  <a:lnTo>
                    <a:pt x="1818500" y="2191994"/>
                  </a:lnTo>
                  <a:lnTo>
                    <a:pt x="1835061" y="2179294"/>
                  </a:lnTo>
                  <a:lnTo>
                    <a:pt x="1850732" y="2166594"/>
                  </a:lnTo>
                  <a:lnTo>
                    <a:pt x="1867598" y="2153894"/>
                  </a:lnTo>
                  <a:lnTo>
                    <a:pt x="1880400" y="2141194"/>
                  </a:lnTo>
                  <a:lnTo>
                    <a:pt x="1890064" y="2115794"/>
                  </a:lnTo>
                  <a:lnTo>
                    <a:pt x="1897507" y="2090394"/>
                  </a:lnTo>
                  <a:lnTo>
                    <a:pt x="1897507" y="1061694"/>
                  </a:lnTo>
                  <a:close/>
                </a:path>
                <a:path w="10220960" h="2268220">
                  <a:moveTo>
                    <a:pt x="10220706" y="1574800"/>
                  </a:moveTo>
                  <a:lnTo>
                    <a:pt x="10217188" y="1574800"/>
                  </a:lnTo>
                  <a:lnTo>
                    <a:pt x="10203294" y="1524000"/>
                  </a:lnTo>
                  <a:lnTo>
                    <a:pt x="10181450" y="1485900"/>
                  </a:lnTo>
                  <a:lnTo>
                    <a:pt x="10167010" y="1473200"/>
                  </a:lnTo>
                  <a:lnTo>
                    <a:pt x="10163327" y="1469961"/>
                  </a:lnTo>
                  <a:lnTo>
                    <a:pt x="10163327" y="1765300"/>
                  </a:lnTo>
                  <a:lnTo>
                    <a:pt x="10163238" y="1778000"/>
                  </a:lnTo>
                  <a:lnTo>
                    <a:pt x="10162476" y="1803400"/>
                  </a:lnTo>
                  <a:lnTo>
                    <a:pt x="10162210" y="1803400"/>
                  </a:lnTo>
                  <a:lnTo>
                    <a:pt x="10152355" y="1816100"/>
                  </a:lnTo>
                  <a:lnTo>
                    <a:pt x="9885731" y="1816100"/>
                  </a:lnTo>
                  <a:lnTo>
                    <a:pt x="9885731" y="1701800"/>
                  </a:lnTo>
                  <a:lnTo>
                    <a:pt x="9885731" y="1689100"/>
                  </a:lnTo>
                  <a:lnTo>
                    <a:pt x="10163213" y="1689100"/>
                  </a:lnTo>
                  <a:lnTo>
                    <a:pt x="10163327" y="1765300"/>
                  </a:lnTo>
                  <a:lnTo>
                    <a:pt x="10163327" y="1469961"/>
                  </a:lnTo>
                  <a:lnTo>
                    <a:pt x="10162515" y="1469250"/>
                  </a:lnTo>
                  <a:lnTo>
                    <a:pt x="10162515" y="1587500"/>
                  </a:lnTo>
                  <a:lnTo>
                    <a:pt x="10162248" y="1638300"/>
                  </a:lnTo>
                  <a:lnTo>
                    <a:pt x="9885286" y="1638300"/>
                  </a:lnTo>
                  <a:lnTo>
                    <a:pt x="9885464" y="1587500"/>
                  </a:lnTo>
                  <a:lnTo>
                    <a:pt x="9894938" y="1549400"/>
                  </a:lnTo>
                  <a:lnTo>
                    <a:pt x="9915093" y="1524000"/>
                  </a:lnTo>
                  <a:lnTo>
                    <a:pt x="9947288" y="1498600"/>
                  </a:lnTo>
                  <a:lnTo>
                    <a:pt x="9986112" y="1473200"/>
                  </a:lnTo>
                  <a:lnTo>
                    <a:pt x="10064674" y="1473200"/>
                  </a:lnTo>
                  <a:lnTo>
                    <a:pt x="10103180" y="1498600"/>
                  </a:lnTo>
                  <a:lnTo>
                    <a:pt x="10134397" y="1524000"/>
                  </a:lnTo>
                  <a:lnTo>
                    <a:pt x="10153701" y="1562100"/>
                  </a:lnTo>
                  <a:lnTo>
                    <a:pt x="10162515" y="1587500"/>
                  </a:lnTo>
                  <a:lnTo>
                    <a:pt x="10162515" y="1469250"/>
                  </a:lnTo>
                  <a:lnTo>
                    <a:pt x="10152570" y="1460500"/>
                  </a:lnTo>
                  <a:lnTo>
                    <a:pt x="10117518" y="1435100"/>
                  </a:lnTo>
                  <a:lnTo>
                    <a:pt x="10077209" y="1422400"/>
                  </a:lnTo>
                  <a:lnTo>
                    <a:pt x="9998291" y="1422400"/>
                  </a:lnTo>
                  <a:lnTo>
                    <a:pt x="9998278" y="952500"/>
                  </a:lnTo>
                  <a:lnTo>
                    <a:pt x="9991547" y="914400"/>
                  </a:lnTo>
                  <a:lnTo>
                    <a:pt x="9984854" y="901700"/>
                  </a:lnTo>
                  <a:lnTo>
                    <a:pt x="9971481" y="876300"/>
                  </a:lnTo>
                  <a:lnTo>
                    <a:pt x="9941141" y="853109"/>
                  </a:lnTo>
                  <a:lnTo>
                    <a:pt x="9941141" y="1409700"/>
                  </a:lnTo>
                  <a:lnTo>
                    <a:pt x="9940480" y="1422400"/>
                  </a:lnTo>
                  <a:lnTo>
                    <a:pt x="9938055" y="1435100"/>
                  </a:lnTo>
                  <a:lnTo>
                    <a:pt x="9933229" y="1435100"/>
                  </a:lnTo>
                  <a:lnTo>
                    <a:pt x="9925418" y="1447800"/>
                  </a:lnTo>
                  <a:lnTo>
                    <a:pt x="9884016" y="1473200"/>
                  </a:lnTo>
                  <a:lnTo>
                    <a:pt x="9853968" y="1511300"/>
                  </a:lnTo>
                  <a:lnTo>
                    <a:pt x="9835058" y="1549400"/>
                  </a:lnTo>
                  <a:lnTo>
                    <a:pt x="9827006" y="1600200"/>
                  </a:lnTo>
                  <a:lnTo>
                    <a:pt x="9826777" y="1612900"/>
                  </a:lnTo>
                  <a:lnTo>
                    <a:pt x="9826638" y="1625600"/>
                  </a:lnTo>
                  <a:lnTo>
                    <a:pt x="9826498" y="1625600"/>
                  </a:lnTo>
                  <a:lnTo>
                    <a:pt x="9825838" y="1638300"/>
                  </a:lnTo>
                  <a:lnTo>
                    <a:pt x="9825545" y="1638300"/>
                  </a:lnTo>
                  <a:lnTo>
                    <a:pt x="9825545" y="1701800"/>
                  </a:lnTo>
                  <a:lnTo>
                    <a:pt x="9825545" y="1816100"/>
                  </a:lnTo>
                  <a:lnTo>
                    <a:pt x="9404540" y="1816100"/>
                  </a:lnTo>
                  <a:lnTo>
                    <a:pt x="9404540" y="1701800"/>
                  </a:lnTo>
                  <a:lnTo>
                    <a:pt x="9825545" y="1701800"/>
                  </a:lnTo>
                  <a:lnTo>
                    <a:pt x="9825545" y="1638300"/>
                  </a:lnTo>
                  <a:lnTo>
                    <a:pt x="9404617" y="1638300"/>
                  </a:lnTo>
                  <a:lnTo>
                    <a:pt x="9404617" y="1155700"/>
                  </a:lnTo>
                  <a:lnTo>
                    <a:pt x="9404617" y="939800"/>
                  </a:lnTo>
                  <a:lnTo>
                    <a:pt x="9404617" y="914400"/>
                  </a:lnTo>
                  <a:lnTo>
                    <a:pt x="9412478" y="914400"/>
                  </a:lnTo>
                  <a:lnTo>
                    <a:pt x="9419298" y="901700"/>
                  </a:lnTo>
                  <a:lnTo>
                    <a:pt x="9891281" y="901700"/>
                  </a:lnTo>
                  <a:lnTo>
                    <a:pt x="9915627" y="914400"/>
                  </a:lnTo>
                  <a:lnTo>
                    <a:pt x="9930816" y="914400"/>
                  </a:lnTo>
                  <a:lnTo>
                    <a:pt x="9938614" y="927100"/>
                  </a:lnTo>
                  <a:lnTo>
                    <a:pt x="9940823" y="952500"/>
                  </a:lnTo>
                  <a:lnTo>
                    <a:pt x="9940912" y="1308100"/>
                  </a:lnTo>
                  <a:lnTo>
                    <a:pt x="9941001" y="1358900"/>
                  </a:lnTo>
                  <a:lnTo>
                    <a:pt x="9941141" y="1409700"/>
                  </a:lnTo>
                  <a:lnTo>
                    <a:pt x="9941141" y="853109"/>
                  </a:lnTo>
                  <a:lnTo>
                    <a:pt x="9938258" y="850900"/>
                  </a:lnTo>
                  <a:lnTo>
                    <a:pt x="9405087" y="850900"/>
                  </a:lnTo>
                  <a:lnTo>
                    <a:pt x="9405087" y="736600"/>
                  </a:lnTo>
                  <a:lnTo>
                    <a:pt x="9405087" y="533400"/>
                  </a:lnTo>
                  <a:lnTo>
                    <a:pt x="9405087" y="317500"/>
                  </a:lnTo>
                  <a:lnTo>
                    <a:pt x="9405087" y="139700"/>
                  </a:lnTo>
                  <a:lnTo>
                    <a:pt x="9414815" y="139700"/>
                  </a:lnTo>
                  <a:lnTo>
                    <a:pt x="9457995" y="190500"/>
                  </a:lnTo>
                  <a:lnTo>
                    <a:pt x="9616745" y="342900"/>
                  </a:lnTo>
                  <a:lnTo>
                    <a:pt x="9628632" y="355600"/>
                  </a:lnTo>
                  <a:lnTo>
                    <a:pt x="9636912" y="368300"/>
                  </a:lnTo>
                  <a:lnTo>
                    <a:pt x="9641738" y="381000"/>
                  </a:lnTo>
                  <a:lnTo>
                    <a:pt x="9643237" y="406400"/>
                  </a:lnTo>
                  <a:lnTo>
                    <a:pt x="9642970" y="457200"/>
                  </a:lnTo>
                  <a:lnTo>
                    <a:pt x="9642945" y="660400"/>
                  </a:lnTo>
                  <a:lnTo>
                    <a:pt x="9643059" y="736600"/>
                  </a:lnTo>
                  <a:lnTo>
                    <a:pt x="9643377" y="749300"/>
                  </a:lnTo>
                  <a:lnTo>
                    <a:pt x="9645752" y="749300"/>
                  </a:lnTo>
                  <a:lnTo>
                    <a:pt x="9650527" y="762000"/>
                  </a:lnTo>
                  <a:lnTo>
                    <a:pt x="9657436" y="774700"/>
                  </a:lnTo>
                  <a:lnTo>
                    <a:pt x="9675470" y="774700"/>
                  </a:lnTo>
                  <a:lnTo>
                    <a:pt x="9682353" y="762000"/>
                  </a:lnTo>
                  <a:lnTo>
                    <a:pt x="9688589" y="762000"/>
                  </a:lnTo>
                  <a:lnTo>
                    <a:pt x="9694266" y="749300"/>
                  </a:lnTo>
                  <a:lnTo>
                    <a:pt x="9702292" y="749300"/>
                  </a:lnTo>
                  <a:lnTo>
                    <a:pt x="9700374" y="736600"/>
                  </a:lnTo>
                  <a:lnTo>
                    <a:pt x="9700260" y="622300"/>
                  </a:lnTo>
                  <a:lnTo>
                    <a:pt x="9700349" y="457200"/>
                  </a:lnTo>
                  <a:lnTo>
                    <a:pt x="9700730" y="406400"/>
                  </a:lnTo>
                  <a:lnTo>
                    <a:pt x="9698164" y="368300"/>
                  </a:lnTo>
                  <a:lnTo>
                    <a:pt x="9689808" y="342900"/>
                  </a:lnTo>
                  <a:lnTo>
                    <a:pt x="9675571" y="317500"/>
                  </a:lnTo>
                  <a:lnTo>
                    <a:pt x="9655353" y="292100"/>
                  </a:lnTo>
                  <a:lnTo>
                    <a:pt x="9619196" y="266700"/>
                  </a:lnTo>
                  <a:lnTo>
                    <a:pt x="9511119" y="152400"/>
                  </a:lnTo>
                  <a:lnTo>
                    <a:pt x="9493161" y="139700"/>
                  </a:lnTo>
                  <a:lnTo>
                    <a:pt x="9475191" y="127000"/>
                  </a:lnTo>
                  <a:lnTo>
                    <a:pt x="9451276" y="101600"/>
                  </a:lnTo>
                  <a:lnTo>
                    <a:pt x="9403486" y="50800"/>
                  </a:lnTo>
                  <a:lnTo>
                    <a:pt x="9392260" y="38100"/>
                  </a:lnTo>
                  <a:lnTo>
                    <a:pt x="9353753" y="38100"/>
                  </a:lnTo>
                  <a:lnTo>
                    <a:pt x="9347314" y="41389"/>
                  </a:lnTo>
                  <a:lnTo>
                    <a:pt x="9347314" y="228600"/>
                  </a:lnTo>
                  <a:lnTo>
                    <a:pt x="9346286" y="241300"/>
                  </a:lnTo>
                  <a:lnTo>
                    <a:pt x="9341358" y="254000"/>
                  </a:lnTo>
                  <a:lnTo>
                    <a:pt x="9331350" y="266700"/>
                  </a:lnTo>
                  <a:lnTo>
                    <a:pt x="9317241" y="279400"/>
                  </a:lnTo>
                  <a:lnTo>
                    <a:pt x="9285872" y="279400"/>
                  </a:lnTo>
                  <a:lnTo>
                    <a:pt x="8915108" y="406400"/>
                  </a:lnTo>
                  <a:lnTo>
                    <a:pt x="8722081" y="469900"/>
                  </a:lnTo>
                  <a:lnTo>
                    <a:pt x="8711286" y="469900"/>
                  </a:lnTo>
                  <a:lnTo>
                    <a:pt x="8708657" y="482600"/>
                  </a:lnTo>
                  <a:lnTo>
                    <a:pt x="8705685" y="482600"/>
                  </a:lnTo>
                  <a:lnTo>
                    <a:pt x="8703729" y="495300"/>
                  </a:lnTo>
                  <a:lnTo>
                    <a:pt x="8703259" y="508000"/>
                  </a:lnTo>
                  <a:lnTo>
                    <a:pt x="8704783" y="508000"/>
                  </a:lnTo>
                  <a:lnTo>
                    <a:pt x="8711159" y="520700"/>
                  </a:lnTo>
                  <a:lnTo>
                    <a:pt x="8720214" y="520700"/>
                  </a:lnTo>
                  <a:lnTo>
                    <a:pt x="8730971" y="533400"/>
                  </a:lnTo>
                  <a:lnTo>
                    <a:pt x="8742401" y="520700"/>
                  </a:lnTo>
                  <a:lnTo>
                    <a:pt x="8774125" y="520700"/>
                  </a:lnTo>
                  <a:lnTo>
                    <a:pt x="8869210" y="482600"/>
                  </a:lnTo>
                  <a:lnTo>
                    <a:pt x="9330411" y="330200"/>
                  </a:lnTo>
                  <a:lnTo>
                    <a:pt x="9337002" y="330200"/>
                  </a:lnTo>
                  <a:lnTo>
                    <a:pt x="9345968" y="317500"/>
                  </a:lnTo>
                  <a:lnTo>
                    <a:pt x="9345981" y="406400"/>
                  </a:lnTo>
                  <a:lnTo>
                    <a:pt x="9345866" y="431800"/>
                  </a:lnTo>
                  <a:lnTo>
                    <a:pt x="9345282" y="457200"/>
                  </a:lnTo>
                  <a:lnTo>
                    <a:pt x="9345168" y="469900"/>
                  </a:lnTo>
                  <a:lnTo>
                    <a:pt x="9336087" y="469900"/>
                  </a:lnTo>
                  <a:lnTo>
                    <a:pt x="9279369" y="495300"/>
                  </a:lnTo>
                  <a:lnTo>
                    <a:pt x="9177998" y="520700"/>
                  </a:lnTo>
                  <a:lnTo>
                    <a:pt x="9127287" y="546100"/>
                  </a:lnTo>
                  <a:lnTo>
                    <a:pt x="9025852" y="571500"/>
                  </a:lnTo>
                  <a:lnTo>
                    <a:pt x="8877275" y="622300"/>
                  </a:lnTo>
                  <a:lnTo>
                    <a:pt x="8827770" y="647700"/>
                  </a:lnTo>
                  <a:lnTo>
                    <a:pt x="8728875" y="673100"/>
                  </a:lnTo>
                  <a:lnTo>
                    <a:pt x="8721242" y="673100"/>
                  </a:lnTo>
                  <a:lnTo>
                    <a:pt x="8713838" y="685800"/>
                  </a:lnTo>
                  <a:lnTo>
                    <a:pt x="8707539" y="685800"/>
                  </a:lnTo>
                  <a:lnTo>
                    <a:pt x="8703221" y="698500"/>
                  </a:lnTo>
                  <a:lnTo>
                    <a:pt x="8701748" y="698500"/>
                  </a:lnTo>
                  <a:lnTo>
                    <a:pt x="8702370" y="711200"/>
                  </a:lnTo>
                  <a:lnTo>
                    <a:pt x="8704770" y="723900"/>
                  </a:lnTo>
                  <a:lnTo>
                    <a:pt x="8716277" y="723900"/>
                  </a:lnTo>
                  <a:lnTo>
                    <a:pt x="8725306" y="736600"/>
                  </a:lnTo>
                  <a:lnTo>
                    <a:pt x="8743137" y="736600"/>
                  </a:lnTo>
                  <a:lnTo>
                    <a:pt x="9331935" y="533400"/>
                  </a:lnTo>
                  <a:lnTo>
                    <a:pt x="9345117" y="533400"/>
                  </a:lnTo>
                  <a:lnTo>
                    <a:pt x="9345955" y="546100"/>
                  </a:lnTo>
                  <a:lnTo>
                    <a:pt x="9345866" y="571500"/>
                  </a:lnTo>
                  <a:lnTo>
                    <a:pt x="9345638" y="596900"/>
                  </a:lnTo>
                  <a:lnTo>
                    <a:pt x="9345714" y="622300"/>
                  </a:lnTo>
                  <a:lnTo>
                    <a:pt x="9346527" y="647700"/>
                  </a:lnTo>
                  <a:lnTo>
                    <a:pt x="9345879" y="660400"/>
                  </a:lnTo>
                  <a:lnTo>
                    <a:pt x="9341980" y="673100"/>
                  </a:lnTo>
                  <a:lnTo>
                    <a:pt x="9334271" y="673100"/>
                  </a:lnTo>
                  <a:lnTo>
                    <a:pt x="9322156" y="685800"/>
                  </a:lnTo>
                  <a:lnTo>
                    <a:pt x="9223616" y="711200"/>
                  </a:lnTo>
                  <a:lnTo>
                    <a:pt x="9174378" y="736600"/>
                  </a:lnTo>
                  <a:lnTo>
                    <a:pt x="9075915" y="762000"/>
                  </a:lnTo>
                  <a:lnTo>
                    <a:pt x="8977478" y="800100"/>
                  </a:lnTo>
                  <a:lnTo>
                    <a:pt x="8724862" y="889000"/>
                  </a:lnTo>
                  <a:lnTo>
                    <a:pt x="8712695" y="889000"/>
                  </a:lnTo>
                  <a:lnTo>
                    <a:pt x="8708428" y="901700"/>
                  </a:lnTo>
                  <a:lnTo>
                    <a:pt x="8704732" y="901700"/>
                  </a:lnTo>
                  <a:lnTo>
                    <a:pt x="8702548" y="914400"/>
                  </a:lnTo>
                  <a:lnTo>
                    <a:pt x="8702815" y="927100"/>
                  </a:lnTo>
                  <a:lnTo>
                    <a:pt x="8712416" y="927100"/>
                  </a:lnTo>
                  <a:lnTo>
                    <a:pt x="8720036" y="939800"/>
                  </a:lnTo>
                  <a:lnTo>
                    <a:pt x="8753348" y="939800"/>
                  </a:lnTo>
                  <a:lnTo>
                    <a:pt x="9330017" y="736600"/>
                  </a:lnTo>
                  <a:lnTo>
                    <a:pt x="9345955" y="736600"/>
                  </a:lnTo>
                  <a:lnTo>
                    <a:pt x="9346032" y="800100"/>
                  </a:lnTo>
                  <a:lnTo>
                    <a:pt x="9345841" y="838200"/>
                  </a:lnTo>
                  <a:lnTo>
                    <a:pt x="9345244" y="876300"/>
                  </a:lnTo>
                  <a:lnTo>
                    <a:pt x="9335935" y="889000"/>
                  </a:lnTo>
                  <a:lnTo>
                    <a:pt x="9284919" y="901700"/>
                  </a:lnTo>
                  <a:lnTo>
                    <a:pt x="9195016" y="927100"/>
                  </a:lnTo>
                  <a:lnTo>
                    <a:pt x="9150045" y="952500"/>
                  </a:lnTo>
                  <a:lnTo>
                    <a:pt x="9060091" y="977900"/>
                  </a:lnTo>
                  <a:lnTo>
                    <a:pt x="8918003" y="1028700"/>
                  </a:lnTo>
                  <a:lnTo>
                    <a:pt x="8823325" y="1054100"/>
                  </a:lnTo>
                  <a:lnTo>
                    <a:pt x="8776030" y="1079500"/>
                  </a:lnTo>
                  <a:lnTo>
                    <a:pt x="8728761" y="1092200"/>
                  </a:lnTo>
                  <a:lnTo>
                    <a:pt x="8713521" y="1092200"/>
                  </a:lnTo>
                  <a:lnTo>
                    <a:pt x="8707107" y="1104900"/>
                  </a:lnTo>
                  <a:lnTo>
                    <a:pt x="8702408" y="1117600"/>
                  </a:lnTo>
                  <a:lnTo>
                    <a:pt x="8701138" y="1117600"/>
                  </a:lnTo>
                  <a:lnTo>
                    <a:pt x="8702065" y="1130300"/>
                  </a:lnTo>
                  <a:lnTo>
                    <a:pt x="8704732" y="1130300"/>
                  </a:lnTo>
                  <a:lnTo>
                    <a:pt x="8708657" y="1143000"/>
                  </a:lnTo>
                  <a:lnTo>
                    <a:pt x="8743251" y="1143000"/>
                  </a:lnTo>
                  <a:lnTo>
                    <a:pt x="8892019" y="1092200"/>
                  </a:lnTo>
                  <a:lnTo>
                    <a:pt x="9330957" y="952500"/>
                  </a:lnTo>
                  <a:lnTo>
                    <a:pt x="9336951" y="939800"/>
                  </a:lnTo>
                  <a:lnTo>
                    <a:pt x="9346044" y="939800"/>
                  </a:lnTo>
                  <a:lnTo>
                    <a:pt x="9346044" y="1041400"/>
                  </a:lnTo>
                  <a:lnTo>
                    <a:pt x="9340050" y="1079500"/>
                  </a:lnTo>
                  <a:lnTo>
                    <a:pt x="9298127" y="1104900"/>
                  </a:lnTo>
                  <a:lnTo>
                    <a:pt x="8961755" y="1219200"/>
                  </a:lnTo>
                  <a:lnTo>
                    <a:pt x="8955761" y="1219200"/>
                  </a:lnTo>
                  <a:lnTo>
                    <a:pt x="8944978" y="1231900"/>
                  </a:lnTo>
                  <a:lnTo>
                    <a:pt x="8938069" y="1231900"/>
                  </a:lnTo>
                  <a:lnTo>
                    <a:pt x="8935326" y="1244600"/>
                  </a:lnTo>
                  <a:lnTo>
                    <a:pt x="8937003" y="1257300"/>
                  </a:lnTo>
                  <a:lnTo>
                    <a:pt x="8942578" y="1270000"/>
                  </a:lnTo>
                  <a:lnTo>
                    <a:pt x="8973922" y="1270000"/>
                  </a:lnTo>
                  <a:lnTo>
                    <a:pt x="9058275" y="1244600"/>
                  </a:lnTo>
                  <a:lnTo>
                    <a:pt x="9333725" y="1155700"/>
                  </a:lnTo>
                  <a:lnTo>
                    <a:pt x="9344812" y="1155700"/>
                  </a:lnTo>
                  <a:lnTo>
                    <a:pt x="9344812" y="1816100"/>
                  </a:lnTo>
                  <a:lnTo>
                    <a:pt x="9098001" y="1816100"/>
                  </a:lnTo>
                  <a:lnTo>
                    <a:pt x="9097975" y="1524000"/>
                  </a:lnTo>
                  <a:lnTo>
                    <a:pt x="9095867" y="1511300"/>
                  </a:lnTo>
                  <a:lnTo>
                    <a:pt x="9091651" y="1485900"/>
                  </a:lnTo>
                  <a:lnTo>
                    <a:pt x="9073744" y="1473200"/>
                  </a:lnTo>
                  <a:lnTo>
                    <a:pt x="9045677" y="1460500"/>
                  </a:lnTo>
                  <a:lnTo>
                    <a:pt x="9038857" y="1460500"/>
                  </a:lnTo>
                  <a:lnTo>
                    <a:pt x="9038857" y="1511300"/>
                  </a:lnTo>
                  <a:lnTo>
                    <a:pt x="9038857" y="1816100"/>
                  </a:lnTo>
                  <a:lnTo>
                    <a:pt x="8928011" y="1816100"/>
                  </a:lnTo>
                  <a:lnTo>
                    <a:pt x="8928011" y="1562100"/>
                  </a:lnTo>
                  <a:lnTo>
                    <a:pt x="8928011" y="1536700"/>
                  </a:lnTo>
                  <a:lnTo>
                    <a:pt x="9038857" y="1511300"/>
                  </a:lnTo>
                  <a:lnTo>
                    <a:pt x="9038857" y="1460500"/>
                  </a:lnTo>
                  <a:lnTo>
                    <a:pt x="9008910" y="1460500"/>
                  </a:lnTo>
                  <a:lnTo>
                    <a:pt x="8868600" y="1496352"/>
                  </a:lnTo>
                  <a:lnTo>
                    <a:pt x="8868600" y="1562100"/>
                  </a:lnTo>
                  <a:lnTo>
                    <a:pt x="8868600" y="1816100"/>
                  </a:lnTo>
                  <a:lnTo>
                    <a:pt x="8758911" y="1816100"/>
                  </a:lnTo>
                  <a:lnTo>
                    <a:pt x="8758441" y="1803400"/>
                  </a:lnTo>
                  <a:lnTo>
                    <a:pt x="8757526" y="1803400"/>
                  </a:lnTo>
                  <a:lnTo>
                    <a:pt x="8757412" y="1651000"/>
                  </a:lnTo>
                  <a:lnTo>
                    <a:pt x="8757133" y="1612900"/>
                  </a:lnTo>
                  <a:lnTo>
                    <a:pt x="8758098" y="1600200"/>
                  </a:lnTo>
                  <a:lnTo>
                    <a:pt x="8761539" y="1587500"/>
                  </a:lnTo>
                  <a:lnTo>
                    <a:pt x="8777249" y="1587500"/>
                  </a:lnTo>
                  <a:lnTo>
                    <a:pt x="8799792" y="1574800"/>
                  </a:lnTo>
                  <a:lnTo>
                    <a:pt x="8822398" y="1574800"/>
                  </a:lnTo>
                  <a:lnTo>
                    <a:pt x="8845283" y="1562100"/>
                  </a:lnTo>
                  <a:lnTo>
                    <a:pt x="8868600" y="1562100"/>
                  </a:lnTo>
                  <a:lnTo>
                    <a:pt x="8868600" y="1496352"/>
                  </a:lnTo>
                  <a:lnTo>
                    <a:pt x="8760384" y="1524000"/>
                  </a:lnTo>
                  <a:lnTo>
                    <a:pt x="8732990" y="1536700"/>
                  </a:lnTo>
                  <a:lnTo>
                    <a:pt x="8714270" y="1562100"/>
                  </a:lnTo>
                  <a:lnTo>
                    <a:pt x="8703513" y="1574800"/>
                  </a:lnTo>
                  <a:lnTo>
                    <a:pt x="8700033" y="1612900"/>
                  </a:lnTo>
                  <a:lnTo>
                    <a:pt x="8700008" y="1816100"/>
                  </a:lnTo>
                  <a:lnTo>
                    <a:pt x="8548776" y="1816100"/>
                  </a:lnTo>
                  <a:lnTo>
                    <a:pt x="8548408" y="1803400"/>
                  </a:lnTo>
                  <a:lnTo>
                    <a:pt x="8547786" y="1803400"/>
                  </a:lnTo>
                  <a:lnTo>
                    <a:pt x="8547786" y="1701800"/>
                  </a:lnTo>
                  <a:lnTo>
                    <a:pt x="8547786" y="1638300"/>
                  </a:lnTo>
                  <a:lnTo>
                    <a:pt x="8547786" y="1473200"/>
                  </a:lnTo>
                  <a:lnTo>
                    <a:pt x="8547773" y="431800"/>
                  </a:lnTo>
                  <a:lnTo>
                    <a:pt x="8559863" y="381000"/>
                  </a:lnTo>
                  <a:lnTo>
                    <a:pt x="8602408" y="355600"/>
                  </a:lnTo>
                  <a:lnTo>
                    <a:pt x="8946985" y="241300"/>
                  </a:lnTo>
                  <a:lnTo>
                    <a:pt x="9061844" y="203200"/>
                  </a:lnTo>
                  <a:lnTo>
                    <a:pt x="9329864" y="114300"/>
                  </a:lnTo>
                  <a:lnTo>
                    <a:pt x="9336468" y="114300"/>
                  </a:lnTo>
                  <a:lnTo>
                    <a:pt x="9346044" y="101600"/>
                  </a:lnTo>
                  <a:lnTo>
                    <a:pt x="9346032" y="190500"/>
                  </a:lnTo>
                  <a:lnTo>
                    <a:pt x="9345930" y="203200"/>
                  </a:lnTo>
                  <a:lnTo>
                    <a:pt x="9346514" y="215900"/>
                  </a:lnTo>
                  <a:lnTo>
                    <a:pt x="9347314" y="228600"/>
                  </a:lnTo>
                  <a:lnTo>
                    <a:pt x="9347314" y="41389"/>
                  </a:lnTo>
                  <a:lnTo>
                    <a:pt x="9303931" y="63500"/>
                  </a:lnTo>
                  <a:lnTo>
                    <a:pt x="9204223" y="88900"/>
                  </a:lnTo>
                  <a:lnTo>
                    <a:pt x="9154338" y="114300"/>
                  </a:lnTo>
                  <a:lnTo>
                    <a:pt x="9104452" y="127000"/>
                  </a:lnTo>
                  <a:lnTo>
                    <a:pt x="8898433" y="190500"/>
                  </a:lnTo>
                  <a:lnTo>
                    <a:pt x="8891803" y="190500"/>
                  </a:lnTo>
                  <a:lnTo>
                    <a:pt x="8883078" y="203200"/>
                  </a:lnTo>
                  <a:lnTo>
                    <a:pt x="8883218" y="177800"/>
                  </a:lnTo>
                  <a:lnTo>
                    <a:pt x="8883320" y="165100"/>
                  </a:lnTo>
                  <a:lnTo>
                    <a:pt x="8883332" y="127000"/>
                  </a:lnTo>
                  <a:lnTo>
                    <a:pt x="8882621" y="101600"/>
                  </a:lnTo>
                  <a:lnTo>
                    <a:pt x="8876843" y="63500"/>
                  </a:lnTo>
                  <a:lnTo>
                    <a:pt x="8854770" y="25400"/>
                  </a:lnTo>
                  <a:lnTo>
                    <a:pt x="8825649" y="10883"/>
                  </a:lnTo>
                  <a:lnTo>
                    <a:pt x="8825649" y="165100"/>
                  </a:lnTo>
                  <a:lnTo>
                    <a:pt x="8824582" y="203200"/>
                  </a:lnTo>
                  <a:lnTo>
                    <a:pt x="8817127" y="215900"/>
                  </a:lnTo>
                  <a:lnTo>
                    <a:pt x="8796922" y="228600"/>
                  </a:lnTo>
                  <a:lnTo>
                    <a:pt x="8757552" y="241300"/>
                  </a:lnTo>
                  <a:lnTo>
                    <a:pt x="8757666" y="101600"/>
                  </a:lnTo>
                  <a:lnTo>
                    <a:pt x="8757755" y="88900"/>
                  </a:lnTo>
                  <a:lnTo>
                    <a:pt x="8759800" y="76200"/>
                  </a:lnTo>
                  <a:lnTo>
                    <a:pt x="8765438" y="63500"/>
                  </a:lnTo>
                  <a:lnTo>
                    <a:pt x="8818194" y="63500"/>
                  </a:lnTo>
                  <a:lnTo>
                    <a:pt x="8823160" y="76200"/>
                  </a:lnTo>
                  <a:lnTo>
                    <a:pt x="8824557" y="88900"/>
                  </a:lnTo>
                  <a:lnTo>
                    <a:pt x="8825205" y="101600"/>
                  </a:lnTo>
                  <a:lnTo>
                    <a:pt x="8825433" y="101600"/>
                  </a:lnTo>
                  <a:lnTo>
                    <a:pt x="8825573" y="114300"/>
                  </a:lnTo>
                  <a:lnTo>
                    <a:pt x="8825649" y="165100"/>
                  </a:lnTo>
                  <a:lnTo>
                    <a:pt x="8825649" y="10883"/>
                  </a:lnTo>
                  <a:lnTo>
                    <a:pt x="8800173" y="0"/>
                  </a:lnTo>
                  <a:lnTo>
                    <a:pt x="8767851" y="0"/>
                  </a:lnTo>
                  <a:lnTo>
                    <a:pt x="8719464" y="38100"/>
                  </a:lnTo>
                  <a:lnTo>
                    <a:pt x="8700122" y="88900"/>
                  </a:lnTo>
                  <a:lnTo>
                    <a:pt x="8700033" y="266700"/>
                  </a:lnTo>
                  <a:lnTo>
                    <a:pt x="8644077" y="279400"/>
                  </a:lnTo>
                  <a:lnTo>
                    <a:pt x="8588781" y="304800"/>
                  </a:lnTo>
                  <a:lnTo>
                    <a:pt x="8543709" y="317500"/>
                  </a:lnTo>
                  <a:lnTo>
                    <a:pt x="8513153" y="342900"/>
                  </a:lnTo>
                  <a:lnTo>
                    <a:pt x="8495792" y="381000"/>
                  </a:lnTo>
                  <a:lnTo>
                    <a:pt x="8490306" y="431800"/>
                  </a:lnTo>
                  <a:lnTo>
                    <a:pt x="8490293" y="1422400"/>
                  </a:lnTo>
                  <a:lnTo>
                    <a:pt x="8488947" y="1422400"/>
                  </a:lnTo>
                  <a:lnTo>
                    <a:pt x="8488947" y="1701800"/>
                  </a:lnTo>
                  <a:lnTo>
                    <a:pt x="8488947" y="1816100"/>
                  </a:lnTo>
                  <a:lnTo>
                    <a:pt x="8322589" y="1816100"/>
                  </a:lnTo>
                  <a:lnTo>
                    <a:pt x="8318551" y="1803400"/>
                  </a:lnTo>
                  <a:lnTo>
                    <a:pt x="8317192" y="1790700"/>
                  </a:lnTo>
                  <a:lnTo>
                    <a:pt x="8317306" y="1765300"/>
                  </a:lnTo>
                  <a:lnTo>
                    <a:pt x="8317281" y="1701800"/>
                  </a:lnTo>
                  <a:lnTo>
                    <a:pt x="8488947" y="1701800"/>
                  </a:lnTo>
                  <a:lnTo>
                    <a:pt x="8488947" y="1422400"/>
                  </a:lnTo>
                  <a:lnTo>
                    <a:pt x="8488870" y="1473200"/>
                  </a:lnTo>
                  <a:lnTo>
                    <a:pt x="8488870" y="1638300"/>
                  </a:lnTo>
                  <a:lnTo>
                    <a:pt x="8319897" y="1638300"/>
                  </a:lnTo>
                  <a:lnTo>
                    <a:pt x="8331022" y="1587500"/>
                  </a:lnTo>
                  <a:lnTo>
                    <a:pt x="8356955" y="1536700"/>
                  </a:lnTo>
                  <a:lnTo>
                    <a:pt x="8394230" y="1511300"/>
                  </a:lnTo>
                  <a:lnTo>
                    <a:pt x="8439366" y="1485900"/>
                  </a:lnTo>
                  <a:lnTo>
                    <a:pt x="8488870" y="1473200"/>
                  </a:lnTo>
                  <a:lnTo>
                    <a:pt x="8488870" y="1422400"/>
                  </a:lnTo>
                  <a:lnTo>
                    <a:pt x="8430920" y="1422400"/>
                  </a:lnTo>
                  <a:lnTo>
                    <a:pt x="8386788" y="1447800"/>
                  </a:lnTo>
                  <a:lnTo>
                    <a:pt x="8347418" y="1473200"/>
                  </a:lnTo>
                  <a:lnTo>
                    <a:pt x="8313941" y="1498600"/>
                  </a:lnTo>
                  <a:lnTo>
                    <a:pt x="8287537" y="1549400"/>
                  </a:lnTo>
                  <a:lnTo>
                    <a:pt x="8269351" y="1587500"/>
                  </a:lnTo>
                  <a:lnTo>
                    <a:pt x="8264449" y="1612900"/>
                  </a:lnTo>
                  <a:lnTo>
                    <a:pt x="8259813" y="1625600"/>
                  </a:lnTo>
                  <a:lnTo>
                    <a:pt x="8259813" y="1816100"/>
                  </a:lnTo>
                  <a:lnTo>
                    <a:pt x="8274571" y="1841500"/>
                  </a:lnTo>
                  <a:lnTo>
                    <a:pt x="8294852" y="1866900"/>
                  </a:lnTo>
                  <a:lnTo>
                    <a:pt x="10185654" y="1866900"/>
                  </a:lnTo>
                  <a:lnTo>
                    <a:pt x="10205936" y="1841500"/>
                  </a:lnTo>
                  <a:lnTo>
                    <a:pt x="10220706" y="1816100"/>
                  </a:lnTo>
                  <a:lnTo>
                    <a:pt x="10220706" y="1689100"/>
                  </a:lnTo>
                  <a:lnTo>
                    <a:pt x="10220706" y="1638300"/>
                  </a:lnTo>
                  <a:lnTo>
                    <a:pt x="10220706" y="1574800"/>
                  </a:lnTo>
                  <a:close/>
                </a:path>
              </a:pathLst>
            </a:custGeom>
            <a:solidFill>
              <a:srgbClr val="28388E"/>
            </a:solidFill>
          </p:spPr>
          <p:txBody>
            <a:bodyPr wrap="square" lIns="0" tIns="0" rIns="0" bIns="0" rtlCol="0"/>
            <a:lstStyle/>
            <a:p>
              <a:endParaRPr/>
            </a:p>
          </p:txBody>
        </p:sp>
        <p:pic>
          <p:nvPicPr>
            <p:cNvPr id="24" name="object 24"/>
            <p:cNvPicPr/>
            <p:nvPr/>
          </p:nvPicPr>
          <p:blipFill>
            <a:blip r:embed="rId5" cstate="print"/>
            <a:stretch>
              <a:fillRect/>
            </a:stretch>
          </p:blipFill>
          <p:spPr>
            <a:xfrm>
              <a:off x="9223913" y="4703917"/>
              <a:ext cx="163873" cy="91962"/>
            </a:xfrm>
            <a:prstGeom prst="rect">
              <a:avLst/>
            </a:prstGeom>
          </p:spPr>
        </p:pic>
        <p:sp>
          <p:nvSpPr>
            <p:cNvPr id="25" name="object 25"/>
            <p:cNvSpPr/>
            <p:nvPr/>
          </p:nvSpPr>
          <p:spPr>
            <a:xfrm>
              <a:off x="10004882" y="4419504"/>
              <a:ext cx="379095" cy="384810"/>
            </a:xfrm>
            <a:custGeom>
              <a:avLst/>
              <a:gdLst/>
              <a:ahLst/>
              <a:cxnLst/>
              <a:rect l="l" t="t" r="r" b="b"/>
              <a:pathLst>
                <a:path w="379095" h="384810">
                  <a:moveTo>
                    <a:pt x="378841" y="301294"/>
                  </a:moveTo>
                  <a:lnTo>
                    <a:pt x="378447" y="281686"/>
                  </a:lnTo>
                  <a:lnTo>
                    <a:pt x="378193" y="277329"/>
                  </a:lnTo>
                  <a:lnTo>
                    <a:pt x="377329" y="262140"/>
                  </a:lnTo>
                  <a:lnTo>
                    <a:pt x="348043" y="222021"/>
                  </a:lnTo>
                  <a:lnTo>
                    <a:pt x="319684" y="218808"/>
                  </a:lnTo>
                  <a:lnTo>
                    <a:pt x="319684" y="277329"/>
                  </a:lnTo>
                  <a:lnTo>
                    <a:pt x="319684" y="325348"/>
                  </a:lnTo>
                  <a:lnTo>
                    <a:pt x="58280" y="325348"/>
                  </a:lnTo>
                  <a:lnTo>
                    <a:pt x="58280" y="277329"/>
                  </a:lnTo>
                  <a:lnTo>
                    <a:pt x="319684" y="277329"/>
                  </a:lnTo>
                  <a:lnTo>
                    <a:pt x="319684" y="218808"/>
                  </a:lnTo>
                  <a:lnTo>
                    <a:pt x="189230" y="218414"/>
                  </a:lnTo>
                  <a:lnTo>
                    <a:pt x="48590" y="218833"/>
                  </a:lnTo>
                  <a:lnTo>
                    <a:pt x="4152" y="247827"/>
                  </a:lnTo>
                  <a:lnTo>
                    <a:pt x="0" y="313372"/>
                  </a:lnTo>
                  <a:lnTo>
                    <a:pt x="114" y="328688"/>
                  </a:lnTo>
                  <a:lnTo>
                    <a:pt x="13677" y="370446"/>
                  </a:lnTo>
                  <a:lnTo>
                    <a:pt x="54952" y="384289"/>
                  </a:lnTo>
                  <a:lnTo>
                    <a:pt x="121920" y="384441"/>
                  </a:lnTo>
                  <a:lnTo>
                    <a:pt x="218033" y="384390"/>
                  </a:lnTo>
                  <a:lnTo>
                    <a:pt x="257784" y="384454"/>
                  </a:lnTo>
                  <a:lnTo>
                    <a:pt x="305308" y="384340"/>
                  </a:lnTo>
                  <a:lnTo>
                    <a:pt x="346798" y="381139"/>
                  </a:lnTo>
                  <a:lnTo>
                    <a:pt x="377405" y="340436"/>
                  </a:lnTo>
                  <a:lnTo>
                    <a:pt x="378244" y="325348"/>
                  </a:lnTo>
                  <a:lnTo>
                    <a:pt x="378498" y="320903"/>
                  </a:lnTo>
                  <a:lnTo>
                    <a:pt x="378841" y="301294"/>
                  </a:lnTo>
                  <a:close/>
                </a:path>
                <a:path w="379095" h="384810">
                  <a:moveTo>
                    <a:pt x="379031" y="82435"/>
                  </a:moveTo>
                  <a:lnTo>
                    <a:pt x="373227" y="27241"/>
                  </a:lnTo>
                  <a:lnTo>
                    <a:pt x="328498" y="368"/>
                  </a:lnTo>
                  <a:lnTo>
                    <a:pt x="319913" y="355"/>
                  </a:lnTo>
                  <a:lnTo>
                    <a:pt x="319913" y="58712"/>
                  </a:lnTo>
                  <a:lnTo>
                    <a:pt x="319913" y="107632"/>
                  </a:lnTo>
                  <a:lnTo>
                    <a:pt x="58661" y="107632"/>
                  </a:lnTo>
                  <a:lnTo>
                    <a:pt x="58661" y="58712"/>
                  </a:lnTo>
                  <a:lnTo>
                    <a:pt x="319913" y="58712"/>
                  </a:lnTo>
                  <a:lnTo>
                    <a:pt x="319913" y="355"/>
                  </a:lnTo>
                  <a:lnTo>
                    <a:pt x="160870" y="0"/>
                  </a:lnTo>
                  <a:lnTo>
                    <a:pt x="49123" y="381"/>
                  </a:lnTo>
                  <a:lnTo>
                    <a:pt x="4013" y="30073"/>
                  </a:lnTo>
                  <a:lnTo>
                    <a:pt x="0" y="94919"/>
                  </a:lnTo>
                  <a:lnTo>
                    <a:pt x="101" y="109753"/>
                  </a:lnTo>
                  <a:lnTo>
                    <a:pt x="13843" y="152146"/>
                  </a:lnTo>
                  <a:lnTo>
                    <a:pt x="56337" y="165976"/>
                  </a:lnTo>
                  <a:lnTo>
                    <a:pt x="123317" y="166141"/>
                  </a:lnTo>
                  <a:lnTo>
                    <a:pt x="190284" y="166052"/>
                  </a:lnTo>
                  <a:lnTo>
                    <a:pt x="259181" y="166128"/>
                  </a:lnTo>
                  <a:lnTo>
                    <a:pt x="309143" y="165938"/>
                  </a:lnTo>
                  <a:lnTo>
                    <a:pt x="348183" y="162331"/>
                  </a:lnTo>
                  <a:lnTo>
                    <a:pt x="377990" y="118770"/>
                  </a:lnTo>
                  <a:lnTo>
                    <a:pt x="378472" y="107632"/>
                  </a:lnTo>
                  <a:lnTo>
                    <a:pt x="378790" y="100622"/>
                  </a:lnTo>
                  <a:lnTo>
                    <a:pt x="379031" y="82435"/>
                  </a:lnTo>
                  <a:close/>
                </a:path>
              </a:pathLst>
            </a:custGeom>
            <a:solidFill>
              <a:srgbClr val="28388E"/>
            </a:solidFill>
          </p:spPr>
          <p:txBody>
            <a:bodyPr wrap="square" lIns="0" tIns="0" rIns="0" bIns="0" rtlCol="0"/>
            <a:lstStyle/>
            <a:p>
              <a:endParaRPr/>
            </a:p>
          </p:txBody>
        </p:sp>
        <p:pic>
          <p:nvPicPr>
            <p:cNvPr id="26" name="object 26"/>
            <p:cNvPicPr/>
            <p:nvPr/>
          </p:nvPicPr>
          <p:blipFill>
            <a:blip r:embed="rId6" cstate="print"/>
            <a:stretch>
              <a:fillRect/>
            </a:stretch>
          </p:blipFill>
          <p:spPr>
            <a:xfrm>
              <a:off x="10004716" y="4858905"/>
              <a:ext cx="189910" cy="165934"/>
            </a:xfrm>
            <a:prstGeom prst="rect">
              <a:avLst/>
            </a:prstGeom>
          </p:spPr>
        </p:pic>
        <p:sp>
          <p:nvSpPr>
            <p:cNvPr id="27" name="object 27"/>
            <p:cNvSpPr/>
            <p:nvPr/>
          </p:nvSpPr>
          <p:spPr>
            <a:xfrm>
              <a:off x="785342" y="6126955"/>
              <a:ext cx="2301875" cy="2249805"/>
            </a:xfrm>
            <a:custGeom>
              <a:avLst/>
              <a:gdLst/>
              <a:ahLst/>
              <a:cxnLst/>
              <a:rect l="l" t="t" r="r" b="b"/>
              <a:pathLst>
                <a:path w="2301875" h="2249804">
                  <a:moveTo>
                    <a:pt x="1559725" y="700290"/>
                  </a:moveTo>
                  <a:lnTo>
                    <a:pt x="1556816" y="655358"/>
                  </a:lnTo>
                  <a:lnTo>
                    <a:pt x="1543532" y="614172"/>
                  </a:lnTo>
                  <a:lnTo>
                    <a:pt x="1520939" y="578065"/>
                  </a:lnTo>
                  <a:lnTo>
                    <a:pt x="1490103" y="548360"/>
                  </a:lnTo>
                  <a:lnTo>
                    <a:pt x="1452092" y="526389"/>
                  </a:lnTo>
                  <a:lnTo>
                    <a:pt x="1407960" y="513499"/>
                  </a:lnTo>
                  <a:lnTo>
                    <a:pt x="1374432" y="510463"/>
                  </a:lnTo>
                  <a:lnTo>
                    <a:pt x="1363421" y="508736"/>
                  </a:lnTo>
                  <a:lnTo>
                    <a:pt x="1337805" y="497713"/>
                  </a:lnTo>
                  <a:lnTo>
                    <a:pt x="1318641" y="478523"/>
                  </a:lnTo>
                  <a:lnTo>
                    <a:pt x="1307312" y="453351"/>
                  </a:lnTo>
                  <a:lnTo>
                    <a:pt x="1305140" y="424408"/>
                  </a:lnTo>
                  <a:lnTo>
                    <a:pt x="1312735" y="398094"/>
                  </a:lnTo>
                  <a:lnTo>
                    <a:pt x="1329093" y="377215"/>
                  </a:lnTo>
                  <a:lnTo>
                    <a:pt x="1352791" y="363194"/>
                  </a:lnTo>
                  <a:lnTo>
                    <a:pt x="1382407" y="357492"/>
                  </a:lnTo>
                  <a:lnTo>
                    <a:pt x="1407985" y="357060"/>
                  </a:lnTo>
                  <a:lnTo>
                    <a:pt x="1459166" y="357111"/>
                  </a:lnTo>
                  <a:lnTo>
                    <a:pt x="1484744" y="356565"/>
                  </a:lnTo>
                  <a:lnTo>
                    <a:pt x="1505051" y="351815"/>
                  </a:lnTo>
                  <a:lnTo>
                    <a:pt x="1520964" y="340436"/>
                  </a:lnTo>
                  <a:lnTo>
                    <a:pt x="1531162" y="324167"/>
                  </a:lnTo>
                  <a:lnTo>
                    <a:pt x="1534337" y="304698"/>
                  </a:lnTo>
                  <a:lnTo>
                    <a:pt x="1529981" y="286067"/>
                  </a:lnTo>
                  <a:lnTo>
                    <a:pt x="1519288" y="270751"/>
                  </a:lnTo>
                  <a:lnTo>
                    <a:pt x="1503527" y="260159"/>
                  </a:lnTo>
                  <a:lnTo>
                    <a:pt x="1484007" y="255714"/>
                  </a:lnTo>
                  <a:lnTo>
                    <a:pt x="1469034" y="255333"/>
                  </a:lnTo>
                  <a:lnTo>
                    <a:pt x="1424089" y="255549"/>
                  </a:lnTo>
                  <a:lnTo>
                    <a:pt x="1424089" y="255739"/>
                  </a:lnTo>
                  <a:lnTo>
                    <a:pt x="1382890" y="255485"/>
                  </a:lnTo>
                  <a:lnTo>
                    <a:pt x="1320609" y="265353"/>
                  </a:lnTo>
                  <a:lnTo>
                    <a:pt x="1277785" y="287629"/>
                  </a:lnTo>
                  <a:lnTo>
                    <a:pt x="1242682" y="320255"/>
                  </a:lnTo>
                  <a:lnTo>
                    <a:pt x="1217256" y="360845"/>
                  </a:lnTo>
                  <a:lnTo>
                    <a:pt x="1203515" y="406996"/>
                  </a:lnTo>
                  <a:lnTo>
                    <a:pt x="1203413" y="456285"/>
                  </a:lnTo>
                  <a:lnTo>
                    <a:pt x="1217434" y="507517"/>
                  </a:lnTo>
                  <a:lnTo>
                    <a:pt x="1242720" y="549313"/>
                  </a:lnTo>
                  <a:lnTo>
                    <a:pt x="1278737" y="581228"/>
                  </a:lnTo>
                  <a:lnTo>
                    <a:pt x="1325003" y="602818"/>
                  </a:lnTo>
                  <a:lnTo>
                    <a:pt x="1380985" y="613613"/>
                  </a:lnTo>
                  <a:lnTo>
                    <a:pt x="1413230" y="621423"/>
                  </a:lnTo>
                  <a:lnTo>
                    <a:pt x="1437411" y="637832"/>
                  </a:lnTo>
                  <a:lnTo>
                    <a:pt x="1452384" y="661708"/>
                  </a:lnTo>
                  <a:lnTo>
                    <a:pt x="1457045" y="691870"/>
                  </a:lnTo>
                  <a:lnTo>
                    <a:pt x="1450555" y="721550"/>
                  </a:lnTo>
                  <a:lnTo>
                    <a:pt x="1433893" y="744918"/>
                  </a:lnTo>
                  <a:lnTo>
                    <a:pt x="1408722" y="760361"/>
                  </a:lnTo>
                  <a:lnTo>
                    <a:pt x="1376667" y="766254"/>
                  </a:lnTo>
                  <a:lnTo>
                    <a:pt x="1352334" y="766406"/>
                  </a:lnTo>
                  <a:lnTo>
                    <a:pt x="1303642" y="766267"/>
                  </a:lnTo>
                  <a:lnTo>
                    <a:pt x="1279321" y="766851"/>
                  </a:lnTo>
                  <a:lnTo>
                    <a:pt x="1258430" y="771359"/>
                  </a:lnTo>
                  <a:lnTo>
                    <a:pt x="1242136" y="782116"/>
                  </a:lnTo>
                  <a:lnTo>
                    <a:pt x="1231480" y="797814"/>
                  </a:lnTo>
                  <a:lnTo>
                    <a:pt x="1227467" y="817105"/>
                  </a:lnTo>
                  <a:lnTo>
                    <a:pt x="1231099" y="837069"/>
                  </a:lnTo>
                  <a:lnTo>
                    <a:pt x="1258697" y="864552"/>
                  </a:lnTo>
                  <a:lnTo>
                    <a:pt x="1307706" y="869734"/>
                  </a:lnTo>
                  <a:lnTo>
                    <a:pt x="1335176" y="870051"/>
                  </a:lnTo>
                  <a:lnTo>
                    <a:pt x="1362646" y="869772"/>
                  </a:lnTo>
                  <a:lnTo>
                    <a:pt x="1434680" y="860552"/>
                  </a:lnTo>
                  <a:lnTo>
                    <a:pt x="1474393" y="842772"/>
                  </a:lnTo>
                  <a:lnTo>
                    <a:pt x="1507959" y="816584"/>
                  </a:lnTo>
                  <a:lnTo>
                    <a:pt x="1534185" y="783259"/>
                  </a:lnTo>
                  <a:lnTo>
                    <a:pt x="1551838" y="744067"/>
                  </a:lnTo>
                  <a:lnTo>
                    <a:pt x="1559725" y="700290"/>
                  </a:lnTo>
                  <a:close/>
                </a:path>
                <a:path w="2301875" h="2249804">
                  <a:moveTo>
                    <a:pt x="1943823" y="560920"/>
                  </a:moveTo>
                  <a:lnTo>
                    <a:pt x="1941652" y="512737"/>
                  </a:lnTo>
                  <a:lnTo>
                    <a:pt x="1935416" y="465391"/>
                  </a:lnTo>
                  <a:lnTo>
                    <a:pt x="1925294" y="419341"/>
                  </a:lnTo>
                  <a:lnTo>
                    <a:pt x="1911464" y="374764"/>
                  </a:lnTo>
                  <a:lnTo>
                    <a:pt x="1894103" y="331838"/>
                  </a:lnTo>
                  <a:lnTo>
                    <a:pt x="1873377" y="290715"/>
                  </a:lnTo>
                  <a:lnTo>
                    <a:pt x="1849462" y="251587"/>
                  </a:lnTo>
                  <a:lnTo>
                    <a:pt x="1840699" y="239560"/>
                  </a:lnTo>
                  <a:lnTo>
                    <a:pt x="1840699" y="564464"/>
                  </a:lnTo>
                  <a:lnTo>
                    <a:pt x="1838134" y="611238"/>
                  </a:lnTo>
                  <a:lnTo>
                    <a:pt x="1830971" y="656678"/>
                  </a:lnTo>
                  <a:lnTo>
                    <a:pt x="1819452" y="700557"/>
                  </a:lnTo>
                  <a:lnTo>
                    <a:pt x="1803819" y="742632"/>
                  </a:lnTo>
                  <a:lnTo>
                    <a:pt x="1784286" y="782688"/>
                  </a:lnTo>
                  <a:lnTo>
                    <a:pt x="1761121" y="820470"/>
                  </a:lnTo>
                  <a:lnTo>
                    <a:pt x="1734527" y="855764"/>
                  </a:lnTo>
                  <a:lnTo>
                    <a:pt x="1704759" y="888314"/>
                  </a:lnTo>
                  <a:lnTo>
                    <a:pt x="1672056" y="917917"/>
                  </a:lnTo>
                  <a:lnTo>
                    <a:pt x="1636623" y="944308"/>
                  </a:lnTo>
                  <a:lnTo>
                    <a:pt x="1598726" y="967270"/>
                  </a:lnTo>
                  <a:lnTo>
                    <a:pt x="1558594" y="986574"/>
                  </a:lnTo>
                  <a:lnTo>
                    <a:pt x="1516443" y="1001966"/>
                  </a:lnTo>
                  <a:lnTo>
                    <a:pt x="1472526" y="1013231"/>
                  </a:lnTo>
                  <a:lnTo>
                    <a:pt x="1427073" y="1020140"/>
                  </a:lnTo>
                  <a:lnTo>
                    <a:pt x="1380324" y="1022438"/>
                  </a:lnTo>
                  <a:lnTo>
                    <a:pt x="1333373" y="1019975"/>
                  </a:lnTo>
                  <a:lnTo>
                    <a:pt x="1287767" y="1012901"/>
                  </a:lnTo>
                  <a:lnTo>
                    <a:pt x="1243723" y="1001458"/>
                  </a:lnTo>
                  <a:lnTo>
                    <a:pt x="1201496" y="985862"/>
                  </a:lnTo>
                  <a:lnTo>
                    <a:pt x="1161313" y="966355"/>
                  </a:lnTo>
                  <a:lnTo>
                    <a:pt x="1123403" y="943178"/>
                  </a:lnTo>
                  <a:lnTo>
                    <a:pt x="1087996" y="916559"/>
                  </a:lnTo>
                  <a:lnTo>
                    <a:pt x="1055331" y="886739"/>
                  </a:lnTo>
                  <a:lnTo>
                    <a:pt x="1025652" y="853948"/>
                  </a:lnTo>
                  <a:lnTo>
                    <a:pt x="999172" y="818426"/>
                  </a:lnTo>
                  <a:lnTo>
                    <a:pt x="976134" y="780389"/>
                  </a:lnTo>
                  <a:lnTo>
                    <a:pt x="956767" y="740092"/>
                  </a:lnTo>
                  <a:lnTo>
                    <a:pt x="941324" y="697763"/>
                  </a:lnTo>
                  <a:lnTo>
                    <a:pt x="930008" y="653630"/>
                  </a:lnTo>
                  <a:lnTo>
                    <a:pt x="923074" y="607949"/>
                  </a:lnTo>
                  <a:lnTo>
                    <a:pt x="920750" y="560920"/>
                  </a:lnTo>
                  <a:lnTo>
                    <a:pt x="923213" y="514083"/>
                  </a:lnTo>
                  <a:lnTo>
                    <a:pt x="930325" y="468528"/>
                  </a:lnTo>
                  <a:lnTo>
                    <a:pt x="941832" y="424522"/>
                  </a:lnTo>
                  <a:lnTo>
                    <a:pt x="957503" y="382295"/>
                  </a:lnTo>
                  <a:lnTo>
                    <a:pt x="977087" y="342087"/>
                  </a:lnTo>
                  <a:lnTo>
                    <a:pt x="1000366" y="304139"/>
                  </a:lnTo>
                  <a:lnTo>
                    <a:pt x="1027074" y="268681"/>
                  </a:lnTo>
                  <a:lnTo>
                    <a:pt x="1056982" y="235966"/>
                  </a:lnTo>
                  <a:lnTo>
                    <a:pt x="1089863" y="206222"/>
                  </a:lnTo>
                  <a:lnTo>
                    <a:pt x="1125448" y="179692"/>
                  </a:lnTo>
                  <a:lnTo>
                    <a:pt x="1163523" y="156616"/>
                  </a:lnTo>
                  <a:lnTo>
                    <a:pt x="1203820" y="137236"/>
                  </a:lnTo>
                  <a:lnTo>
                    <a:pt x="1246124" y="121793"/>
                  </a:lnTo>
                  <a:lnTo>
                    <a:pt x="1290193" y="110515"/>
                  </a:lnTo>
                  <a:lnTo>
                    <a:pt x="1335760" y="103657"/>
                  </a:lnTo>
                  <a:lnTo>
                    <a:pt x="1382610" y="101447"/>
                  </a:lnTo>
                  <a:lnTo>
                    <a:pt x="1429486" y="104025"/>
                  </a:lnTo>
                  <a:lnTo>
                    <a:pt x="1475016" y="111226"/>
                  </a:lnTo>
                  <a:lnTo>
                    <a:pt x="1518970" y="122809"/>
                  </a:lnTo>
                  <a:lnTo>
                    <a:pt x="1561122" y="138544"/>
                  </a:lnTo>
                  <a:lnTo>
                    <a:pt x="1601241" y="158178"/>
                  </a:lnTo>
                  <a:lnTo>
                    <a:pt x="1639074" y="181495"/>
                  </a:lnTo>
                  <a:lnTo>
                    <a:pt x="1674406" y="208241"/>
                  </a:lnTo>
                  <a:lnTo>
                    <a:pt x="1706981" y="238188"/>
                  </a:lnTo>
                  <a:lnTo>
                    <a:pt x="1736585" y="271094"/>
                  </a:lnTo>
                  <a:lnTo>
                    <a:pt x="1762975" y="306730"/>
                  </a:lnTo>
                  <a:lnTo>
                    <a:pt x="1785912" y="344843"/>
                  </a:lnTo>
                  <a:lnTo>
                    <a:pt x="1805178" y="385216"/>
                  </a:lnTo>
                  <a:lnTo>
                    <a:pt x="1820519" y="427596"/>
                  </a:lnTo>
                  <a:lnTo>
                    <a:pt x="1831708" y="471754"/>
                  </a:lnTo>
                  <a:lnTo>
                    <a:pt x="1838515" y="517461"/>
                  </a:lnTo>
                  <a:lnTo>
                    <a:pt x="1840699" y="564464"/>
                  </a:lnTo>
                  <a:lnTo>
                    <a:pt x="1840699" y="239560"/>
                  </a:lnTo>
                  <a:lnTo>
                    <a:pt x="1792770" y="179971"/>
                  </a:lnTo>
                  <a:lnTo>
                    <a:pt x="1760347" y="147840"/>
                  </a:lnTo>
                  <a:lnTo>
                    <a:pt x="1725434" y="118389"/>
                  </a:lnTo>
                  <a:lnTo>
                    <a:pt x="1701698" y="101447"/>
                  </a:lnTo>
                  <a:lnTo>
                    <a:pt x="1688198" y="91795"/>
                  </a:lnTo>
                  <a:lnTo>
                    <a:pt x="1648841" y="68224"/>
                  </a:lnTo>
                  <a:lnTo>
                    <a:pt x="1607502" y="47853"/>
                  </a:lnTo>
                  <a:lnTo>
                    <a:pt x="1564386" y="30848"/>
                  </a:lnTo>
                  <a:lnTo>
                    <a:pt x="1519643" y="17386"/>
                  </a:lnTo>
                  <a:lnTo>
                    <a:pt x="1473454" y="7645"/>
                  </a:lnTo>
                  <a:lnTo>
                    <a:pt x="1426006" y="1790"/>
                  </a:lnTo>
                  <a:lnTo>
                    <a:pt x="1377467" y="0"/>
                  </a:lnTo>
                  <a:lnTo>
                    <a:pt x="1329232" y="2362"/>
                  </a:lnTo>
                  <a:lnTo>
                    <a:pt x="1282103" y="8724"/>
                  </a:lnTo>
                  <a:lnTo>
                    <a:pt x="1236256" y="18935"/>
                  </a:lnTo>
                  <a:lnTo>
                    <a:pt x="1191869" y="32816"/>
                  </a:lnTo>
                  <a:lnTo>
                    <a:pt x="1149121" y="50190"/>
                  </a:lnTo>
                  <a:lnTo>
                    <a:pt x="1108163" y="70878"/>
                  </a:lnTo>
                  <a:lnTo>
                    <a:pt x="1069187" y="94716"/>
                  </a:lnTo>
                  <a:lnTo>
                    <a:pt x="1032357" y="121526"/>
                  </a:lnTo>
                  <a:lnTo>
                    <a:pt x="997851" y="151130"/>
                  </a:lnTo>
                  <a:lnTo>
                    <a:pt x="965822" y="183362"/>
                  </a:lnTo>
                  <a:lnTo>
                    <a:pt x="936472" y="218046"/>
                  </a:lnTo>
                  <a:lnTo>
                    <a:pt x="909942" y="255016"/>
                  </a:lnTo>
                  <a:lnTo>
                    <a:pt x="886434" y="294093"/>
                  </a:lnTo>
                  <a:lnTo>
                    <a:pt x="866101" y="335089"/>
                  </a:lnTo>
                  <a:lnTo>
                    <a:pt x="849122" y="377863"/>
                  </a:lnTo>
                  <a:lnTo>
                    <a:pt x="835660" y="422211"/>
                  </a:lnTo>
                  <a:lnTo>
                    <a:pt x="825906" y="467969"/>
                  </a:lnTo>
                  <a:lnTo>
                    <a:pt x="820013" y="514972"/>
                  </a:lnTo>
                  <a:lnTo>
                    <a:pt x="818235" y="560920"/>
                  </a:lnTo>
                  <a:lnTo>
                    <a:pt x="818222" y="564464"/>
                  </a:lnTo>
                  <a:lnTo>
                    <a:pt x="820458" y="611644"/>
                  </a:lnTo>
                  <a:lnTo>
                    <a:pt x="826782" y="659104"/>
                  </a:lnTo>
                  <a:lnTo>
                    <a:pt x="836968" y="705243"/>
                  </a:lnTo>
                  <a:lnTo>
                    <a:pt x="850836" y="749884"/>
                  </a:lnTo>
                  <a:lnTo>
                    <a:pt x="868222" y="792861"/>
                  </a:lnTo>
                  <a:lnTo>
                    <a:pt x="888936" y="834009"/>
                  </a:lnTo>
                  <a:lnTo>
                    <a:pt x="912825" y="873150"/>
                  </a:lnTo>
                  <a:lnTo>
                    <a:pt x="939723" y="910132"/>
                  </a:lnTo>
                  <a:lnTo>
                    <a:pt x="969429" y="944765"/>
                  </a:lnTo>
                  <a:lnTo>
                    <a:pt x="1001801" y="976871"/>
                  </a:lnTo>
                  <a:lnTo>
                    <a:pt x="1036662" y="1006309"/>
                  </a:lnTo>
                  <a:lnTo>
                    <a:pt x="1073823" y="1032891"/>
                  </a:lnTo>
                  <a:lnTo>
                    <a:pt x="1113129" y="1056449"/>
                  </a:lnTo>
                  <a:lnTo>
                    <a:pt x="1154404" y="1076807"/>
                  </a:lnTo>
                  <a:lnTo>
                    <a:pt x="1197470" y="1093812"/>
                  </a:lnTo>
                  <a:lnTo>
                    <a:pt x="1242161" y="1107274"/>
                  </a:lnTo>
                  <a:lnTo>
                    <a:pt x="1288313" y="1117028"/>
                  </a:lnTo>
                  <a:lnTo>
                    <a:pt x="1335747" y="1122908"/>
                  </a:lnTo>
                  <a:lnTo>
                    <a:pt x="1384287" y="1124750"/>
                  </a:lnTo>
                  <a:lnTo>
                    <a:pt x="1432369" y="1122438"/>
                  </a:lnTo>
                  <a:lnTo>
                    <a:pt x="1479372" y="1116101"/>
                  </a:lnTo>
                  <a:lnTo>
                    <a:pt x="1525104" y="1105916"/>
                  </a:lnTo>
                  <a:lnTo>
                    <a:pt x="1569402" y="1092047"/>
                  </a:lnTo>
                  <a:lnTo>
                    <a:pt x="1612087" y="1074674"/>
                  </a:lnTo>
                  <a:lnTo>
                    <a:pt x="1652993" y="1053973"/>
                  </a:lnTo>
                  <a:lnTo>
                    <a:pt x="1691944" y="1030122"/>
                  </a:lnTo>
                  <a:lnTo>
                    <a:pt x="1702473" y="1022438"/>
                  </a:lnTo>
                  <a:lnTo>
                    <a:pt x="1728774" y="1003274"/>
                  </a:lnTo>
                  <a:lnTo>
                    <a:pt x="1763293" y="973632"/>
                  </a:lnTo>
                  <a:lnTo>
                    <a:pt x="1795335" y="941362"/>
                  </a:lnTo>
                  <a:lnTo>
                    <a:pt x="1824736" y="906627"/>
                  </a:lnTo>
                  <a:lnTo>
                    <a:pt x="1851317" y="869607"/>
                  </a:lnTo>
                  <a:lnTo>
                    <a:pt x="1874901" y="830478"/>
                  </a:lnTo>
                  <a:lnTo>
                    <a:pt x="1895309" y="789419"/>
                  </a:lnTo>
                  <a:lnTo>
                    <a:pt x="1912391" y="746594"/>
                  </a:lnTo>
                  <a:lnTo>
                    <a:pt x="1925955" y="702195"/>
                  </a:lnTo>
                  <a:lnTo>
                    <a:pt x="1935835" y="656374"/>
                  </a:lnTo>
                  <a:lnTo>
                    <a:pt x="1941842" y="609320"/>
                  </a:lnTo>
                  <a:lnTo>
                    <a:pt x="1943760" y="563041"/>
                  </a:lnTo>
                  <a:lnTo>
                    <a:pt x="1943823" y="560920"/>
                  </a:lnTo>
                  <a:close/>
                </a:path>
                <a:path w="2301875" h="2249804">
                  <a:moveTo>
                    <a:pt x="2301633" y="1580464"/>
                  </a:moveTo>
                  <a:lnTo>
                    <a:pt x="2292045" y="1532204"/>
                  </a:lnTo>
                  <a:lnTo>
                    <a:pt x="2277211" y="1501724"/>
                  </a:lnTo>
                  <a:lnTo>
                    <a:pt x="2269794" y="1486484"/>
                  </a:lnTo>
                  <a:lnTo>
                    <a:pt x="2237079" y="1448384"/>
                  </a:lnTo>
                  <a:lnTo>
                    <a:pt x="2197989" y="1422311"/>
                  </a:lnTo>
                  <a:lnTo>
                    <a:pt x="2197989" y="1609674"/>
                  </a:lnTo>
                  <a:lnTo>
                    <a:pt x="2184806" y="1642694"/>
                  </a:lnTo>
                  <a:lnTo>
                    <a:pt x="2158631" y="1669364"/>
                  </a:lnTo>
                  <a:lnTo>
                    <a:pt x="1818487" y="1897964"/>
                  </a:lnTo>
                  <a:lnTo>
                    <a:pt x="1733334" y="1953844"/>
                  </a:lnTo>
                  <a:lnTo>
                    <a:pt x="1690738" y="1983054"/>
                  </a:lnTo>
                  <a:lnTo>
                    <a:pt x="1520088" y="2094814"/>
                  </a:lnTo>
                  <a:lnTo>
                    <a:pt x="1477352" y="2124024"/>
                  </a:lnTo>
                  <a:lnTo>
                    <a:pt x="1458226" y="2134184"/>
                  </a:lnTo>
                  <a:lnTo>
                    <a:pt x="1436966" y="2141804"/>
                  </a:lnTo>
                  <a:lnTo>
                    <a:pt x="1414792" y="2145614"/>
                  </a:lnTo>
                  <a:lnTo>
                    <a:pt x="1392910" y="2148154"/>
                  </a:lnTo>
                  <a:lnTo>
                    <a:pt x="1294688" y="2148154"/>
                  </a:lnTo>
                  <a:lnTo>
                    <a:pt x="1245577" y="2149424"/>
                  </a:lnTo>
                  <a:lnTo>
                    <a:pt x="950887" y="2149424"/>
                  </a:lnTo>
                  <a:lnTo>
                    <a:pt x="901776" y="2148154"/>
                  </a:lnTo>
                  <a:lnTo>
                    <a:pt x="803554" y="2148154"/>
                  </a:lnTo>
                  <a:lnTo>
                    <a:pt x="757377" y="2140534"/>
                  </a:lnTo>
                  <a:lnTo>
                    <a:pt x="713930" y="2122754"/>
                  </a:lnTo>
                  <a:lnTo>
                    <a:pt x="586447" y="2050364"/>
                  </a:lnTo>
                  <a:lnTo>
                    <a:pt x="501992" y="1999564"/>
                  </a:lnTo>
                  <a:lnTo>
                    <a:pt x="459867" y="1975434"/>
                  </a:lnTo>
                  <a:lnTo>
                    <a:pt x="375678" y="1924634"/>
                  </a:lnTo>
                  <a:lnTo>
                    <a:pt x="357924" y="1835734"/>
                  </a:lnTo>
                  <a:lnTo>
                    <a:pt x="357695" y="1764614"/>
                  </a:lnTo>
                  <a:lnTo>
                    <a:pt x="357593" y="1715084"/>
                  </a:lnTo>
                  <a:lnTo>
                    <a:pt x="357568" y="1339164"/>
                  </a:lnTo>
                  <a:lnTo>
                    <a:pt x="358355" y="1336624"/>
                  </a:lnTo>
                  <a:lnTo>
                    <a:pt x="358597" y="1334084"/>
                  </a:lnTo>
                  <a:lnTo>
                    <a:pt x="397979" y="1330274"/>
                  </a:lnTo>
                  <a:lnTo>
                    <a:pt x="411111" y="1329004"/>
                  </a:lnTo>
                  <a:lnTo>
                    <a:pt x="462457" y="1327734"/>
                  </a:lnTo>
                  <a:lnTo>
                    <a:pt x="512635" y="1330274"/>
                  </a:lnTo>
                  <a:lnTo>
                    <a:pt x="561632" y="1336624"/>
                  </a:lnTo>
                  <a:lnTo>
                    <a:pt x="609434" y="1345514"/>
                  </a:lnTo>
                  <a:lnTo>
                    <a:pt x="656069" y="1359484"/>
                  </a:lnTo>
                  <a:lnTo>
                    <a:pt x="701497" y="1377264"/>
                  </a:lnTo>
                  <a:lnTo>
                    <a:pt x="745731" y="1397584"/>
                  </a:lnTo>
                  <a:lnTo>
                    <a:pt x="788771" y="1422984"/>
                  </a:lnTo>
                  <a:lnTo>
                    <a:pt x="830605" y="1452194"/>
                  </a:lnTo>
                  <a:lnTo>
                    <a:pt x="871232" y="1485214"/>
                  </a:lnTo>
                  <a:lnTo>
                    <a:pt x="887717" y="1496644"/>
                  </a:lnTo>
                  <a:lnTo>
                    <a:pt x="905217" y="1504264"/>
                  </a:lnTo>
                  <a:lnTo>
                    <a:pt x="924001" y="1508074"/>
                  </a:lnTo>
                  <a:lnTo>
                    <a:pt x="944321" y="1509344"/>
                  </a:lnTo>
                  <a:lnTo>
                    <a:pt x="1401330" y="1509344"/>
                  </a:lnTo>
                  <a:lnTo>
                    <a:pt x="1433207" y="1514424"/>
                  </a:lnTo>
                  <a:lnTo>
                    <a:pt x="1458214" y="1528394"/>
                  </a:lnTo>
                  <a:lnTo>
                    <a:pt x="1475105" y="1551254"/>
                  </a:lnTo>
                  <a:lnTo>
                    <a:pt x="1482674" y="1580464"/>
                  </a:lnTo>
                  <a:lnTo>
                    <a:pt x="1479537" y="1608404"/>
                  </a:lnTo>
                  <a:lnTo>
                    <a:pt x="1466799" y="1632534"/>
                  </a:lnTo>
                  <a:lnTo>
                    <a:pt x="1446276" y="1650314"/>
                  </a:lnTo>
                  <a:lnTo>
                    <a:pt x="1419783" y="1660474"/>
                  </a:lnTo>
                  <a:lnTo>
                    <a:pt x="1410550" y="1661744"/>
                  </a:lnTo>
                  <a:lnTo>
                    <a:pt x="1401216" y="1661744"/>
                  </a:lnTo>
                  <a:lnTo>
                    <a:pt x="1391843" y="1663014"/>
                  </a:lnTo>
                  <a:lnTo>
                    <a:pt x="762876" y="1663014"/>
                  </a:lnTo>
                  <a:lnTo>
                    <a:pt x="746506" y="1666824"/>
                  </a:lnTo>
                  <a:lnTo>
                    <a:pt x="732434" y="1674444"/>
                  </a:lnTo>
                  <a:lnTo>
                    <a:pt x="721525" y="1689684"/>
                  </a:lnTo>
                  <a:lnTo>
                    <a:pt x="716267" y="1715084"/>
                  </a:lnTo>
                  <a:lnTo>
                    <a:pt x="722604" y="1737944"/>
                  </a:lnTo>
                  <a:lnTo>
                    <a:pt x="738708" y="1755724"/>
                  </a:lnTo>
                  <a:lnTo>
                    <a:pt x="762762" y="1764614"/>
                  </a:lnTo>
                  <a:lnTo>
                    <a:pt x="1541919" y="1764614"/>
                  </a:lnTo>
                  <a:lnTo>
                    <a:pt x="1584071" y="1762074"/>
                  </a:lnTo>
                  <a:lnTo>
                    <a:pt x="1624558" y="1754454"/>
                  </a:lnTo>
                  <a:lnTo>
                    <a:pt x="1663560" y="1741754"/>
                  </a:lnTo>
                  <a:lnTo>
                    <a:pt x="1701228" y="1722704"/>
                  </a:lnTo>
                  <a:lnTo>
                    <a:pt x="1794446" y="1669364"/>
                  </a:lnTo>
                  <a:lnTo>
                    <a:pt x="1798688" y="1666824"/>
                  </a:lnTo>
                  <a:lnTo>
                    <a:pt x="1841106" y="1641424"/>
                  </a:lnTo>
                  <a:lnTo>
                    <a:pt x="2027745" y="1534744"/>
                  </a:lnTo>
                  <a:lnTo>
                    <a:pt x="2034133" y="1530934"/>
                  </a:lnTo>
                  <a:lnTo>
                    <a:pt x="2040407" y="1527124"/>
                  </a:lnTo>
                  <a:lnTo>
                    <a:pt x="2046605" y="1522044"/>
                  </a:lnTo>
                  <a:lnTo>
                    <a:pt x="2052764" y="1518234"/>
                  </a:lnTo>
                  <a:lnTo>
                    <a:pt x="2087664" y="1502994"/>
                  </a:lnTo>
                  <a:lnTo>
                    <a:pt x="2123529" y="1501724"/>
                  </a:lnTo>
                  <a:lnTo>
                    <a:pt x="2156599" y="1514424"/>
                  </a:lnTo>
                  <a:lnTo>
                    <a:pt x="2183079" y="1539824"/>
                  </a:lnTo>
                  <a:lnTo>
                    <a:pt x="2197608" y="1574114"/>
                  </a:lnTo>
                  <a:lnTo>
                    <a:pt x="2197989" y="1609674"/>
                  </a:lnTo>
                  <a:lnTo>
                    <a:pt x="2197989" y="1422311"/>
                  </a:lnTo>
                  <a:lnTo>
                    <a:pt x="2197112" y="1421714"/>
                  </a:lnTo>
                  <a:lnTo>
                    <a:pt x="2152256" y="1405204"/>
                  </a:lnTo>
                  <a:lnTo>
                    <a:pt x="2104910" y="1400124"/>
                  </a:lnTo>
                  <a:lnTo>
                    <a:pt x="2057425" y="1406474"/>
                  </a:lnTo>
                  <a:lnTo>
                    <a:pt x="2012200" y="1425524"/>
                  </a:lnTo>
                  <a:lnTo>
                    <a:pt x="1919617" y="1478864"/>
                  </a:lnTo>
                  <a:lnTo>
                    <a:pt x="1873250" y="1506804"/>
                  </a:lnTo>
                  <a:lnTo>
                    <a:pt x="1640827" y="1640154"/>
                  </a:lnTo>
                  <a:lnTo>
                    <a:pt x="1625117" y="1647774"/>
                  </a:lnTo>
                  <a:lnTo>
                    <a:pt x="1575689" y="1666824"/>
                  </a:lnTo>
                  <a:lnTo>
                    <a:pt x="1579372" y="1643964"/>
                  </a:lnTo>
                  <a:lnTo>
                    <a:pt x="1583194" y="1621104"/>
                  </a:lnTo>
                  <a:lnTo>
                    <a:pt x="1586026" y="1600784"/>
                  </a:lnTo>
                  <a:lnTo>
                    <a:pt x="1579029" y="1533474"/>
                  </a:lnTo>
                  <a:lnTo>
                    <a:pt x="1560931" y="1492834"/>
                  </a:lnTo>
                  <a:lnTo>
                    <a:pt x="1533652" y="1458544"/>
                  </a:lnTo>
                  <a:lnTo>
                    <a:pt x="1498485" y="1433144"/>
                  </a:lnTo>
                  <a:lnTo>
                    <a:pt x="1456715" y="1416634"/>
                  </a:lnTo>
                  <a:lnTo>
                    <a:pt x="1409623" y="1410284"/>
                  </a:lnTo>
                  <a:lnTo>
                    <a:pt x="1358734" y="1409014"/>
                  </a:lnTo>
                  <a:lnTo>
                    <a:pt x="1104277" y="1409014"/>
                  </a:lnTo>
                  <a:lnTo>
                    <a:pt x="1053401" y="1410284"/>
                  </a:lnTo>
                  <a:lnTo>
                    <a:pt x="1002525" y="1410284"/>
                  </a:lnTo>
                  <a:lnTo>
                    <a:pt x="941336" y="1401394"/>
                  </a:lnTo>
                  <a:lnTo>
                    <a:pt x="887641" y="1370914"/>
                  </a:lnTo>
                  <a:lnTo>
                    <a:pt x="848791" y="1341704"/>
                  </a:lnTo>
                  <a:lnTo>
                    <a:pt x="826668" y="1327734"/>
                  </a:lnTo>
                  <a:lnTo>
                    <a:pt x="766978" y="1293444"/>
                  </a:lnTo>
                  <a:lnTo>
                    <a:pt x="724027" y="1273124"/>
                  </a:lnTo>
                  <a:lnTo>
                    <a:pt x="679729" y="1256614"/>
                  </a:lnTo>
                  <a:lnTo>
                    <a:pt x="634072" y="1243914"/>
                  </a:lnTo>
                  <a:lnTo>
                    <a:pt x="587057" y="1236294"/>
                  </a:lnTo>
                  <a:lnTo>
                    <a:pt x="538708" y="1231214"/>
                  </a:lnTo>
                  <a:lnTo>
                    <a:pt x="490728" y="1229944"/>
                  </a:lnTo>
                  <a:lnTo>
                    <a:pt x="442696" y="1227404"/>
                  </a:lnTo>
                  <a:lnTo>
                    <a:pt x="255930" y="1227404"/>
                  </a:lnTo>
                  <a:lnTo>
                    <a:pt x="255930" y="1330274"/>
                  </a:lnTo>
                  <a:lnTo>
                    <a:pt x="255905" y="1976704"/>
                  </a:lnTo>
                  <a:lnTo>
                    <a:pt x="252552" y="2009724"/>
                  </a:lnTo>
                  <a:lnTo>
                    <a:pt x="241274" y="2031314"/>
                  </a:lnTo>
                  <a:lnTo>
                    <a:pt x="220230" y="2042744"/>
                  </a:lnTo>
                  <a:lnTo>
                    <a:pt x="187579" y="2045284"/>
                  </a:lnTo>
                  <a:lnTo>
                    <a:pt x="162636" y="2045284"/>
                  </a:lnTo>
                  <a:lnTo>
                    <a:pt x="135267" y="2041474"/>
                  </a:lnTo>
                  <a:lnTo>
                    <a:pt x="116408" y="2031314"/>
                  </a:lnTo>
                  <a:lnTo>
                    <a:pt x="105498" y="2012264"/>
                  </a:lnTo>
                  <a:lnTo>
                    <a:pt x="101968" y="1984324"/>
                  </a:lnTo>
                  <a:lnTo>
                    <a:pt x="101981" y="1391234"/>
                  </a:lnTo>
                  <a:lnTo>
                    <a:pt x="105625" y="1363294"/>
                  </a:lnTo>
                  <a:lnTo>
                    <a:pt x="116801" y="1345514"/>
                  </a:lnTo>
                  <a:lnTo>
                    <a:pt x="135877" y="1334084"/>
                  </a:lnTo>
                  <a:lnTo>
                    <a:pt x="163233" y="1330274"/>
                  </a:lnTo>
                  <a:lnTo>
                    <a:pt x="255930" y="1330274"/>
                  </a:lnTo>
                  <a:lnTo>
                    <a:pt x="255930" y="1227404"/>
                  </a:lnTo>
                  <a:lnTo>
                    <a:pt x="202285" y="1227404"/>
                  </a:lnTo>
                  <a:lnTo>
                    <a:pt x="154216" y="1228674"/>
                  </a:lnTo>
                  <a:lnTo>
                    <a:pt x="102870" y="1236294"/>
                  </a:lnTo>
                  <a:lnTo>
                    <a:pt x="60502" y="1257884"/>
                  </a:lnTo>
                  <a:lnTo>
                    <a:pt x="28409" y="1290904"/>
                  </a:lnTo>
                  <a:lnTo>
                    <a:pt x="7886" y="1335354"/>
                  </a:lnTo>
                  <a:lnTo>
                    <a:pt x="241" y="1386154"/>
                  </a:lnTo>
                  <a:lnTo>
                    <a:pt x="0" y="1452194"/>
                  </a:lnTo>
                  <a:lnTo>
                    <a:pt x="114" y="1906854"/>
                  </a:lnTo>
                  <a:lnTo>
                    <a:pt x="241" y="1985594"/>
                  </a:lnTo>
                  <a:lnTo>
                    <a:pt x="7226" y="2038934"/>
                  </a:lnTo>
                  <a:lnTo>
                    <a:pt x="27432" y="2084654"/>
                  </a:lnTo>
                  <a:lnTo>
                    <a:pt x="60121" y="2118944"/>
                  </a:lnTo>
                  <a:lnTo>
                    <a:pt x="104533" y="2139264"/>
                  </a:lnTo>
                  <a:lnTo>
                    <a:pt x="149821" y="2148154"/>
                  </a:lnTo>
                  <a:lnTo>
                    <a:pt x="193459" y="2150694"/>
                  </a:lnTo>
                  <a:lnTo>
                    <a:pt x="234518" y="2145614"/>
                  </a:lnTo>
                  <a:lnTo>
                    <a:pt x="272084" y="2131644"/>
                  </a:lnTo>
                  <a:lnTo>
                    <a:pt x="305244" y="2110054"/>
                  </a:lnTo>
                  <a:lnTo>
                    <a:pt x="333057" y="2075764"/>
                  </a:lnTo>
                  <a:lnTo>
                    <a:pt x="354596" y="2031314"/>
                  </a:lnTo>
                  <a:lnTo>
                    <a:pt x="620445" y="2187524"/>
                  </a:lnTo>
                  <a:lnTo>
                    <a:pt x="664400" y="2212924"/>
                  </a:lnTo>
                  <a:lnTo>
                    <a:pt x="729513" y="2240864"/>
                  </a:lnTo>
                  <a:lnTo>
                    <a:pt x="799769" y="2249754"/>
                  </a:lnTo>
                  <a:lnTo>
                    <a:pt x="1394206" y="2249754"/>
                  </a:lnTo>
                  <a:lnTo>
                    <a:pt x="1432712" y="2247214"/>
                  </a:lnTo>
                  <a:lnTo>
                    <a:pt x="1504721" y="2226894"/>
                  </a:lnTo>
                  <a:lnTo>
                    <a:pt x="1538008" y="2207844"/>
                  </a:lnTo>
                  <a:lnTo>
                    <a:pt x="1625612" y="2149424"/>
                  </a:lnTo>
                  <a:lnTo>
                    <a:pt x="1921802" y="1951304"/>
                  </a:lnTo>
                  <a:lnTo>
                    <a:pt x="1964397" y="1922094"/>
                  </a:lnTo>
                  <a:lnTo>
                    <a:pt x="2006968" y="1894154"/>
                  </a:lnTo>
                  <a:lnTo>
                    <a:pt x="2092071" y="1835734"/>
                  </a:lnTo>
                  <a:lnTo>
                    <a:pt x="2134590" y="1807794"/>
                  </a:lnTo>
                  <a:lnTo>
                    <a:pt x="2219541" y="1749374"/>
                  </a:lnTo>
                  <a:lnTo>
                    <a:pt x="2257514" y="1716354"/>
                  </a:lnTo>
                  <a:lnTo>
                    <a:pt x="2284069" y="1674444"/>
                  </a:lnTo>
                  <a:lnTo>
                    <a:pt x="2298877" y="1628724"/>
                  </a:lnTo>
                  <a:lnTo>
                    <a:pt x="2301633" y="1580464"/>
                  </a:lnTo>
                  <a:close/>
                </a:path>
              </a:pathLst>
            </a:custGeom>
            <a:solidFill>
              <a:srgbClr val="28388E"/>
            </a:solidFill>
          </p:spPr>
          <p:txBody>
            <a:bodyPr wrap="square" lIns="0" tIns="0" rIns="0" bIns="0" rtlCol="0"/>
            <a:lstStyle/>
            <a:p>
              <a:endParaRPr/>
            </a:p>
          </p:txBody>
        </p:sp>
      </p:grpSp>
      <p:sp>
        <p:nvSpPr>
          <p:cNvPr id="28" name="object 28"/>
          <p:cNvSpPr txBox="1"/>
          <p:nvPr/>
        </p:nvSpPr>
        <p:spPr>
          <a:xfrm>
            <a:off x="2934127" y="4431086"/>
            <a:ext cx="5508625" cy="662305"/>
          </a:xfrm>
          <a:prstGeom prst="rect">
            <a:avLst/>
          </a:prstGeom>
        </p:spPr>
        <p:txBody>
          <a:bodyPr vert="horz" wrap="square" lIns="0" tIns="11430" rIns="0" bIns="0" rtlCol="0">
            <a:spAutoFit/>
          </a:bodyPr>
          <a:lstStyle/>
          <a:p>
            <a:pPr marL="12700" marR="5080">
              <a:lnSpc>
                <a:spcPct val="101899"/>
              </a:lnSpc>
              <a:spcBef>
                <a:spcPts val="90"/>
              </a:spcBef>
            </a:pPr>
            <a:r>
              <a:rPr sz="2050" spc="90" dirty="0">
                <a:solidFill>
                  <a:srgbClr val="118442"/>
                </a:solidFill>
                <a:latin typeface="Trebuchet MS"/>
                <a:cs typeface="Trebuchet MS"/>
              </a:rPr>
              <a:t>10%</a:t>
            </a:r>
            <a:r>
              <a:rPr sz="2050" spc="-75" dirty="0">
                <a:solidFill>
                  <a:srgbClr val="118442"/>
                </a:solidFill>
                <a:latin typeface="Trebuchet MS"/>
                <a:cs typeface="Trebuchet MS"/>
              </a:rPr>
              <a:t> </a:t>
            </a:r>
            <a:r>
              <a:rPr sz="2050" dirty="0">
                <a:solidFill>
                  <a:srgbClr val="118442"/>
                </a:solidFill>
                <a:latin typeface="Trebuchet MS"/>
                <a:cs typeface="Trebuchet MS"/>
              </a:rPr>
              <a:t>withholding</a:t>
            </a:r>
            <a:r>
              <a:rPr sz="2050" spc="-10" dirty="0">
                <a:solidFill>
                  <a:srgbClr val="118442"/>
                </a:solidFill>
                <a:latin typeface="Trebuchet MS"/>
                <a:cs typeface="Trebuchet MS"/>
              </a:rPr>
              <a:t> </a:t>
            </a:r>
            <a:r>
              <a:rPr sz="2050" dirty="0">
                <a:solidFill>
                  <a:srgbClr val="118442"/>
                </a:solidFill>
                <a:latin typeface="Trebuchet MS"/>
                <a:cs typeface="Trebuchet MS"/>
              </a:rPr>
              <a:t>tax</a:t>
            </a:r>
            <a:r>
              <a:rPr sz="2050" spc="-10" dirty="0">
                <a:solidFill>
                  <a:srgbClr val="118442"/>
                </a:solidFill>
                <a:latin typeface="Trebuchet MS"/>
                <a:cs typeface="Trebuchet MS"/>
              </a:rPr>
              <a:t> </a:t>
            </a:r>
            <a:r>
              <a:rPr sz="2050" dirty="0">
                <a:solidFill>
                  <a:srgbClr val="118442"/>
                </a:solidFill>
                <a:latin typeface="Trebuchet MS"/>
                <a:cs typeface="Trebuchet MS"/>
              </a:rPr>
              <a:t>rate</a:t>
            </a:r>
            <a:r>
              <a:rPr sz="2050" spc="-10" dirty="0">
                <a:solidFill>
                  <a:srgbClr val="118442"/>
                </a:solidFill>
                <a:latin typeface="Trebuchet MS"/>
                <a:cs typeface="Trebuchet MS"/>
              </a:rPr>
              <a:t> </a:t>
            </a:r>
            <a:r>
              <a:rPr sz="2050" spc="110" dirty="0">
                <a:solidFill>
                  <a:srgbClr val="118442"/>
                </a:solidFill>
                <a:latin typeface="Trebuchet MS"/>
                <a:cs typeface="Trebuchet MS"/>
              </a:rPr>
              <a:t>on</a:t>
            </a:r>
            <a:r>
              <a:rPr sz="2050" spc="-10" dirty="0">
                <a:solidFill>
                  <a:srgbClr val="118442"/>
                </a:solidFill>
                <a:latin typeface="Trebuchet MS"/>
                <a:cs typeface="Trebuchet MS"/>
              </a:rPr>
              <a:t> </a:t>
            </a:r>
            <a:r>
              <a:rPr sz="2050" spc="55" dirty="0">
                <a:solidFill>
                  <a:srgbClr val="118442"/>
                </a:solidFill>
                <a:latin typeface="Trebuchet MS"/>
                <a:cs typeface="Trebuchet MS"/>
              </a:rPr>
              <a:t>service</a:t>
            </a:r>
            <a:r>
              <a:rPr sz="2050" spc="-5" dirty="0">
                <a:solidFill>
                  <a:srgbClr val="118442"/>
                </a:solidFill>
                <a:latin typeface="Trebuchet MS"/>
                <a:cs typeface="Trebuchet MS"/>
              </a:rPr>
              <a:t> </a:t>
            </a:r>
            <a:r>
              <a:rPr sz="2050" spc="-10" dirty="0">
                <a:solidFill>
                  <a:srgbClr val="118442"/>
                </a:solidFill>
                <a:latin typeface="Trebuchet MS"/>
                <a:cs typeface="Trebuchet MS"/>
              </a:rPr>
              <a:t>contracts </a:t>
            </a:r>
            <a:r>
              <a:rPr sz="2050" dirty="0">
                <a:solidFill>
                  <a:srgbClr val="118442"/>
                </a:solidFill>
                <a:latin typeface="Trebuchet MS"/>
                <a:cs typeface="Trebuchet MS"/>
              </a:rPr>
              <a:t>with</a:t>
            </a:r>
            <a:r>
              <a:rPr sz="2050" spc="-85" dirty="0">
                <a:solidFill>
                  <a:srgbClr val="118442"/>
                </a:solidFill>
                <a:latin typeface="Trebuchet MS"/>
                <a:cs typeface="Trebuchet MS"/>
              </a:rPr>
              <a:t> </a:t>
            </a:r>
            <a:r>
              <a:rPr sz="2050" spc="80" dirty="0">
                <a:solidFill>
                  <a:srgbClr val="118442"/>
                </a:solidFill>
                <a:latin typeface="Trebuchet MS"/>
                <a:cs typeface="Trebuchet MS"/>
              </a:rPr>
              <a:t>non-</a:t>
            </a:r>
            <a:r>
              <a:rPr sz="2050" spc="55" dirty="0">
                <a:solidFill>
                  <a:srgbClr val="118442"/>
                </a:solidFill>
                <a:latin typeface="Trebuchet MS"/>
                <a:cs typeface="Trebuchet MS"/>
              </a:rPr>
              <a:t>residents</a:t>
            </a:r>
            <a:endParaRPr sz="2050" dirty="0">
              <a:latin typeface="Trebuchet MS"/>
              <a:cs typeface="Trebuchet MS"/>
            </a:endParaRPr>
          </a:p>
        </p:txBody>
      </p:sp>
      <p:sp>
        <p:nvSpPr>
          <p:cNvPr id="29" name="object 29"/>
          <p:cNvSpPr txBox="1"/>
          <p:nvPr/>
        </p:nvSpPr>
        <p:spPr>
          <a:xfrm>
            <a:off x="11369351" y="4292474"/>
            <a:ext cx="4596765" cy="845185"/>
          </a:xfrm>
          <a:prstGeom prst="rect">
            <a:avLst/>
          </a:prstGeom>
        </p:spPr>
        <p:txBody>
          <a:bodyPr vert="horz" wrap="square" lIns="0" tIns="11430" rIns="0" bIns="0" rtlCol="0">
            <a:spAutoFit/>
          </a:bodyPr>
          <a:lstStyle/>
          <a:p>
            <a:pPr marL="12700" marR="5080">
              <a:lnSpc>
                <a:spcPct val="100000"/>
              </a:lnSpc>
              <a:spcBef>
                <a:spcPts val="90"/>
              </a:spcBef>
            </a:pPr>
            <a:r>
              <a:rPr sz="1800" spc="155" dirty="0">
                <a:solidFill>
                  <a:srgbClr val="118442"/>
                </a:solidFill>
                <a:latin typeface="Trebuchet MS"/>
                <a:cs typeface="Trebuchet MS"/>
              </a:rPr>
              <a:t>No</a:t>
            </a:r>
            <a:r>
              <a:rPr sz="1800" spc="15" dirty="0">
                <a:solidFill>
                  <a:srgbClr val="118442"/>
                </a:solidFill>
                <a:latin typeface="Trebuchet MS"/>
                <a:cs typeface="Trebuchet MS"/>
              </a:rPr>
              <a:t> </a:t>
            </a:r>
            <a:r>
              <a:rPr sz="1800" dirty="0">
                <a:solidFill>
                  <a:srgbClr val="118442"/>
                </a:solidFill>
                <a:latin typeface="Trebuchet MS"/>
                <a:cs typeface="Trebuchet MS"/>
              </a:rPr>
              <a:t>withholding</a:t>
            </a:r>
            <a:r>
              <a:rPr sz="1800" spc="35" dirty="0">
                <a:solidFill>
                  <a:srgbClr val="118442"/>
                </a:solidFill>
                <a:latin typeface="Trebuchet MS"/>
                <a:cs typeface="Trebuchet MS"/>
              </a:rPr>
              <a:t> </a:t>
            </a:r>
            <a:r>
              <a:rPr sz="1800" spc="-35" dirty="0">
                <a:solidFill>
                  <a:srgbClr val="118442"/>
                </a:solidFill>
                <a:latin typeface="Trebuchet MS"/>
                <a:cs typeface="Trebuchet MS"/>
              </a:rPr>
              <a:t>tax</a:t>
            </a:r>
            <a:r>
              <a:rPr sz="1800" spc="35" dirty="0">
                <a:solidFill>
                  <a:srgbClr val="118442"/>
                </a:solidFill>
                <a:latin typeface="Trebuchet MS"/>
                <a:cs typeface="Trebuchet MS"/>
              </a:rPr>
              <a:t> </a:t>
            </a:r>
            <a:r>
              <a:rPr sz="1800" spc="75" dirty="0">
                <a:solidFill>
                  <a:srgbClr val="118442"/>
                </a:solidFill>
                <a:latin typeface="Trebuchet MS"/>
                <a:cs typeface="Trebuchet MS"/>
              </a:rPr>
              <a:t>on</a:t>
            </a:r>
            <a:r>
              <a:rPr sz="1800" spc="30" dirty="0">
                <a:solidFill>
                  <a:srgbClr val="118442"/>
                </a:solidFill>
                <a:latin typeface="Trebuchet MS"/>
                <a:cs typeface="Trebuchet MS"/>
              </a:rPr>
              <a:t> </a:t>
            </a:r>
            <a:r>
              <a:rPr sz="1800" dirty="0">
                <a:solidFill>
                  <a:srgbClr val="118442"/>
                </a:solidFill>
                <a:latin typeface="Trebuchet MS"/>
                <a:cs typeface="Trebuchet MS"/>
              </a:rPr>
              <a:t>dividends</a:t>
            </a:r>
            <a:r>
              <a:rPr sz="1800" spc="35" dirty="0">
                <a:solidFill>
                  <a:srgbClr val="118442"/>
                </a:solidFill>
                <a:latin typeface="Trebuchet MS"/>
                <a:cs typeface="Trebuchet MS"/>
              </a:rPr>
              <a:t> </a:t>
            </a:r>
            <a:r>
              <a:rPr sz="1800" spc="-10" dirty="0">
                <a:solidFill>
                  <a:srgbClr val="118442"/>
                </a:solidFill>
                <a:latin typeface="Trebuchet MS"/>
                <a:cs typeface="Trebuchet MS"/>
              </a:rPr>
              <a:t>distributed </a:t>
            </a:r>
            <a:r>
              <a:rPr sz="1800" dirty="0">
                <a:solidFill>
                  <a:srgbClr val="118442"/>
                </a:solidFill>
                <a:latin typeface="Trebuchet MS"/>
                <a:cs typeface="Trebuchet MS"/>
              </a:rPr>
              <a:t>from</a:t>
            </a:r>
            <a:r>
              <a:rPr sz="1800" spc="540" dirty="0">
                <a:solidFill>
                  <a:srgbClr val="118442"/>
                </a:solidFill>
                <a:latin typeface="Trebuchet MS"/>
                <a:cs typeface="Trebuchet MS"/>
              </a:rPr>
              <a:t> </a:t>
            </a:r>
            <a:r>
              <a:rPr sz="1800" dirty="0">
                <a:solidFill>
                  <a:srgbClr val="118442"/>
                </a:solidFill>
                <a:latin typeface="Trebuchet MS"/>
                <a:cs typeface="Trebuchet MS"/>
              </a:rPr>
              <a:t>manufacturing </a:t>
            </a:r>
            <a:r>
              <a:rPr sz="1800" spc="55" dirty="0">
                <a:solidFill>
                  <a:srgbClr val="118442"/>
                </a:solidFill>
                <a:latin typeface="Trebuchet MS"/>
                <a:cs typeface="Trebuchet MS"/>
              </a:rPr>
              <a:t>income</a:t>
            </a:r>
            <a:r>
              <a:rPr sz="1800" dirty="0">
                <a:solidFill>
                  <a:srgbClr val="118442"/>
                </a:solidFill>
                <a:latin typeface="Trebuchet MS"/>
                <a:cs typeface="Trebuchet MS"/>
              </a:rPr>
              <a:t> </a:t>
            </a:r>
            <a:r>
              <a:rPr sz="1800" spc="65" dirty="0">
                <a:solidFill>
                  <a:srgbClr val="118442"/>
                </a:solidFill>
                <a:latin typeface="Trebuchet MS"/>
                <a:cs typeface="Trebuchet MS"/>
              </a:rPr>
              <a:t>by</a:t>
            </a:r>
            <a:r>
              <a:rPr sz="1800" spc="-50" dirty="0">
                <a:solidFill>
                  <a:srgbClr val="118442"/>
                </a:solidFill>
                <a:latin typeface="Trebuchet MS"/>
                <a:cs typeface="Trebuchet MS"/>
              </a:rPr>
              <a:t> </a:t>
            </a:r>
            <a:r>
              <a:rPr sz="1800" spc="-10" dirty="0">
                <a:solidFill>
                  <a:srgbClr val="118442"/>
                </a:solidFill>
                <a:latin typeface="Trebuchet MS"/>
                <a:cs typeface="Trebuchet MS"/>
              </a:rPr>
              <a:t>resident </a:t>
            </a:r>
            <a:r>
              <a:rPr sz="1800" spc="65" dirty="0">
                <a:solidFill>
                  <a:srgbClr val="118442"/>
                </a:solidFill>
                <a:latin typeface="Trebuchet MS"/>
                <a:cs typeface="Trebuchet MS"/>
              </a:rPr>
              <a:t>companies</a:t>
            </a:r>
            <a:r>
              <a:rPr sz="1800" spc="495" dirty="0">
                <a:solidFill>
                  <a:srgbClr val="118442"/>
                </a:solidFill>
                <a:latin typeface="Trebuchet MS"/>
                <a:cs typeface="Trebuchet MS"/>
              </a:rPr>
              <a:t> </a:t>
            </a:r>
            <a:r>
              <a:rPr sz="1800" dirty="0">
                <a:solidFill>
                  <a:srgbClr val="118442"/>
                </a:solidFill>
                <a:latin typeface="Trebuchet MS"/>
                <a:cs typeface="Trebuchet MS"/>
              </a:rPr>
              <a:t>to</a:t>
            </a:r>
            <a:r>
              <a:rPr sz="1800" spc="-25" dirty="0">
                <a:solidFill>
                  <a:srgbClr val="118442"/>
                </a:solidFill>
                <a:latin typeface="Trebuchet MS"/>
                <a:cs typeface="Trebuchet MS"/>
              </a:rPr>
              <a:t> </a:t>
            </a:r>
            <a:r>
              <a:rPr sz="1800" spc="60" dirty="0">
                <a:solidFill>
                  <a:srgbClr val="118442"/>
                </a:solidFill>
                <a:latin typeface="Trebuchet MS"/>
                <a:cs typeface="Trebuchet MS"/>
              </a:rPr>
              <a:t>non-</a:t>
            </a:r>
            <a:r>
              <a:rPr sz="1800" dirty="0">
                <a:solidFill>
                  <a:srgbClr val="118442"/>
                </a:solidFill>
                <a:latin typeface="Trebuchet MS"/>
                <a:cs typeface="Trebuchet MS"/>
              </a:rPr>
              <a:t>residents</a:t>
            </a:r>
            <a:r>
              <a:rPr sz="1800" spc="-25" dirty="0">
                <a:solidFill>
                  <a:srgbClr val="118442"/>
                </a:solidFill>
                <a:latin typeface="Trebuchet MS"/>
                <a:cs typeface="Trebuchet MS"/>
              </a:rPr>
              <a:t> </a:t>
            </a:r>
            <a:r>
              <a:rPr sz="1800" spc="-10" dirty="0">
                <a:solidFill>
                  <a:srgbClr val="118442"/>
                </a:solidFill>
                <a:latin typeface="Trebuchet MS"/>
                <a:cs typeface="Trebuchet MS"/>
              </a:rPr>
              <a:t>shareholders.</a:t>
            </a:r>
            <a:endParaRPr sz="1800" dirty="0">
              <a:latin typeface="Trebuchet MS"/>
              <a:cs typeface="Trebuchet MS"/>
            </a:endParaRPr>
          </a:p>
        </p:txBody>
      </p:sp>
      <p:sp>
        <p:nvSpPr>
          <p:cNvPr id="30" name="object 30"/>
          <p:cNvSpPr txBox="1"/>
          <p:nvPr/>
        </p:nvSpPr>
        <p:spPr>
          <a:xfrm>
            <a:off x="4173108" y="6723122"/>
            <a:ext cx="6142990" cy="1094740"/>
          </a:xfrm>
          <a:prstGeom prst="rect">
            <a:avLst/>
          </a:prstGeom>
        </p:spPr>
        <p:txBody>
          <a:bodyPr vert="horz" wrap="square" lIns="0" tIns="11430" rIns="0" bIns="0" rtlCol="0">
            <a:spAutoFit/>
          </a:bodyPr>
          <a:lstStyle/>
          <a:p>
            <a:pPr marL="12700" marR="5080">
              <a:lnSpc>
                <a:spcPct val="101699"/>
              </a:lnSpc>
              <a:spcBef>
                <a:spcPts val="90"/>
              </a:spcBef>
              <a:tabLst>
                <a:tab pos="2374900" algn="l"/>
              </a:tabLst>
            </a:pPr>
            <a:r>
              <a:rPr sz="2300" spc="110" dirty="0">
                <a:solidFill>
                  <a:srgbClr val="118442"/>
                </a:solidFill>
                <a:latin typeface="Trebuchet MS"/>
                <a:cs typeface="Trebuchet MS"/>
              </a:rPr>
              <a:t>25%</a:t>
            </a:r>
            <a:r>
              <a:rPr sz="2300" spc="-90" dirty="0">
                <a:solidFill>
                  <a:srgbClr val="118442"/>
                </a:solidFill>
                <a:latin typeface="Trebuchet MS"/>
                <a:cs typeface="Trebuchet MS"/>
              </a:rPr>
              <a:t> </a:t>
            </a:r>
            <a:r>
              <a:rPr sz="2300" spc="-10" dirty="0">
                <a:solidFill>
                  <a:srgbClr val="118442"/>
                </a:solidFill>
                <a:latin typeface="Trebuchet MS"/>
                <a:cs typeface="Trebuchet MS"/>
              </a:rPr>
              <a:t>withholding</a:t>
            </a:r>
            <a:r>
              <a:rPr sz="2300" dirty="0">
                <a:solidFill>
                  <a:srgbClr val="118442"/>
                </a:solidFill>
                <a:latin typeface="Trebuchet MS"/>
                <a:cs typeface="Trebuchet MS"/>
              </a:rPr>
              <a:t>	tax</a:t>
            </a:r>
            <a:r>
              <a:rPr sz="2300" spc="-140" dirty="0">
                <a:solidFill>
                  <a:srgbClr val="118442"/>
                </a:solidFill>
                <a:latin typeface="Trebuchet MS"/>
                <a:cs typeface="Trebuchet MS"/>
              </a:rPr>
              <a:t> </a:t>
            </a:r>
            <a:r>
              <a:rPr sz="2300" dirty="0">
                <a:solidFill>
                  <a:srgbClr val="118442"/>
                </a:solidFill>
                <a:latin typeface="Trebuchet MS"/>
                <a:cs typeface="Trebuchet MS"/>
              </a:rPr>
              <a:t>in</a:t>
            </a:r>
            <a:r>
              <a:rPr sz="2300" spc="-140" dirty="0">
                <a:solidFill>
                  <a:srgbClr val="118442"/>
                </a:solidFill>
                <a:latin typeface="Trebuchet MS"/>
                <a:cs typeface="Trebuchet MS"/>
              </a:rPr>
              <a:t> </a:t>
            </a:r>
            <a:r>
              <a:rPr sz="2300" spc="75" dirty="0">
                <a:solidFill>
                  <a:srgbClr val="118442"/>
                </a:solidFill>
                <a:latin typeface="Trebuchet MS"/>
                <a:cs typeface="Trebuchet MS"/>
              </a:rPr>
              <a:t>dividends</a:t>
            </a:r>
            <a:r>
              <a:rPr sz="2300" spc="-140" dirty="0">
                <a:solidFill>
                  <a:srgbClr val="118442"/>
                </a:solidFill>
                <a:latin typeface="Trebuchet MS"/>
                <a:cs typeface="Trebuchet MS"/>
              </a:rPr>
              <a:t> </a:t>
            </a:r>
            <a:r>
              <a:rPr sz="2300" spc="-10" dirty="0">
                <a:solidFill>
                  <a:srgbClr val="118442"/>
                </a:solidFill>
                <a:latin typeface="Trebuchet MS"/>
                <a:cs typeface="Trebuchet MS"/>
              </a:rPr>
              <a:t>distributed, </a:t>
            </a:r>
            <a:r>
              <a:rPr sz="2300" dirty="0">
                <a:solidFill>
                  <a:srgbClr val="118442"/>
                </a:solidFill>
                <a:latin typeface="Trebuchet MS"/>
                <a:cs typeface="Trebuchet MS"/>
              </a:rPr>
              <a:t>from</a:t>
            </a:r>
            <a:r>
              <a:rPr sz="2300" spc="40" dirty="0">
                <a:solidFill>
                  <a:srgbClr val="118442"/>
                </a:solidFill>
                <a:latin typeface="Trebuchet MS"/>
                <a:cs typeface="Trebuchet MS"/>
              </a:rPr>
              <a:t> </a:t>
            </a:r>
            <a:r>
              <a:rPr sz="2300" dirty="0">
                <a:solidFill>
                  <a:srgbClr val="118442"/>
                </a:solidFill>
                <a:latin typeface="Trebuchet MS"/>
                <a:cs typeface="Trebuchet MS"/>
              </a:rPr>
              <a:t>other</a:t>
            </a:r>
            <a:r>
              <a:rPr sz="2300" spc="-40" dirty="0">
                <a:solidFill>
                  <a:srgbClr val="118442"/>
                </a:solidFill>
                <a:latin typeface="Trebuchet MS"/>
                <a:cs typeface="Trebuchet MS"/>
              </a:rPr>
              <a:t> </a:t>
            </a:r>
            <a:r>
              <a:rPr sz="2300" spc="105" dirty="0">
                <a:solidFill>
                  <a:srgbClr val="118442"/>
                </a:solidFill>
                <a:latin typeface="Trebuchet MS"/>
                <a:cs typeface="Trebuchet MS"/>
              </a:rPr>
              <a:t>incomes</a:t>
            </a:r>
            <a:r>
              <a:rPr sz="2300" spc="40" dirty="0">
                <a:solidFill>
                  <a:srgbClr val="118442"/>
                </a:solidFill>
                <a:latin typeface="Trebuchet MS"/>
                <a:cs typeface="Trebuchet MS"/>
              </a:rPr>
              <a:t> </a:t>
            </a:r>
            <a:r>
              <a:rPr sz="2300" spc="110" dirty="0">
                <a:solidFill>
                  <a:srgbClr val="118442"/>
                </a:solidFill>
                <a:latin typeface="Trebuchet MS"/>
                <a:cs typeface="Trebuchet MS"/>
              </a:rPr>
              <a:t>by</a:t>
            </a:r>
            <a:r>
              <a:rPr sz="2300" spc="-30" dirty="0">
                <a:solidFill>
                  <a:srgbClr val="118442"/>
                </a:solidFill>
                <a:latin typeface="Trebuchet MS"/>
                <a:cs typeface="Trebuchet MS"/>
              </a:rPr>
              <a:t> </a:t>
            </a:r>
            <a:r>
              <a:rPr sz="2300" dirty="0">
                <a:solidFill>
                  <a:srgbClr val="118442"/>
                </a:solidFill>
                <a:latin typeface="Trebuchet MS"/>
                <a:cs typeface="Trebuchet MS"/>
              </a:rPr>
              <a:t>resident</a:t>
            </a:r>
            <a:r>
              <a:rPr sz="2300" spc="45" dirty="0">
                <a:solidFill>
                  <a:srgbClr val="118442"/>
                </a:solidFill>
                <a:latin typeface="Trebuchet MS"/>
                <a:cs typeface="Trebuchet MS"/>
              </a:rPr>
              <a:t> </a:t>
            </a:r>
            <a:r>
              <a:rPr sz="2300" spc="95" dirty="0">
                <a:solidFill>
                  <a:srgbClr val="118442"/>
                </a:solidFill>
                <a:latin typeface="Trebuchet MS"/>
                <a:cs typeface="Trebuchet MS"/>
              </a:rPr>
              <a:t>companies </a:t>
            </a:r>
            <a:r>
              <a:rPr sz="2300" dirty="0">
                <a:solidFill>
                  <a:srgbClr val="118442"/>
                </a:solidFill>
                <a:latin typeface="Trebuchet MS"/>
                <a:cs typeface="Trebuchet MS"/>
              </a:rPr>
              <a:t>to</a:t>
            </a:r>
            <a:r>
              <a:rPr sz="2300" spc="65" dirty="0">
                <a:solidFill>
                  <a:srgbClr val="118442"/>
                </a:solidFill>
                <a:latin typeface="Trebuchet MS"/>
                <a:cs typeface="Trebuchet MS"/>
              </a:rPr>
              <a:t> </a:t>
            </a:r>
            <a:r>
              <a:rPr sz="2300" spc="120" dirty="0">
                <a:solidFill>
                  <a:srgbClr val="118442"/>
                </a:solidFill>
                <a:latin typeface="Trebuchet MS"/>
                <a:cs typeface="Trebuchet MS"/>
              </a:rPr>
              <a:t>non-</a:t>
            </a:r>
            <a:r>
              <a:rPr sz="2300" dirty="0">
                <a:solidFill>
                  <a:srgbClr val="118442"/>
                </a:solidFill>
                <a:latin typeface="Trebuchet MS"/>
                <a:cs typeface="Trebuchet MS"/>
              </a:rPr>
              <a:t>resident</a:t>
            </a:r>
            <a:r>
              <a:rPr sz="2300" spc="70" dirty="0">
                <a:solidFill>
                  <a:srgbClr val="118442"/>
                </a:solidFill>
                <a:latin typeface="Trebuchet MS"/>
                <a:cs typeface="Trebuchet MS"/>
              </a:rPr>
              <a:t> </a:t>
            </a:r>
            <a:r>
              <a:rPr sz="2300" spc="95" dirty="0">
                <a:solidFill>
                  <a:srgbClr val="118442"/>
                </a:solidFill>
                <a:latin typeface="Trebuchet MS"/>
                <a:cs typeface="Trebuchet MS"/>
              </a:rPr>
              <a:t>companies</a:t>
            </a:r>
            <a:endParaRPr sz="23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38952" y="0"/>
            <a:ext cx="12926957" cy="11308715"/>
            <a:chOff x="1449463" y="0"/>
            <a:chExt cx="18654835" cy="11308715"/>
          </a:xfrm>
        </p:grpSpPr>
        <p:pic>
          <p:nvPicPr>
            <p:cNvPr id="3" name="object 3"/>
            <p:cNvPicPr/>
            <p:nvPr/>
          </p:nvPicPr>
          <p:blipFill>
            <a:blip r:embed="rId2" cstate="print"/>
            <a:stretch>
              <a:fillRect/>
            </a:stretch>
          </p:blipFill>
          <p:spPr>
            <a:xfrm>
              <a:off x="8313882" y="0"/>
              <a:ext cx="11790216" cy="11266672"/>
            </a:xfrm>
            <a:prstGeom prst="rect">
              <a:avLst/>
            </a:prstGeom>
          </p:spPr>
        </p:pic>
        <p:sp>
          <p:nvSpPr>
            <p:cNvPr id="5" name="object 5"/>
            <p:cNvSpPr/>
            <p:nvPr/>
          </p:nvSpPr>
          <p:spPr>
            <a:xfrm>
              <a:off x="11028920" y="0"/>
              <a:ext cx="5897245" cy="11308715"/>
            </a:xfrm>
            <a:custGeom>
              <a:avLst/>
              <a:gdLst/>
              <a:ahLst/>
              <a:cxnLst/>
              <a:rect l="l" t="t" r="r" b="b"/>
              <a:pathLst>
                <a:path w="5897244" h="11308715">
                  <a:moveTo>
                    <a:pt x="4833375" y="11308556"/>
                  </a:moveTo>
                  <a:lnTo>
                    <a:pt x="5070672" y="10744742"/>
                  </a:lnTo>
                  <a:lnTo>
                    <a:pt x="5749613" y="9019369"/>
                  </a:lnTo>
                  <a:lnTo>
                    <a:pt x="5897108" y="7883409"/>
                  </a:lnTo>
                  <a:lnTo>
                    <a:pt x="5442217" y="6832113"/>
                  </a:lnTo>
                  <a:lnTo>
                    <a:pt x="4314004" y="5360728"/>
                  </a:lnTo>
                  <a:lnTo>
                    <a:pt x="0" y="0"/>
                  </a:lnTo>
                </a:path>
              </a:pathLst>
            </a:custGeom>
            <a:ln w="136121">
              <a:solidFill>
                <a:srgbClr val="7BC792"/>
              </a:solidFill>
            </a:ln>
          </p:spPr>
          <p:txBody>
            <a:bodyPr wrap="square" lIns="0" tIns="0" rIns="0" bIns="0" rtlCol="0"/>
            <a:lstStyle/>
            <a:p>
              <a:endParaRPr/>
            </a:p>
          </p:txBody>
        </p:sp>
        <p:sp>
          <p:nvSpPr>
            <p:cNvPr id="6" name="object 6"/>
            <p:cNvSpPr/>
            <p:nvPr/>
          </p:nvSpPr>
          <p:spPr>
            <a:xfrm>
              <a:off x="4711898" y="0"/>
              <a:ext cx="15392400" cy="1414145"/>
            </a:xfrm>
            <a:custGeom>
              <a:avLst/>
              <a:gdLst/>
              <a:ahLst/>
              <a:cxnLst/>
              <a:rect l="l" t="t" r="r" b="b"/>
              <a:pathLst>
                <a:path w="15392400" h="1414145">
                  <a:moveTo>
                    <a:pt x="15392201" y="0"/>
                  </a:moveTo>
                  <a:lnTo>
                    <a:pt x="0" y="0"/>
                  </a:lnTo>
                  <a:lnTo>
                    <a:pt x="0" y="785315"/>
                  </a:lnTo>
                  <a:lnTo>
                    <a:pt x="9816" y="1148524"/>
                  </a:lnTo>
                  <a:lnTo>
                    <a:pt x="78531" y="1335037"/>
                  </a:lnTo>
                  <a:lnTo>
                    <a:pt x="265044" y="1403752"/>
                  </a:lnTo>
                  <a:lnTo>
                    <a:pt x="628253" y="1413568"/>
                  </a:lnTo>
                  <a:lnTo>
                    <a:pt x="15392201" y="1413568"/>
                  </a:lnTo>
                  <a:lnTo>
                    <a:pt x="15392201" y="0"/>
                  </a:lnTo>
                  <a:close/>
                </a:path>
              </a:pathLst>
            </a:custGeom>
            <a:solidFill>
              <a:srgbClr val="13239B"/>
            </a:solidFill>
          </p:spPr>
          <p:txBody>
            <a:bodyPr wrap="square" lIns="0" tIns="0" rIns="0" bIns="0" rtlCol="0"/>
            <a:lstStyle/>
            <a:p>
              <a:endParaRPr/>
            </a:p>
          </p:txBody>
        </p:sp>
        <p:sp>
          <p:nvSpPr>
            <p:cNvPr id="17" name="object 17"/>
            <p:cNvSpPr/>
            <p:nvPr/>
          </p:nvSpPr>
          <p:spPr>
            <a:xfrm>
              <a:off x="1449463" y="9796913"/>
              <a:ext cx="98425" cy="49530"/>
            </a:xfrm>
            <a:custGeom>
              <a:avLst/>
              <a:gdLst/>
              <a:ahLst/>
              <a:cxnLst/>
              <a:rect l="l" t="t" r="r" b="b"/>
              <a:pathLst>
                <a:path w="98425" h="49529">
                  <a:moveTo>
                    <a:pt x="40551" y="0"/>
                  </a:moveTo>
                  <a:lnTo>
                    <a:pt x="0" y="0"/>
                  </a:lnTo>
                  <a:lnTo>
                    <a:pt x="0" y="5664"/>
                  </a:lnTo>
                  <a:lnTo>
                    <a:pt x="16916" y="5664"/>
                  </a:lnTo>
                  <a:lnTo>
                    <a:pt x="16916" y="48729"/>
                  </a:lnTo>
                  <a:lnTo>
                    <a:pt x="23647" y="48729"/>
                  </a:lnTo>
                  <a:lnTo>
                    <a:pt x="23647" y="5664"/>
                  </a:lnTo>
                  <a:lnTo>
                    <a:pt x="39636" y="5664"/>
                  </a:lnTo>
                  <a:lnTo>
                    <a:pt x="40551" y="0"/>
                  </a:lnTo>
                  <a:close/>
                </a:path>
                <a:path w="98425" h="49529">
                  <a:moveTo>
                    <a:pt x="98183" y="0"/>
                  </a:moveTo>
                  <a:lnTo>
                    <a:pt x="91655" y="0"/>
                  </a:lnTo>
                  <a:lnTo>
                    <a:pt x="72745" y="28663"/>
                  </a:lnTo>
                  <a:lnTo>
                    <a:pt x="53898" y="0"/>
                  </a:lnTo>
                  <a:lnTo>
                    <a:pt x="47307" y="0"/>
                  </a:lnTo>
                  <a:lnTo>
                    <a:pt x="47307" y="48729"/>
                  </a:lnTo>
                  <a:lnTo>
                    <a:pt x="53390" y="48729"/>
                  </a:lnTo>
                  <a:lnTo>
                    <a:pt x="53390" y="11468"/>
                  </a:lnTo>
                  <a:lnTo>
                    <a:pt x="70383" y="37058"/>
                  </a:lnTo>
                  <a:lnTo>
                    <a:pt x="74460" y="37058"/>
                  </a:lnTo>
                  <a:lnTo>
                    <a:pt x="91516" y="11468"/>
                  </a:lnTo>
                  <a:lnTo>
                    <a:pt x="91516" y="49237"/>
                  </a:lnTo>
                  <a:lnTo>
                    <a:pt x="98183" y="48234"/>
                  </a:lnTo>
                  <a:lnTo>
                    <a:pt x="98183" y="0"/>
                  </a:lnTo>
                  <a:close/>
                </a:path>
              </a:pathLst>
            </a:custGeom>
            <a:solidFill>
              <a:srgbClr val="391500"/>
            </a:solidFill>
          </p:spPr>
          <p:txBody>
            <a:bodyPr wrap="square" lIns="0" tIns="0" rIns="0" bIns="0" rtlCol="0"/>
            <a:lstStyle/>
            <a:p>
              <a:endParaRPr/>
            </a:p>
          </p:txBody>
        </p:sp>
        <p:sp>
          <p:nvSpPr>
            <p:cNvPr id="18" name="object 18"/>
            <p:cNvSpPr/>
            <p:nvPr/>
          </p:nvSpPr>
          <p:spPr>
            <a:xfrm>
              <a:off x="17214135" y="9298146"/>
              <a:ext cx="2701925" cy="1372235"/>
            </a:xfrm>
            <a:custGeom>
              <a:avLst/>
              <a:gdLst/>
              <a:ahLst/>
              <a:cxnLst/>
              <a:rect l="l" t="t" r="r" b="b"/>
              <a:pathLst>
                <a:path w="2701925" h="1372234">
                  <a:moveTo>
                    <a:pt x="2575837" y="0"/>
                  </a:moveTo>
                  <a:lnTo>
                    <a:pt x="125650" y="0"/>
                  </a:lnTo>
                  <a:lnTo>
                    <a:pt x="53008" y="1963"/>
                  </a:lnTo>
                  <a:lnTo>
                    <a:pt x="15706" y="15706"/>
                  </a:lnTo>
                  <a:lnTo>
                    <a:pt x="1963" y="53008"/>
                  </a:lnTo>
                  <a:lnTo>
                    <a:pt x="0" y="125650"/>
                  </a:lnTo>
                  <a:lnTo>
                    <a:pt x="0" y="1246035"/>
                  </a:lnTo>
                  <a:lnTo>
                    <a:pt x="1963" y="1318677"/>
                  </a:lnTo>
                  <a:lnTo>
                    <a:pt x="15706" y="1355979"/>
                  </a:lnTo>
                  <a:lnTo>
                    <a:pt x="53008" y="1369722"/>
                  </a:lnTo>
                  <a:lnTo>
                    <a:pt x="125650" y="1371685"/>
                  </a:lnTo>
                  <a:lnTo>
                    <a:pt x="2575837" y="1371685"/>
                  </a:lnTo>
                  <a:lnTo>
                    <a:pt x="2648479" y="1369722"/>
                  </a:lnTo>
                  <a:lnTo>
                    <a:pt x="2685782" y="1355979"/>
                  </a:lnTo>
                  <a:lnTo>
                    <a:pt x="2699525" y="1318677"/>
                  </a:lnTo>
                  <a:lnTo>
                    <a:pt x="2701488" y="1246035"/>
                  </a:lnTo>
                  <a:lnTo>
                    <a:pt x="2701488" y="125650"/>
                  </a:lnTo>
                  <a:lnTo>
                    <a:pt x="2699525" y="53008"/>
                  </a:lnTo>
                  <a:lnTo>
                    <a:pt x="2685782" y="15706"/>
                  </a:lnTo>
                  <a:lnTo>
                    <a:pt x="2648479" y="1963"/>
                  </a:lnTo>
                  <a:lnTo>
                    <a:pt x="2575837" y="0"/>
                  </a:lnTo>
                  <a:close/>
                </a:path>
              </a:pathLst>
            </a:custGeom>
            <a:solidFill>
              <a:srgbClr val="FFFFFF"/>
            </a:solidFill>
          </p:spPr>
          <p:txBody>
            <a:bodyPr wrap="square" lIns="0" tIns="0" rIns="0" bIns="0" rtlCol="0"/>
            <a:lstStyle/>
            <a:p>
              <a:endParaRPr/>
            </a:p>
          </p:txBody>
        </p:sp>
        <p:pic>
          <p:nvPicPr>
            <p:cNvPr id="19" name="object 19"/>
            <p:cNvPicPr/>
            <p:nvPr/>
          </p:nvPicPr>
          <p:blipFill>
            <a:blip r:embed="rId3" cstate="print"/>
            <a:stretch>
              <a:fillRect/>
            </a:stretch>
          </p:blipFill>
          <p:spPr>
            <a:xfrm>
              <a:off x="17406668" y="9458796"/>
              <a:ext cx="2289066" cy="1001617"/>
            </a:xfrm>
            <a:prstGeom prst="rect">
              <a:avLst/>
            </a:prstGeom>
          </p:spPr>
        </p:pic>
      </p:grpSp>
      <p:sp>
        <p:nvSpPr>
          <p:cNvPr id="20" name="object 20"/>
          <p:cNvSpPr txBox="1">
            <a:spLocks noGrp="1"/>
          </p:cNvSpPr>
          <p:nvPr>
            <p:ph type="title"/>
          </p:nvPr>
        </p:nvSpPr>
        <p:spPr>
          <a:xfrm>
            <a:off x="13113291" y="223724"/>
            <a:ext cx="6082665" cy="741680"/>
          </a:xfrm>
          <a:prstGeom prst="rect">
            <a:avLst/>
          </a:prstGeom>
        </p:spPr>
        <p:txBody>
          <a:bodyPr vert="horz" wrap="square" lIns="0" tIns="12700" rIns="0" bIns="0" rtlCol="0">
            <a:spAutoFit/>
          </a:bodyPr>
          <a:lstStyle/>
          <a:p>
            <a:pPr marL="12700">
              <a:lnSpc>
                <a:spcPct val="100000"/>
              </a:lnSpc>
              <a:spcBef>
                <a:spcPts val="100"/>
              </a:spcBef>
            </a:pPr>
            <a:r>
              <a:rPr sz="4700" spc="375" dirty="0"/>
              <a:t>Why</a:t>
            </a:r>
            <a:r>
              <a:rPr sz="4700" spc="-290" dirty="0"/>
              <a:t> </a:t>
            </a:r>
            <a:r>
              <a:rPr sz="4700" dirty="0"/>
              <a:t>Invest</a:t>
            </a:r>
            <a:r>
              <a:rPr sz="4700" spc="-155" dirty="0"/>
              <a:t> </a:t>
            </a:r>
            <a:r>
              <a:rPr sz="4700" dirty="0"/>
              <a:t>In</a:t>
            </a:r>
            <a:r>
              <a:rPr sz="4700" spc="-155" dirty="0"/>
              <a:t> </a:t>
            </a:r>
            <a:r>
              <a:rPr sz="4700" spc="140" dirty="0"/>
              <a:t>Lesotho</a:t>
            </a:r>
            <a:endParaRPr sz="4700" dirty="0"/>
          </a:p>
        </p:txBody>
      </p:sp>
      <p:grpSp>
        <p:nvGrpSpPr>
          <p:cNvPr id="21" name="object 21"/>
          <p:cNvGrpSpPr/>
          <p:nvPr/>
        </p:nvGrpSpPr>
        <p:grpSpPr>
          <a:xfrm>
            <a:off x="807861" y="752475"/>
            <a:ext cx="10988271" cy="10058400"/>
            <a:chOff x="785823" y="376951"/>
            <a:chExt cx="15045690" cy="9918065"/>
          </a:xfrm>
        </p:grpSpPr>
        <p:pic>
          <p:nvPicPr>
            <p:cNvPr id="22" name="object 22"/>
            <p:cNvPicPr/>
            <p:nvPr/>
          </p:nvPicPr>
          <p:blipFill>
            <a:blip r:embed="rId4" cstate="print"/>
            <a:stretch>
              <a:fillRect/>
            </a:stretch>
          </p:blipFill>
          <p:spPr>
            <a:xfrm>
              <a:off x="923705" y="376951"/>
              <a:ext cx="3264638" cy="1914244"/>
            </a:xfrm>
            <a:prstGeom prst="rect">
              <a:avLst/>
            </a:prstGeom>
          </p:spPr>
        </p:pic>
        <p:sp>
          <p:nvSpPr>
            <p:cNvPr id="23" name="object 23"/>
            <p:cNvSpPr/>
            <p:nvPr/>
          </p:nvSpPr>
          <p:spPr>
            <a:xfrm>
              <a:off x="785812" y="3087223"/>
              <a:ext cx="2287905" cy="2044700"/>
            </a:xfrm>
            <a:custGeom>
              <a:avLst/>
              <a:gdLst/>
              <a:ahLst/>
              <a:cxnLst/>
              <a:rect l="l" t="t" r="r" b="b"/>
              <a:pathLst>
                <a:path w="2287905" h="2044700">
                  <a:moveTo>
                    <a:pt x="485254" y="1420317"/>
                  </a:moveTo>
                  <a:lnTo>
                    <a:pt x="476618" y="1374889"/>
                  </a:lnTo>
                  <a:lnTo>
                    <a:pt x="461060" y="1348752"/>
                  </a:lnTo>
                  <a:lnTo>
                    <a:pt x="452323" y="1334058"/>
                  </a:lnTo>
                  <a:lnTo>
                    <a:pt x="431088" y="1313916"/>
                  </a:lnTo>
                  <a:lnTo>
                    <a:pt x="418452" y="1306334"/>
                  </a:lnTo>
                  <a:lnTo>
                    <a:pt x="418452" y="1419453"/>
                  </a:lnTo>
                  <a:lnTo>
                    <a:pt x="412242" y="1451267"/>
                  </a:lnTo>
                  <a:lnTo>
                    <a:pt x="397548" y="1475689"/>
                  </a:lnTo>
                  <a:lnTo>
                    <a:pt x="376275" y="1491170"/>
                  </a:lnTo>
                  <a:lnTo>
                    <a:pt x="350367" y="1496174"/>
                  </a:lnTo>
                  <a:lnTo>
                    <a:pt x="325120" y="1489710"/>
                  </a:lnTo>
                  <a:lnTo>
                    <a:pt x="304584" y="1473415"/>
                  </a:lnTo>
                  <a:lnTo>
                    <a:pt x="290982" y="1449768"/>
                  </a:lnTo>
                  <a:lnTo>
                    <a:pt x="286613" y="1421726"/>
                  </a:lnTo>
                  <a:lnTo>
                    <a:pt x="286664" y="1419453"/>
                  </a:lnTo>
                  <a:lnTo>
                    <a:pt x="301447" y="1375283"/>
                  </a:lnTo>
                  <a:lnTo>
                    <a:pt x="332003" y="1352181"/>
                  </a:lnTo>
                  <a:lnTo>
                    <a:pt x="350888" y="1348752"/>
                  </a:lnTo>
                  <a:lnTo>
                    <a:pt x="370636" y="1351432"/>
                  </a:lnTo>
                  <a:lnTo>
                    <a:pt x="402107" y="1374063"/>
                  </a:lnTo>
                  <a:lnTo>
                    <a:pt x="417487" y="1414462"/>
                  </a:lnTo>
                  <a:lnTo>
                    <a:pt x="418452" y="1419453"/>
                  </a:lnTo>
                  <a:lnTo>
                    <a:pt x="418452" y="1306334"/>
                  </a:lnTo>
                  <a:lnTo>
                    <a:pt x="406755" y="1299298"/>
                  </a:lnTo>
                  <a:lnTo>
                    <a:pt x="379196" y="1290586"/>
                  </a:lnTo>
                  <a:lnTo>
                    <a:pt x="348246" y="1288161"/>
                  </a:lnTo>
                  <a:lnTo>
                    <a:pt x="298157" y="1299629"/>
                  </a:lnTo>
                  <a:lnTo>
                    <a:pt x="257124" y="1328496"/>
                  </a:lnTo>
                  <a:lnTo>
                    <a:pt x="229146" y="1370596"/>
                  </a:lnTo>
                  <a:lnTo>
                    <a:pt x="218186" y="1421726"/>
                  </a:lnTo>
                  <a:lnTo>
                    <a:pt x="219443" y="1430743"/>
                  </a:lnTo>
                  <a:lnTo>
                    <a:pt x="220624" y="1439773"/>
                  </a:lnTo>
                  <a:lnTo>
                    <a:pt x="238671" y="1492211"/>
                  </a:lnTo>
                  <a:lnTo>
                    <a:pt x="290131" y="1541970"/>
                  </a:lnTo>
                  <a:lnTo>
                    <a:pt x="328650" y="1554683"/>
                  </a:lnTo>
                  <a:lnTo>
                    <a:pt x="366064" y="1556854"/>
                  </a:lnTo>
                  <a:lnTo>
                    <a:pt x="399732" y="1549196"/>
                  </a:lnTo>
                  <a:lnTo>
                    <a:pt x="429488" y="1532483"/>
                  </a:lnTo>
                  <a:lnTo>
                    <a:pt x="455168" y="1507439"/>
                  </a:lnTo>
                  <a:lnTo>
                    <a:pt x="461403" y="1496174"/>
                  </a:lnTo>
                  <a:lnTo>
                    <a:pt x="478142" y="1465961"/>
                  </a:lnTo>
                  <a:lnTo>
                    <a:pt x="485254" y="1420317"/>
                  </a:lnTo>
                  <a:close/>
                </a:path>
                <a:path w="2287905" h="2044700">
                  <a:moveTo>
                    <a:pt x="788047" y="1737398"/>
                  </a:moveTo>
                  <a:lnTo>
                    <a:pt x="775550" y="1694815"/>
                  </a:lnTo>
                  <a:lnTo>
                    <a:pt x="765263" y="1680527"/>
                  </a:lnTo>
                  <a:lnTo>
                    <a:pt x="748652" y="1657438"/>
                  </a:lnTo>
                  <a:lnTo>
                    <a:pt x="722236" y="1639227"/>
                  </a:lnTo>
                  <a:lnTo>
                    <a:pt x="722236" y="1757159"/>
                  </a:lnTo>
                  <a:lnTo>
                    <a:pt x="715772" y="1785950"/>
                  </a:lnTo>
                  <a:lnTo>
                    <a:pt x="700862" y="1808695"/>
                  </a:lnTo>
                  <a:lnTo>
                    <a:pt x="679475" y="1823364"/>
                  </a:lnTo>
                  <a:lnTo>
                    <a:pt x="653542" y="1827961"/>
                  </a:lnTo>
                  <a:lnTo>
                    <a:pt x="628421" y="1821154"/>
                  </a:lnTo>
                  <a:lnTo>
                    <a:pt x="608076" y="1804606"/>
                  </a:lnTo>
                  <a:lnTo>
                    <a:pt x="594639" y="1780819"/>
                  </a:lnTo>
                  <a:lnTo>
                    <a:pt x="590194" y="1752307"/>
                  </a:lnTo>
                  <a:lnTo>
                    <a:pt x="595858" y="1724380"/>
                  </a:lnTo>
                  <a:lnTo>
                    <a:pt x="609968" y="1701634"/>
                  </a:lnTo>
                  <a:lnTo>
                    <a:pt x="630542" y="1686280"/>
                  </a:lnTo>
                  <a:lnTo>
                    <a:pt x="655561" y="1680527"/>
                  </a:lnTo>
                  <a:lnTo>
                    <a:pt x="682205" y="1686560"/>
                  </a:lnTo>
                  <a:lnTo>
                    <a:pt x="703846" y="1703247"/>
                  </a:lnTo>
                  <a:lnTo>
                    <a:pt x="718019" y="1727733"/>
                  </a:lnTo>
                  <a:lnTo>
                    <a:pt x="722236" y="1757159"/>
                  </a:lnTo>
                  <a:lnTo>
                    <a:pt x="722236" y="1639227"/>
                  </a:lnTo>
                  <a:lnTo>
                    <a:pt x="711263" y="1631657"/>
                  </a:lnTo>
                  <a:lnTo>
                    <a:pt x="668591" y="1620164"/>
                  </a:lnTo>
                  <a:lnTo>
                    <a:pt x="624586" y="1623428"/>
                  </a:lnTo>
                  <a:lnTo>
                    <a:pt x="583158" y="1641868"/>
                  </a:lnTo>
                  <a:lnTo>
                    <a:pt x="542531" y="1684274"/>
                  </a:lnTo>
                  <a:lnTo>
                    <a:pt x="524141" y="1737982"/>
                  </a:lnTo>
                  <a:lnTo>
                    <a:pt x="525792" y="1783384"/>
                  </a:lnTo>
                  <a:lnTo>
                    <a:pt x="542607" y="1824393"/>
                  </a:lnTo>
                  <a:lnTo>
                    <a:pt x="571715" y="1857781"/>
                  </a:lnTo>
                  <a:lnTo>
                    <a:pt x="610311" y="1880298"/>
                  </a:lnTo>
                  <a:lnTo>
                    <a:pt x="655535" y="1888705"/>
                  </a:lnTo>
                  <a:lnTo>
                    <a:pt x="679310" y="1886877"/>
                  </a:lnTo>
                  <a:lnTo>
                    <a:pt x="721766" y="1871522"/>
                  </a:lnTo>
                  <a:lnTo>
                    <a:pt x="766127" y="1827961"/>
                  </a:lnTo>
                  <a:lnTo>
                    <a:pt x="786269" y="1781378"/>
                  </a:lnTo>
                  <a:lnTo>
                    <a:pt x="788047" y="1737398"/>
                  </a:lnTo>
                  <a:close/>
                </a:path>
                <a:path w="2287905" h="2044700">
                  <a:moveTo>
                    <a:pt x="1297838" y="581672"/>
                  </a:moveTo>
                  <a:lnTo>
                    <a:pt x="1282280" y="537197"/>
                  </a:lnTo>
                  <a:lnTo>
                    <a:pt x="1257401" y="477075"/>
                  </a:lnTo>
                  <a:lnTo>
                    <a:pt x="1235062" y="423456"/>
                  </a:lnTo>
                  <a:lnTo>
                    <a:pt x="1214831" y="375386"/>
                  </a:lnTo>
                  <a:lnTo>
                    <a:pt x="1194396" y="327393"/>
                  </a:lnTo>
                  <a:lnTo>
                    <a:pt x="1185316" y="306387"/>
                  </a:lnTo>
                  <a:lnTo>
                    <a:pt x="1185316" y="477075"/>
                  </a:lnTo>
                  <a:lnTo>
                    <a:pt x="1087031" y="477075"/>
                  </a:lnTo>
                  <a:lnTo>
                    <a:pt x="1136421" y="359156"/>
                  </a:lnTo>
                  <a:lnTo>
                    <a:pt x="1185316" y="477075"/>
                  </a:lnTo>
                  <a:lnTo>
                    <a:pt x="1185316" y="306387"/>
                  </a:lnTo>
                  <a:lnTo>
                    <a:pt x="1173695" y="279501"/>
                  </a:lnTo>
                  <a:lnTo>
                    <a:pt x="1167917" y="271475"/>
                  </a:lnTo>
                  <a:lnTo>
                    <a:pt x="1158938" y="264109"/>
                  </a:lnTo>
                  <a:lnTo>
                    <a:pt x="1147953" y="256489"/>
                  </a:lnTo>
                  <a:lnTo>
                    <a:pt x="1136167" y="247688"/>
                  </a:lnTo>
                  <a:lnTo>
                    <a:pt x="1124623" y="256603"/>
                  </a:lnTo>
                  <a:lnTo>
                    <a:pt x="1113853" y="264337"/>
                  </a:lnTo>
                  <a:lnTo>
                    <a:pt x="1105027" y="271818"/>
                  </a:lnTo>
                  <a:lnTo>
                    <a:pt x="1078306" y="328066"/>
                  </a:lnTo>
                  <a:lnTo>
                    <a:pt x="1057605" y="376326"/>
                  </a:lnTo>
                  <a:lnTo>
                    <a:pt x="1037094" y="424649"/>
                  </a:lnTo>
                  <a:lnTo>
                    <a:pt x="1016749" y="473036"/>
                  </a:lnTo>
                  <a:lnTo>
                    <a:pt x="988872" y="539737"/>
                  </a:lnTo>
                  <a:lnTo>
                    <a:pt x="973924" y="582002"/>
                  </a:lnTo>
                  <a:lnTo>
                    <a:pt x="976553" y="593178"/>
                  </a:lnTo>
                  <a:lnTo>
                    <a:pt x="983424" y="602437"/>
                  </a:lnTo>
                  <a:lnTo>
                    <a:pt x="993813" y="608774"/>
                  </a:lnTo>
                  <a:lnTo>
                    <a:pt x="1006843" y="611301"/>
                  </a:lnTo>
                  <a:lnTo>
                    <a:pt x="1019149" y="609142"/>
                  </a:lnTo>
                  <a:lnTo>
                    <a:pt x="1044676" y="578916"/>
                  </a:lnTo>
                  <a:lnTo>
                    <a:pt x="1049299" y="565556"/>
                  </a:lnTo>
                  <a:lnTo>
                    <a:pt x="1054773" y="551129"/>
                  </a:lnTo>
                  <a:lnTo>
                    <a:pt x="1063993" y="542277"/>
                  </a:lnTo>
                  <a:lnTo>
                    <a:pt x="1076934" y="538276"/>
                  </a:lnTo>
                  <a:lnTo>
                    <a:pt x="1093558" y="538403"/>
                  </a:lnTo>
                  <a:lnTo>
                    <a:pt x="1107452" y="539584"/>
                  </a:lnTo>
                  <a:lnTo>
                    <a:pt x="1121486" y="540080"/>
                  </a:lnTo>
                  <a:lnTo>
                    <a:pt x="1135468" y="539737"/>
                  </a:lnTo>
                  <a:lnTo>
                    <a:pt x="1149261" y="538365"/>
                  </a:lnTo>
                  <a:lnTo>
                    <a:pt x="1151597" y="538276"/>
                  </a:lnTo>
                  <a:lnTo>
                    <a:pt x="1180071" y="537197"/>
                  </a:lnTo>
                  <a:lnTo>
                    <a:pt x="1204391" y="544182"/>
                  </a:lnTo>
                  <a:lnTo>
                    <a:pt x="1222044" y="560641"/>
                  </a:lnTo>
                  <a:lnTo>
                    <a:pt x="1232839" y="587870"/>
                  </a:lnTo>
                  <a:lnTo>
                    <a:pt x="1238796" y="600583"/>
                  </a:lnTo>
                  <a:lnTo>
                    <a:pt x="1248930" y="608368"/>
                  </a:lnTo>
                  <a:lnTo>
                    <a:pt x="1261783" y="611301"/>
                  </a:lnTo>
                  <a:lnTo>
                    <a:pt x="1275842" y="609434"/>
                  </a:lnTo>
                  <a:lnTo>
                    <a:pt x="1287564" y="603351"/>
                  </a:lnTo>
                  <a:lnTo>
                    <a:pt x="1295133" y="593788"/>
                  </a:lnTo>
                  <a:lnTo>
                    <a:pt x="1297838" y="581672"/>
                  </a:lnTo>
                  <a:close/>
                </a:path>
                <a:path w="2287905" h="2044700">
                  <a:moveTo>
                    <a:pt x="1533525" y="285254"/>
                  </a:moveTo>
                  <a:lnTo>
                    <a:pt x="1498625" y="255689"/>
                  </a:lnTo>
                  <a:lnTo>
                    <a:pt x="1454569" y="255333"/>
                  </a:lnTo>
                  <a:lnTo>
                    <a:pt x="1410512" y="255219"/>
                  </a:lnTo>
                  <a:lnTo>
                    <a:pt x="1366443" y="255333"/>
                  </a:lnTo>
                  <a:lnTo>
                    <a:pt x="1322387" y="255689"/>
                  </a:lnTo>
                  <a:lnTo>
                    <a:pt x="1287081" y="285292"/>
                  </a:lnTo>
                  <a:lnTo>
                    <a:pt x="1289481" y="297205"/>
                  </a:lnTo>
                  <a:lnTo>
                    <a:pt x="1296771" y="306692"/>
                  </a:lnTo>
                  <a:lnTo>
                    <a:pt x="1308328" y="313105"/>
                  </a:lnTo>
                  <a:lnTo>
                    <a:pt x="1323505" y="315772"/>
                  </a:lnTo>
                  <a:lnTo>
                    <a:pt x="1336205" y="316039"/>
                  </a:lnTo>
                  <a:lnTo>
                    <a:pt x="1376476" y="315887"/>
                  </a:lnTo>
                  <a:lnTo>
                    <a:pt x="1376553" y="574268"/>
                  </a:lnTo>
                  <a:lnTo>
                    <a:pt x="1378559" y="589013"/>
                  </a:lnTo>
                  <a:lnTo>
                    <a:pt x="1384325" y="600049"/>
                  </a:lnTo>
                  <a:lnTo>
                    <a:pt x="1393634" y="607301"/>
                  </a:lnTo>
                  <a:lnTo>
                    <a:pt x="1406283" y="610641"/>
                  </a:lnTo>
                  <a:lnTo>
                    <a:pt x="1421599" y="609434"/>
                  </a:lnTo>
                  <a:lnTo>
                    <a:pt x="1433283" y="602869"/>
                  </a:lnTo>
                  <a:lnTo>
                    <a:pt x="1440738" y="591362"/>
                  </a:lnTo>
                  <a:lnTo>
                    <a:pt x="1443380" y="575335"/>
                  </a:lnTo>
                  <a:lnTo>
                    <a:pt x="1443532" y="332016"/>
                  </a:lnTo>
                  <a:lnTo>
                    <a:pt x="1444180" y="324904"/>
                  </a:lnTo>
                  <a:lnTo>
                    <a:pt x="1444612" y="315925"/>
                  </a:lnTo>
                  <a:lnTo>
                    <a:pt x="1484871" y="316077"/>
                  </a:lnTo>
                  <a:lnTo>
                    <a:pt x="1497622" y="315798"/>
                  </a:lnTo>
                  <a:lnTo>
                    <a:pt x="1513065" y="313232"/>
                  </a:lnTo>
                  <a:lnTo>
                    <a:pt x="1524393" y="307047"/>
                  </a:lnTo>
                  <a:lnTo>
                    <a:pt x="1531315" y="297586"/>
                  </a:lnTo>
                  <a:lnTo>
                    <a:pt x="1533525" y="285254"/>
                  </a:lnTo>
                  <a:close/>
                </a:path>
                <a:path w="2287905" h="2044700">
                  <a:moveTo>
                    <a:pt x="2000491" y="900480"/>
                  </a:moveTo>
                  <a:lnTo>
                    <a:pt x="1970341" y="870546"/>
                  </a:lnTo>
                  <a:lnTo>
                    <a:pt x="1963788" y="869619"/>
                  </a:lnTo>
                  <a:lnTo>
                    <a:pt x="1956993" y="869911"/>
                  </a:lnTo>
                  <a:lnTo>
                    <a:pt x="1080071" y="869937"/>
                  </a:lnTo>
                  <a:lnTo>
                    <a:pt x="1037805" y="881303"/>
                  </a:lnTo>
                  <a:lnTo>
                    <a:pt x="1031341" y="901255"/>
                  </a:lnTo>
                  <a:lnTo>
                    <a:pt x="1033487" y="912304"/>
                  </a:lnTo>
                  <a:lnTo>
                    <a:pt x="1039037" y="920788"/>
                  </a:lnTo>
                  <a:lnTo>
                    <a:pt x="1047838" y="926630"/>
                  </a:lnTo>
                  <a:lnTo>
                    <a:pt x="1059789" y="929728"/>
                  </a:lnTo>
                  <a:lnTo>
                    <a:pt x="1067841" y="930744"/>
                  </a:lnTo>
                  <a:lnTo>
                    <a:pt x="1076109" y="930490"/>
                  </a:lnTo>
                  <a:lnTo>
                    <a:pt x="1517167" y="930529"/>
                  </a:lnTo>
                  <a:lnTo>
                    <a:pt x="1947837" y="930478"/>
                  </a:lnTo>
                  <a:lnTo>
                    <a:pt x="1991779" y="920877"/>
                  </a:lnTo>
                  <a:lnTo>
                    <a:pt x="1998472" y="911644"/>
                  </a:lnTo>
                  <a:lnTo>
                    <a:pt x="2000491" y="900480"/>
                  </a:lnTo>
                  <a:close/>
                </a:path>
                <a:path w="2287905" h="2044700">
                  <a:moveTo>
                    <a:pt x="2000694" y="1090218"/>
                  </a:moveTo>
                  <a:lnTo>
                    <a:pt x="1961972" y="1059103"/>
                  </a:lnTo>
                  <a:lnTo>
                    <a:pt x="1958263" y="1058951"/>
                  </a:lnTo>
                  <a:lnTo>
                    <a:pt x="838568" y="1059141"/>
                  </a:lnTo>
                  <a:lnTo>
                    <a:pt x="800671" y="1082179"/>
                  </a:lnTo>
                  <a:lnTo>
                    <a:pt x="798855" y="1089240"/>
                  </a:lnTo>
                  <a:lnTo>
                    <a:pt x="800379" y="1096352"/>
                  </a:lnTo>
                  <a:lnTo>
                    <a:pt x="837399" y="1119657"/>
                  </a:lnTo>
                  <a:lnTo>
                    <a:pt x="1398397" y="1119695"/>
                  </a:lnTo>
                  <a:lnTo>
                    <a:pt x="1960841" y="1119619"/>
                  </a:lnTo>
                  <a:lnTo>
                    <a:pt x="1977339" y="1117536"/>
                  </a:lnTo>
                  <a:lnTo>
                    <a:pt x="1989797" y="1111631"/>
                  </a:lnTo>
                  <a:lnTo>
                    <a:pt x="1997748" y="1102372"/>
                  </a:lnTo>
                  <a:lnTo>
                    <a:pt x="2000694" y="1090218"/>
                  </a:lnTo>
                  <a:close/>
                </a:path>
                <a:path w="2287905" h="2044700">
                  <a:moveTo>
                    <a:pt x="2000745" y="1468589"/>
                  </a:moveTo>
                  <a:lnTo>
                    <a:pt x="1997887" y="1455851"/>
                  </a:lnTo>
                  <a:lnTo>
                    <a:pt x="1989404" y="1446390"/>
                  </a:lnTo>
                  <a:lnTo>
                    <a:pt x="1975675" y="1440434"/>
                  </a:lnTo>
                  <a:lnTo>
                    <a:pt x="1957070" y="1438262"/>
                  </a:lnTo>
                  <a:lnTo>
                    <a:pt x="1344371" y="1438287"/>
                  </a:lnTo>
                  <a:lnTo>
                    <a:pt x="1336776" y="1437792"/>
                  </a:lnTo>
                  <a:lnTo>
                    <a:pt x="1301635" y="1466342"/>
                  </a:lnTo>
                  <a:lnTo>
                    <a:pt x="1302486" y="1476832"/>
                  </a:lnTo>
                  <a:lnTo>
                    <a:pt x="1306804" y="1485607"/>
                  </a:lnTo>
                  <a:lnTo>
                    <a:pt x="1314386" y="1492402"/>
                  </a:lnTo>
                  <a:lnTo>
                    <a:pt x="1325041" y="1496936"/>
                  </a:lnTo>
                  <a:lnTo>
                    <a:pt x="1332649" y="1499019"/>
                  </a:lnTo>
                  <a:lnTo>
                    <a:pt x="1341183" y="1498815"/>
                  </a:lnTo>
                  <a:lnTo>
                    <a:pt x="1650822" y="1498904"/>
                  </a:lnTo>
                  <a:lnTo>
                    <a:pt x="1956803" y="1498879"/>
                  </a:lnTo>
                  <a:lnTo>
                    <a:pt x="1975358" y="1496809"/>
                  </a:lnTo>
                  <a:lnTo>
                    <a:pt x="1989150" y="1490853"/>
                  </a:lnTo>
                  <a:lnTo>
                    <a:pt x="1997735" y="1481328"/>
                  </a:lnTo>
                  <a:lnTo>
                    <a:pt x="2000745" y="1468589"/>
                  </a:lnTo>
                  <a:close/>
                </a:path>
                <a:path w="2287905" h="2044700">
                  <a:moveTo>
                    <a:pt x="2287397" y="711200"/>
                  </a:moveTo>
                  <a:lnTo>
                    <a:pt x="2283676" y="711200"/>
                  </a:lnTo>
                  <a:lnTo>
                    <a:pt x="2274976" y="660400"/>
                  </a:lnTo>
                  <a:lnTo>
                    <a:pt x="2264778" y="622300"/>
                  </a:lnTo>
                  <a:lnTo>
                    <a:pt x="2243023" y="571500"/>
                  </a:lnTo>
                  <a:lnTo>
                    <a:pt x="2219998" y="533400"/>
                  </a:lnTo>
                  <a:lnTo>
                    <a:pt x="2192451" y="495300"/>
                  </a:lnTo>
                  <a:lnTo>
                    <a:pt x="2192312" y="495134"/>
                  </a:lnTo>
                  <a:lnTo>
                    <a:pt x="2192312" y="622300"/>
                  </a:lnTo>
                  <a:lnTo>
                    <a:pt x="2191270" y="622300"/>
                  </a:lnTo>
                  <a:lnTo>
                    <a:pt x="2158606" y="596900"/>
                  </a:lnTo>
                  <a:lnTo>
                    <a:pt x="2123833" y="584200"/>
                  </a:lnTo>
                  <a:lnTo>
                    <a:pt x="2086648" y="558800"/>
                  </a:lnTo>
                  <a:lnTo>
                    <a:pt x="2046770" y="558800"/>
                  </a:lnTo>
                  <a:lnTo>
                    <a:pt x="2030336" y="546100"/>
                  </a:lnTo>
                  <a:lnTo>
                    <a:pt x="1730235" y="546100"/>
                  </a:lnTo>
                  <a:lnTo>
                    <a:pt x="1703184" y="520700"/>
                  </a:lnTo>
                  <a:lnTo>
                    <a:pt x="1686166" y="508000"/>
                  </a:lnTo>
                  <a:lnTo>
                    <a:pt x="1680159" y="469900"/>
                  </a:lnTo>
                  <a:lnTo>
                    <a:pt x="1679790" y="431800"/>
                  </a:lnTo>
                  <a:lnTo>
                    <a:pt x="1679384" y="393700"/>
                  </a:lnTo>
                  <a:lnTo>
                    <a:pt x="1679460" y="342900"/>
                  </a:lnTo>
                  <a:lnTo>
                    <a:pt x="1680527" y="304800"/>
                  </a:lnTo>
                  <a:lnTo>
                    <a:pt x="1679498" y="254000"/>
                  </a:lnTo>
                  <a:lnTo>
                    <a:pt x="1671637" y="215900"/>
                  </a:lnTo>
                  <a:lnTo>
                    <a:pt x="1656257" y="165100"/>
                  </a:lnTo>
                  <a:lnTo>
                    <a:pt x="1632661" y="127000"/>
                  </a:lnTo>
                  <a:lnTo>
                    <a:pt x="1600149" y="88900"/>
                  </a:lnTo>
                  <a:lnTo>
                    <a:pt x="1621193" y="88900"/>
                  </a:lnTo>
                  <a:lnTo>
                    <a:pt x="1662531" y="114300"/>
                  </a:lnTo>
                  <a:lnTo>
                    <a:pt x="1701177" y="127000"/>
                  </a:lnTo>
                  <a:lnTo>
                    <a:pt x="1737296" y="152400"/>
                  </a:lnTo>
                  <a:lnTo>
                    <a:pt x="1771078" y="177800"/>
                  </a:lnTo>
                  <a:lnTo>
                    <a:pt x="1887562" y="292100"/>
                  </a:lnTo>
                  <a:lnTo>
                    <a:pt x="1965274" y="355600"/>
                  </a:lnTo>
                  <a:lnTo>
                    <a:pt x="2081923" y="469900"/>
                  </a:lnTo>
                  <a:lnTo>
                    <a:pt x="2113394" y="495300"/>
                  </a:lnTo>
                  <a:lnTo>
                    <a:pt x="2141347" y="533400"/>
                  </a:lnTo>
                  <a:lnTo>
                    <a:pt x="2165489" y="558800"/>
                  </a:lnTo>
                  <a:lnTo>
                    <a:pt x="2185505" y="596900"/>
                  </a:lnTo>
                  <a:lnTo>
                    <a:pt x="2187752" y="609600"/>
                  </a:lnTo>
                  <a:lnTo>
                    <a:pt x="2189937" y="609600"/>
                  </a:lnTo>
                  <a:lnTo>
                    <a:pt x="2192312" y="622300"/>
                  </a:lnTo>
                  <a:lnTo>
                    <a:pt x="2192312" y="495134"/>
                  </a:lnTo>
                  <a:lnTo>
                    <a:pt x="2160473" y="457200"/>
                  </a:lnTo>
                  <a:lnTo>
                    <a:pt x="2124214" y="419100"/>
                  </a:lnTo>
                  <a:lnTo>
                    <a:pt x="2047659" y="342900"/>
                  </a:lnTo>
                  <a:lnTo>
                    <a:pt x="2009495" y="317500"/>
                  </a:lnTo>
                  <a:lnTo>
                    <a:pt x="1933308" y="241300"/>
                  </a:lnTo>
                  <a:lnTo>
                    <a:pt x="1895284" y="215900"/>
                  </a:lnTo>
                  <a:lnTo>
                    <a:pt x="1819262" y="139700"/>
                  </a:lnTo>
                  <a:lnTo>
                    <a:pt x="1778622" y="101600"/>
                  </a:lnTo>
                  <a:lnTo>
                    <a:pt x="1757260" y="88900"/>
                  </a:lnTo>
                  <a:lnTo>
                    <a:pt x="1735912" y="76200"/>
                  </a:lnTo>
                  <a:lnTo>
                    <a:pt x="1691144" y="50800"/>
                  </a:lnTo>
                  <a:lnTo>
                    <a:pt x="1644319" y="38100"/>
                  </a:lnTo>
                  <a:lnTo>
                    <a:pt x="1595437" y="12700"/>
                  </a:lnTo>
                  <a:lnTo>
                    <a:pt x="1544485" y="12700"/>
                  </a:lnTo>
                  <a:lnTo>
                    <a:pt x="1491475" y="0"/>
                  </a:lnTo>
                  <a:lnTo>
                    <a:pt x="989469" y="0"/>
                  </a:lnTo>
                  <a:lnTo>
                    <a:pt x="982281" y="12700"/>
                  </a:lnTo>
                  <a:lnTo>
                    <a:pt x="976617" y="12700"/>
                  </a:lnTo>
                  <a:lnTo>
                    <a:pt x="973582" y="25400"/>
                  </a:lnTo>
                  <a:lnTo>
                    <a:pt x="974191" y="38100"/>
                  </a:lnTo>
                  <a:lnTo>
                    <a:pt x="977658" y="38100"/>
                  </a:lnTo>
                  <a:lnTo>
                    <a:pt x="982954" y="50800"/>
                  </a:lnTo>
                  <a:lnTo>
                    <a:pt x="994435" y="50800"/>
                  </a:lnTo>
                  <a:lnTo>
                    <a:pt x="1001395" y="63500"/>
                  </a:lnTo>
                  <a:lnTo>
                    <a:pt x="1417142" y="63500"/>
                  </a:lnTo>
                  <a:lnTo>
                    <a:pt x="1464703" y="76200"/>
                  </a:lnTo>
                  <a:lnTo>
                    <a:pt x="1506918" y="88900"/>
                  </a:lnTo>
                  <a:lnTo>
                    <a:pt x="1543088" y="127000"/>
                  </a:lnTo>
                  <a:lnTo>
                    <a:pt x="1572488" y="152400"/>
                  </a:lnTo>
                  <a:lnTo>
                    <a:pt x="1594421" y="190500"/>
                  </a:lnTo>
                  <a:lnTo>
                    <a:pt x="1608175" y="241300"/>
                  </a:lnTo>
                  <a:lnTo>
                    <a:pt x="1613027" y="279400"/>
                  </a:lnTo>
                  <a:lnTo>
                    <a:pt x="1613128" y="469900"/>
                  </a:lnTo>
                  <a:lnTo>
                    <a:pt x="1620431" y="520700"/>
                  </a:lnTo>
                  <a:lnTo>
                    <a:pt x="1641017" y="558800"/>
                  </a:lnTo>
                  <a:lnTo>
                    <a:pt x="1673377" y="584200"/>
                  </a:lnTo>
                  <a:lnTo>
                    <a:pt x="1715998" y="596900"/>
                  </a:lnTo>
                  <a:lnTo>
                    <a:pt x="1767382" y="609600"/>
                  </a:lnTo>
                  <a:lnTo>
                    <a:pt x="2024888" y="609600"/>
                  </a:lnTo>
                  <a:lnTo>
                    <a:pt x="2072347" y="622300"/>
                  </a:lnTo>
                  <a:lnTo>
                    <a:pt x="2114499" y="647700"/>
                  </a:lnTo>
                  <a:lnTo>
                    <a:pt x="2150630" y="673100"/>
                  </a:lnTo>
                  <a:lnTo>
                    <a:pt x="2180005" y="698500"/>
                  </a:lnTo>
                  <a:lnTo>
                    <a:pt x="2201900" y="736600"/>
                  </a:lnTo>
                  <a:lnTo>
                    <a:pt x="2215578" y="787400"/>
                  </a:lnTo>
                  <a:lnTo>
                    <a:pt x="2220328" y="838200"/>
                  </a:lnTo>
                  <a:lnTo>
                    <a:pt x="2220366" y="1816100"/>
                  </a:lnTo>
                  <a:lnTo>
                    <a:pt x="2214753" y="1854200"/>
                  </a:lnTo>
                  <a:lnTo>
                    <a:pt x="2198014" y="1879600"/>
                  </a:lnTo>
                  <a:lnTo>
                    <a:pt x="2170303" y="1892300"/>
                  </a:lnTo>
                  <a:lnTo>
                    <a:pt x="2131758" y="1905000"/>
                  </a:lnTo>
                  <a:lnTo>
                    <a:pt x="877697" y="1905000"/>
                  </a:lnTo>
                  <a:lnTo>
                    <a:pt x="911237" y="1866900"/>
                  </a:lnTo>
                  <a:lnTo>
                    <a:pt x="939698" y="1828800"/>
                  </a:lnTo>
                  <a:lnTo>
                    <a:pt x="963282" y="1778000"/>
                  </a:lnTo>
                  <a:lnTo>
                    <a:pt x="982167" y="1739900"/>
                  </a:lnTo>
                  <a:lnTo>
                    <a:pt x="996569" y="1689100"/>
                  </a:lnTo>
                  <a:lnTo>
                    <a:pt x="1655279" y="1689100"/>
                  </a:lnTo>
                  <a:lnTo>
                    <a:pt x="1662557" y="1676400"/>
                  </a:lnTo>
                  <a:lnTo>
                    <a:pt x="1666481" y="1676400"/>
                  </a:lnTo>
                  <a:lnTo>
                    <a:pt x="1667052" y="1663700"/>
                  </a:lnTo>
                  <a:lnTo>
                    <a:pt x="1664373" y="1651000"/>
                  </a:lnTo>
                  <a:lnTo>
                    <a:pt x="1658670" y="1638300"/>
                  </a:lnTo>
                  <a:lnTo>
                    <a:pt x="1010259" y="1638300"/>
                  </a:lnTo>
                  <a:lnTo>
                    <a:pt x="1002207" y="1511300"/>
                  </a:lnTo>
                  <a:lnTo>
                    <a:pt x="1190002" y="1511300"/>
                  </a:lnTo>
                  <a:lnTo>
                    <a:pt x="1208798" y="1498600"/>
                  </a:lnTo>
                  <a:lnTo>
                    <a:pt x="1222425" y="1498600"/>
                  </a:lnTo>
                  <a:lnTo>
                    <a:pt x="1230744" y="1485900"/>
                  </a:lnTo>
                  <a:lnTo>
                    <a:pt x="1233639" y="1473200"/>
                  </a:lnTo>
                  <a:lnTo>
                    <a:pt x="1230998" y="1460500"/>
                  </a:lnTo>
                  <a:lnTo>
                    <a:pt x="1222883" y="1447800"/>
                  </a:lnTo>
                  <a:lnTo>
                    <a:pt x="983615" y="1447800"/>
                  </a:lnTo>
                  <a:lnTo>
                    <a:pt x="978471" y="1435100"/>
                  </a:lnTo>
                  <a:lnTo>
                    <a:pt x="973988" y="1435100"/>
                  </a:lnTo>
                  <a:lnTo>
                    <a:pt x="959954" y="1409700"/>
                  </a:lnTo>
                  <a:lnTo>
                    <a:pt x="945337" y="1384300"/>
                  </a:lnTo>
                  <a:lnTo>
                    <a:pt x="941755" y="1378191"/>
                  </a:lnTo>
                  <a:lnTo>
                    <a:pt x="941755" y="1600200"/>
                  </a:lnTo>
                  <a:lnTo>
                    <a:pt x="938860" y="1638300"/>
                  </a:lnTo>
                  <a:lnTo>
                    <a:pt x="930262" y="1689100"/>
                  </a:lnTo>
                  <a:lnTo>
                    <a:pt x="916305" y="1727200"/>
                  </a:lnTo>
                  <a:lnTo>
                    <a:pt x="897318" y="1765300"/>
                  </a:lnTo>
                  <a:lnTo>
                    <a:pt x="873645" y="1803400"/>
                  </a:lnTo>
                  <a:lnTo>
                    <a:pt x="845604" y="1841500"/>
                  </a:lnTo>
                  <a:lnTo>
                    <a:pt x="813536" y="1879600"/>
                  </a:lnTo>
                  <a:lnTo>
                    <a:pt x="777760" y="1905000"/>
                  </a:lnTo>
                  <a:lnTo>
                    <a:pt x="738632" y="1930400"/>
                  </a:lnTo>
                  <a:lnTo>
                    <a:pt x="696468" y="1955800"/>
                  </a:lnTo>
                  <a:lnTo>
                    <a:pt x="651611" y="1968500"/>
                  </a:lnTo>
                  <a:lnTo>
                    <a:pt x="604393" y="1981200"/>
                  </a:lnTo>
                  <a:lnTo>
                    <a:pt x="555142" y="1993900"/>
                  </a:lnTo>
                  <a:lnTo>
                    <a:pt x="453212" y="1993900"/>
                  </a:lnTo>
                  <a:lnTo>
                    <a:pt x="403948" y="1981200"/>
                  </a:lnTo>
                  <a:lnTo>
                    <a:pt x="356755" y="1968500"/>
                  </a:lnTo>
                  <a:lnTo>
                    <a:pt x="311924" y="1955800"/>
                  </a:lnTo>
                  <a:lnTo>
                    <a:pt x="269811" y="1930400"/>
                  </a:lnTo>
                  <a:lnTo>
                    <a:pt x="230746" y="1905000"/>
                  </a:lnTo>
                  <a:lnTo>
                    <a:pt x="195046" y="1879600"/>
                  </a:lnTo>
                  <a:lnTo>
                    <a:pt x="163042" y="1841500"/>
                  </a:lnTo>
                  <a:lnTo>
                    <a:pt x="135064" y="1803400"/>
                  </a:lnTo>
                  <a:lnTo>
                    <a:pt x="111455" y="1765300"/>
                  </a:lnTo>
                  <a:lnTo>
                    <a:pt x="92519" y="1727200"/>
                  </a:lnTo>
                  <a:lnTo>
                    <a:pt x="78613" y="1689100"/>
                  </a:lnTo>
                  <a:lnTo>
                    <a:pt x="70053" y="1638300"/>
                  </a:lnTo>
                  <a:lnTo>
                    <a:pt x="67170" y="1600200"/>
                  </a:lnTo>
                  <a:lnTo>
                    <a:pt x="70192" y="1549400"/>
                  </a:lnTo>
                  <a:lnTo>
                    <a:pt x="78879" y="1498600"/>
                  </a:lnTo>
                  <a:lnTo>
                    <a:pt x="92938" y="1460500"/>
                  </a:lnTo>
                  <a:lnTo>
                    <a:pt x="112001" y="1422400"/>
                  </a:lnTo>
                  <a:lnTo>
                    <a:pt x="135750" y="1384300"/>
                  </a:lnTo>
                  <a:lnTo>
                    <a:pt x="163855" y="1346200"/>
                  </a:lnTo>
                  <a:lnTo>
                    <a:pt x="195986" y="1308100"/>
                  </a:lnTo>
                  <a:lnTo>
                    <a:pt x="231800" y="1282700"/>
                  </a:lnTo>
                  <a:lnTo>
                    <a:pt x="270967" y="1257300"/>
                  </a:lnTo>
                  <a:lnTo>
                    <a:pt x="313169" y="1244600"/>
                  </a:lnTo>
                  <a:lnTo>
                    <a:pt x="358051" y="1219200"/>
                  </a:lnTo>
                  <a:lnTo>
                    <a:pt x="405307" y="1206500"/>
                  </a:lnTo>
                  <a:lnTo>
                    <a:pt x="454583" y="1206500"/>
                  </a:lnTo>
                  <a:lnTo>
                    <a:pt x="505548" y="1193800"/>
                  </a:lnTo>
                  <a:lnTo>
                    <a:pt x="556336" y="1206500"/>
                  </a:lnTo>
                  <a:lnTo>
                    <a:pt x="605421" y="1206500"/>
                  </a:lnTo>
                  <a:lnTo>
                    <a:pt x="652475" y="1219200"/>
                  </a:lnTo>
                  <a:lnTo>
                    <a:pt x="697153" y="1244600"/>
                  </a:lnTo>
                  <a:lnTo>
                    <a:pt x="739140" y="1257300"/>
                  </a:lnTo>
                  <a:lnTo>
                    <a:pt x="778116" y="1282700"/>
                  </a:lnTo>
                  <a:lnTo>
                    <a:pt x="813739" y="1320800"/>
                  </a:lnTo>
                  <a:lnTo>
                    <a:pt x="845680" y="1346200"/>
                  </a:lnTo>
                  <a:lnTo>
                    <a:pt x="873620" y="1384300"/>
                  </a:lnTo>
                  <a:lnTo>
                    <a:pt x="897216" y="1422400"/>
                  </a:lnTo>
                  <a:lnTo>
                    <a:pt x="916165" y="1460500"/>
                  </a:lnTo>
                  <a:lnTo>
                    <a:pt x="930122" y="1498600"/>
                  </a:lnTo>
                  <a:lnTo>
                    <a:pt x="938758" y="1549400"/>
                  </a:lnTo>
                  <a:lnTo>
                    <a:pt x="941755" y="1600200"/>
                  </a:lnTo>
                  <a:lnTo>
                    <a:pt x="941755" y="1378191"/>
                  </a:lnTo>
                  <a:lnTo>
                    <a:pt x="915581" y="1333500"/>
                  </a:lnTo>
                  <a:lnTo>
                    <a:pt x="913003" y="1320800"/>
                  </a:lnTo>
                  <a:lnTo>
                    <a:pt x="1949564" y="1320800"/>
                  </a:lnTo>
                  <a:lnTo>
                    <a:pt x="1972030" y="1308100"/>
                  </a:lnTo>
                  <a:lnTo>
                    <a:pt x="1987867" y="1308100"/>
                  </a:lnTo>
                  <a:lnTo>
                    <a:pt x="1997341" y="1295400"/>
                  </a:lnTo>
                  <a:lnTo>
                    <a:pt x="2000707" y="1282700"/>
                  </a:lnTo>
                  <a:lnTo>
                    <a:pt x="1997824" y="1270000"/>
                  </a:lnTo>
                  <a:lnTo>
                    <a:pt x="1988273" y="1257300"/>
                  </a:lnTo>
                  <a:lnTo>
                    <a:pt x="843330" y="1257300"/>
                  </a:lnTo>
                  <a:lnTo>
                    <a:pt x="833843" y="1244600"/>
                  </a:lnTo>
                  <a:lnTo>
                    <a:pt x="825563" y="1244600"/>
                  </a:lnTo>
                  <a:lnTo>
                    <a:pt x="780046" y="1206500"/>
                  </a:lnTo>
                  <a:lnTo>
                    <a:pt x="732040" y="1193800"/>
                  </a:lnTo>
                  <a:lnTo>
                    <a:pt x="681329" y="1168400"/>
                  </a:lnTo>
                  <a:lnTo>
                    <a:pt x="627697" y="1155700"/>
                  </a:lnTo>
                  <a:lnTo>
                    <a:pt x="611619" y="1155700"/>
                  </a:lnTo>
                  <a:lnTo>
                    <a:pt x="595452" y="1143000"/>
                  </a:lnTo>
                  <a:lnTo>
                    <a:pt x="562991" y="1143000"/>
                  </a:lnTo>
                  <a:lnTo>
                    <a:pt x="562724" y="1130300"/>
                  </a:lnTo>
                  <a:lnTo>
                    <a:pt x="562381" y="1130300"/>
                  </a:lnTo>
                  <a:lnTo>
                    <a:pt x="562457" y="139700"/>
                  </a:lnTo>
                  <a:lnTo>
                    <a:pt x="568388" y="101600"/>
                  </a:lnTo>
                  <a:lnTo>
                    <a:pt x="585266" y="76200"/>
                  </a:lnTo>
                  <a:lnTo>
                    <a:pt x="611759" y="63500"/>
                  </a:lnTo>
                  <a:lnTo>
                    <a:pt x="863244" y="63500"/>
                  </a:lnTo>
                  <a:lnTo>
                    <a:pt x="880706" y="50800"/>
                  </a:lnTo>
                  <a:lnTo>
                    <a:pt x="893495" y="50800"/>
                  </a:lnTo>
                  <a:lnTo>
                    <a:pt x="901319" y="38100"/>
                  </a:lnTo>
                  <a:lnTo>
                    <a:pt x="903871" y="25400"/>
                  </a:lnTo>
                  <a:lnTo>
                    <a:pt x="900988" y="12700"/>
                  </a:lnTo>
                  <a:lnTo>
                    <a:pt x="892911" y="0"/>
                  </a:lnTo>
                  <a:lnTo>
                    <a:pt x="599376" y="0"/>
                  </a:lnTo>
                  <a:lnTo>
                    <a:pt x="559384" y="25400"/>
                  </a:lnTo>
                  <a:lnTo>
                    <a:pt x="530034" y="50800"/>
                  </a:lnTo>
                  <a:lnTo>
                    <a:pt x="498614" y="101600"/>
                  </a:lnTo>
                  <a:lnTo>
                    <a:pt x="495020" y="139700"/>
                  </a:lnTo>
                  <a:lnTo>
                    <a:pt x="495223" y="279400"/>
                  </a:lnTo>
                  <a:lnTo>
                    <a:pt x="495338" y="1143000"/>
                  </a:lnTo>
                  <a:lnTo>
                    <a:pt x="407644" y="1143000"/>
                  </a:lnTo>
                  <a:lnTo>
                    <a:pt x="359714" y="1155700"/>
                  </a:lnTo>
                  <a:lnTo>
                    <a:pt x="313804" y="1168400"/>
                  </a:lnTo>
                  <a:lnTo>
                    <a:pt x="270141" y="1193800"/>
                  </a:lnTo>
                  <a:lnTo>
                    <a:pt x="228917" y="1206500"/>
                  </a:lnTo>
                  <a:lnTo>
                    <a:pt x="190385" y="1231900"/>
                  </a:lnTo>
                  <a:lnTo>
                    <a:pt x="154749" y="1270000"/>
                  </a:lnTo>
                  <a:lnTo>
                    <a:pt x="122212" y="1295400"/>
                  </a:lnTo>
                  <a:lnTo>
                    <a:pt x="93014" y="1333500"/>
                  </a:lnTo>
                  <a:lnTo>
                    <a:pt x="67373" y="1371600"/>
                  </a:lnTo>
                  <a:lnTo>
                    <a:pt x="45491" y="1409700"/>
                  </a:lnTo>
                  <a:lnTo>
                    <a:pt x="27597" y="1447800"/>
                  </a:lnTo>
                  <a:lnTo>
                    <a:pt x="13906" y="1485900"/>
                  </a:lnTo>
                  <a:lnTo>
                    <a:pt x="4635" y="1524000"/>
                  </a:lnTo>
                  <a:lnTo>
                    <a:pt x="0" y="1574800"/>
                  </a:lnTo>
                  <a:lnTo>
                    <a:pt x="228" y="1612900"/>
                  </a:lnTo>
                  <a:lnTo>
                    <a:pt x="5537" y="1663700"/>
                  </a:lnTo>
                  <a:lnTo>
                    <a:pt x="15494" y="1701800"/>
                  </a:lnTo>
                  <a:lnTo>
                    <a:pt x="29578" y="1752600"/>
                  </a:lnTo>
                  <a:lnTo>
                    <a:pt x="47548" y="1790700"/>
                  </a:lnTo>
                  <a:lnTo>
                    <a:pt x="69113" y="1828800"/>
                  </a:lnTo>
                  <a:lnTo>
                    <a:pt x="94056" y="1854200"/>
                  </a:lnTo>
                  <a:lnTo>
                    <a:pt x="122085" y="1892300"/>
                  </a:lnTo>
                  <a:lnTo>
                    <a:pt x="152958" y="1917700"/>
                  </a:lnTo>
                  <a:lnTo>
                    <a:pt x="186410" y="1943100"/>
                  </a:lnTo>
                  <a:lnTo>
                    <a:pt x="222186" y="1968500"/>
                  </a:lnTo>
                  <a:lnTo>
                    <a:pt x="260032" y="1993900"/>
                  </a:lnTo>
                  <a:lnTo>
                    <a:pt x="299694" y="2006600"/>
                  </a:lnTo>
                  <a:lnTo>
                    <a:pt x="340893" y="2032000"/>
                  </a:lnTo>
                  <a:lnTo>
                    <a:pt x="383387" y="2032000"/>
                  </a:lnTo>
                  <a:lnTo>
                    <a:pt x="426910" y="2044700"/>
                  </a:lnTo>
                  <a:lnTo>
                    <a:pt x="606183" y="2044700"/>
                  </a:lnTo>
                  <a:lnTo>
                    <a:pt x="695312" y="2019300"/>
                  </a:lnTo>
                  <a:lnTo>
                    <a:pt x="738847" y="1993900"/>
                  </a:lnTo>
                  <a:lnTo>
                    <a:pt x="781342" y="1981200"/>
                  </a:lnTo>
                  <a:lnTo>
                    <a:pt x="791591" y="1968500"/>
                  </a:lnTo>
                  <a:lnTo>
                    <a:pt x="2150922" y="1968500"/>
                  </a:lnTo>
                  <a:lnTo>
                    <a:pt x="2192604" y="1955800"/>
                  </a:lnTo>
                  <a:lnTo>
                    <a:pt x="2229193" y="1943100"/>
                  </a:lnTo>
                  <a:lnTo>
                    <a:pt x="2258580" y="1905000"/>
                  </a:lnTo>
                  <a:lnTo>
                    <a:pt x="2278646" y="1879600"/>
                  </a:lnTo>
                  <a:lnTo>
                    <a:pt x="2281618" y="1866900"/>
                  </a:lnTo>
                  <a:lnTo>
                    <a:pt x="2284488" y="1866900"/>
                  </a:lnTo>
                  <a:lnTo>
                    <a:pt x="2287397" y="1854200"/>
                  </a:lnTo>
                  <a:lnTo>
                    <a:pt x="2287397" y="711200"/>
                  </a:lnTo>
                  <a:close/>
                </a:path>
              </a:pathLst>
            </a:custGeom>
            <a:solidFill>
              <a:srgbClr val="000000"/>
            </a:solidFill>
          </p:spPr>
          <p:txBody>
            <a:bodyPr wrap="square" lIns="0" tIns="0" rIns="0" bIns="0" rtlCol="0"/>
            <a:lstStyle/>
            <a:p>
              <a:endParaRPr/>
            </a:p>
          </p:txBody>
        </p:sp>
        <p:sp>
          <p:nvSpPr>
            <p:cNvPr id="24" name="object 24"/>
            <p:cNvSpPr/>
            <p:nvPr/>
          </p:nvSpPr>
          <p:spPr>
            <a:xfrm>
              <a:off x="1148283" y="3342849"/>
              <a:ext cx="5389245" cy="4993640"/>
            </a:xfrm>
            <a:custGeom>
              <a:avLst/>
              <a:gdLst/>
              <a:ahLst/>
              <a:cxnLst/>
              <a:rect l="l" t="t" r="r" b="b"/>
              <a:pathLst>
                <a:path w="5389245" h="4993640">
                  <a:moveTo>
                    <a:pt x="293611" y="1079703"/>
                  </a:moveTo>
                  <a:lnTo>
                    <a:pt x="287947" y="1073746"/>
                  </a:lnTo>
                  <a:lnTo>
                    <a:pt x="282079" y="1067244"/>
                  </a:lnTo>
                  <a:lnTo>
                    <a:pt x="275666" y="1061504"/>
                  </a:lnTo>
                  <a:lnTo>
                    <a:pt x="268401" y="1057808"/>
                  </a:lnTo>
                  <a:lnTo>
                    <a:pt x="260451" y="1057021"/>
                  </a:lnTo>
                  <a:lnTo>
                    <a:pt x="251637" y="1058405"/>
                  </a:lnTo>
                  <a:lnTo>
                    <a:pt x="242722" y="1061212"/>
                  </a:lnTo>
                  <a:lnTo>
                    <a:pt x="234492" y="1064742"/>
                  </a:lnTo>
                  <a:lnTo>
                    <a:pt x="228523" y="1067587"/>
                  </a:lnTo>
                  <a:lnTo>
                    <a:pt x="225717" y="1076731"/>
                  </a:lnTo>
                  <a:lnTo>
                    <a:pt x="36715" y="1483753"/>
                  </a:lnTo>
                  <a:lnTo>
                    <a:pt x="3048" y="1557261"/>
                  </a:lnTo>
                  <a:lnTo>
                    <a:pt x="0" y="1569986"/>
                  </a:lnTo>
                  <a:lnTo>
                    <a:pt x="2171" y="1581594"/>
                  </a:lnTo>
                  <a:lnTo>
                    <a:pt x="8966" y="1591183"/>
                  </a:lnTo>
                  <a:lnTo>
                    <a:pt x="19748" y="1597837"/>
                  </a:lnTo>
                  <a:lnTo>
                    <a:pt x="32651" y="1600441"/>
                  </a:lnTo>
                  <a:lnTo>
                    <a:pt x="44805" y="1598320"/>
                  </a:lnTo>
                  <a:lnTo>
                    <a:pt x="55524" y="1591741"/>
                  </a:lnTo>
                  <a:lnTo>
                    <a:pt x="64135" y="1580959"/>
                  </a:lnTo>
                  <a:lnTo>
                    <a:pt x="65481" y="1578584"/>
                  </a:lnTo>
                  <a:lnTo>
                    <a:pt x="66408" y="1575993"/>
                  </a:lnTo>
                  <a:lnTo>
                    <a:pt x="284797" y="1105395"/>
                  </a:lnTo>
                  <a:lnTo>
                    <a:pt x="286918" y="1100201"/>
                  </a:lnTo>
                  <a:lnTo>
                    <a:pt x="293611" y="1079703"/>
                  </a:lnTo>
                  <a:close/>
                </a:path>
                <a:path w="5389245" h="4993640">
                  <a:moveTo>
                    <a:pt x="627672" y="34937"/>
                  </a:moveTo>
                  <a:lnTo>
                    <a:pt x="602411" y="3124"/>
                  </a:lnTo>
                  <a:lnTo>
                    <a:pt x="592620" y="2717"/>
                  </a:lnTo>
                  <a:lnTo>
                    <a:pt x="584200" y="4343"/>
                  </a:lnTo>
                  <a:lnTo>
                    <a:pt x="546811" y="71628"/>
                  </a:lnTo>
                  <a:lnTo>
                    <a:pt x="531190" y="113626"/>
                  </a:lnTo>
                  <a:lnTo>
                    <a:pt x="483082" y="244678"/>
                  </a:lnTo>
                  <a:lnTo>
                    <a:pt x="398005" y="24815"/>
                  </a:lnTo>
                  <a:lnTo>
                    <a:pt x="390309" y="11468"/>
                  </a:lnTo>
                  <a:lnTo>
                    <a:pt x="379958" y="3162"/>
                  </a:lnTo>
                  <a:lnTo>
                    <a:pt x="367512" y="0"/>
                  </a:lnTo>
                  <a:lnTo>
                    <a:pt x="353555" y="2133"/>
                  </a:lnTo>
                  <a:lnTo>
                    <a:pt x="341845" y="8420"/>
                  </a:lnTo>
                  <a:lnTo>
                    <a:pt x="334518" y="17792"/>
                  </a:lnTo>
                  <a:lnTo>
                    <a:pt x="332016" y="29705"/>
                  </a:lnTo>
                  <a:lnTo>
                    <a:pt x="334822" y="43611"/>
                  </a:lnTo>
                  <a:lnTo>
                    <a:pt x="352983" y="91262"/>
                  </a:lnTo>
                  <a:lnTo>
                    <a:pt x="444423" y="329285"/>
                  </a:lnTo>
                  <a:lnTo>
                    <a:pt x="482701" y="355206"/>
                  </a:lnTo>
                  <a:lnTo>
                    <a:pt x="496620" y="353568"/>
                  </a:lnTo>
                  <a:lnTo>
                    <a:pt x="525297" y="322389"/>
                  </a:lnTo>
                  <a:lnTo>
                    <a:pt x="589508" y="147027"/>
                  </a:lnTo>
                  <a:lnTo>
                    <a:pt x="608939" y="95491"/>
                  </a:lnTo>
                  <a:lnTo>
                    <a:pt x="618261" y="69634"/>
                  </a:lnTo>
                  <a:lnTo>
                    <a:pt x="626643" y="43548"/>
                  </a:lnTo>
                  <a:lnTo>
                    <a:pt x="627672" y="34937"/>
                  </a:lnTo>
                  <a:close/>
                </a:path>
                <a:path w="5389245" h="4993640">
                  <a:moveTo>
                    <a:pt x="3370910" y="1890814"/>
                  </a:moveTo>
                  <a:lnTo>
                    <a:pt x="3370199" y="1808835"/>
                  </a:lnTo>
                  <a:lnTo>
                    <a:pt x="3264052" y="1808835"/>
                  </a:lnTo>
                  <a:lnTo>
                    <a:pt x="3264052" y="1908403"/>
                  </a:lnTo>
                  <a:lnTo>
                    <a:pt x="3259632" y="1910321"/>
                  </a:lnTo>
                  <a:lnTo>
                    <a:pt x="3257829" y="1911807"/>
                  </a:lnTo>
                  <a:lnTo>
                    <a:pt x="3175228" y="1912569"/>
                  </a:lnTo>
                  <a:lnTo>
                    <a:pt x="3142043" y="1916328"/>
                  </a:lnTo>
                  <a:lnTo>
                    <a:pt x="3120428" y="1928329"/>
                  </a:lnTo>
                  <a:lnTo>
                    <a:pt x="3108668" y="1950326"/>
                  </a:lnTo>
                  <a:lnTo>
                    <a:pt x="3105073" y="1984082"/>
                  </a:lnTo>
                  <a:lnTo>
                    <a:pt x="3105061" y="2228405"/>
                  </a:lnTo>
                  <a:lnTo>
                    <a:pt x="3211919" y="2228405"/>
                  </a:lnTo>
                  <a:lnTo>
                    <a:pt x="3211919" y="2018538"/>
                  </a:lnTo>
                  <a:lnTo>
                    <a:pt x="3264903" y="2018652"/>
                  </a:lnTo>
                  <a:lnTo>
                    <a:pt x="3316046" y="2018423"/>
                  </a:lnTo>
                  <a:lnTo>
                    <a:pt x="3353422" y="2006244"/>
                  </a:lnTo>
                  <a:lnTo>
                    <a:pt x="3370745" y="1931720"/>
                  </a:lnTo>
                  <a:lnTo>
                    <a:pt x="3370910" y="1890814"/>
                  </a:lnTo>
                  <a:close/>
                </a:path>
                <a:path w="5389245" h="4993640">
                  <a:moveTo>
                    <a:pt x="3581958" y="2079777"/>
                  </a:moveTo>
                  <a:lnTo>
                    <a:pt x="3580854" y="2020544"/>
                  </a:lnTo>
                  <a:lnTo>
                    <a:pt x="3478923" y="2020544"/>
                  </a:lnTo>
                  <a:lnTo>
                    <a:pt x="3475837" y="2072881"/>
                  </a:lnTo>
                  <a:lnTo>
                    <a:pt x="3396056" y="2072754"/>
                  </a:lnTo>
                  <a:lnTo>
                    <a:pt x="3350577" y="2076272"/>
                  </a:lnTo>
                  <a:lnTo>
                    <a:pt x="3319183" y="2117382"/>
                  </a:lnTo>
                  <a:lnTo>
                    <a:pt x="3317506" y="2172690"/>
                  </a:lnTo>
                  <a:lnTo>
                    <a:pt x="3318357" y="2228519"/>
                  </a:lnTo>
                  <a:lnTo>
                    <a:pt x="3421913" y="2228519"/>
                  </a:lnTo>
                  <a:lnTo>
                    <a:pt x="3425367" y="2178774"/>
                  </a:lnTo>
                  <a:lnTo>
                    <a:pt x="3475736" y="2178875"/>
                  </a:lnTo>
                  <a:lnTo>
                    <a:pt x="3524110" y="2178672"/>
                  </a:lnTo>
                  <a:lnTo>
                    <a:pt x="3573564" y="2157120"/>
                  </a:lnTo>
                  <a:lnTo>
                    <a:pt x="3581781" y="2109520"/>
                  </a:lnTo>
                  <a:lnTo>
                    <a:pt x="3581958" y="2079777"/>
                  </a:lnTo>
                  <a:close/>
                </a:path>
                <a:path w="5389245" h="4993640">
                  <a:moveTo>
                    <a:pt x="4592485" y="3986225"/>
                  </a:moveTo>
                  <a:lnTo>
                    <a:pt x="4592066" y="3934587"/>
                  </a:lnTo>
                  <a:lnTo>
                    <a:pt x="4576889" y="3893324"/>
                  </a:lnTo>
                  <a:lnTo>
                    <a:pt x="4535589" y="3878542"/>
                  </a:lnTo>
                  <a:lnTo>
                    <a:pt x="4484662" y="3878275"/>
                  </a:lnTo>
                  <a:lnTo>
                    <a:pt x="4484662" y="3986225"/>
                  </a:lnTo>
                  <a:lnTo>
                    <a:pt x="4484662" y="4089108"/>
                  </a:lnTo>
                  <a:lnTo>
                    <a:pt x="4382351" y="4089108"/>
                  </a:lnTo>
                  <a:lnTo>
                    <a:pt x="4382351" y="3986225"/>
                  </a:lnTo>
                  <a:lnTo>
                    <a:pt x="4484662" y="3986225"/>
                  </a:lnTo>
                  <a:lnTo>
                    <a:pt x="4484662" y="3878275"/>
                  </a:lnTo>
                  <a:lnTo>
                    <a:pt x="4433011" y="3877995"/>
                  </a:lnTo>
                  <a:lnTo>
                    <a:pt x="4330370" y="3878542"/>
                  </a:lnTo>
                  <a:lnTo>
                    <a:pt x="4288942" y="3893070"/>
                  </a:lnTo>
                  <a:lnTo>
                    <a:pt x="4274375" y="3934587"/>
                  </a:lnTo>
                  <a:lnTo>
                    <a:pt x="4273969" y="3985793"/>
                  </a:lnTo>
                  <a:lnTo>
                    <a:pt x="4273905" y="4062806"/>
                  </a:lnTo>
                  <a:lnTo>
                    <a:pt x="4273982" y="4089108"/>
                  </a:lnTo>
                  <a:lnTo>
                    <a:pt x="4274388" y="4139730"/>
                  </a:lnTo>
                  <a:lnTo>
                    <a:pt x="4289158" y="4181157"/>
                  </a:lnTo>
                  <a:lnTo>
                    <a:pt x="4330357" y="4196169"/>
                  </a:lnTo>
                  <a:lnTo>
                    <a:pt x="4432935" y="4196778"/>
                  </a:lnTo>
                  <a:lnTo>
                    <a:pt x="4535576" y="4196169"/>
                  </a:lnTo>
                  <a:lnTo>
                    <a:pt x="4576711" y="4181056"/>
                  </a:lnTo>
                  <a:lnTo>
                    <a:pt x="4592066" y="4139666"/>
                  </a:lnTo>
                  <a:lnTo>
                    <a:pt x="4592485" y="4089108"/>
                  </a:lnTo>
                  <a:lnTo>
                    <a:pt x="4592345" y="4062806"/>
                  </a:lnTo>
                  <a:lnTo>
                    <a:pt x="4592345" y="4011511"/>
                  </a:lnTo>
                  <a:lnTo>
                    <a:pt x="4592485" y="3986225"/>
                  </a:lnTo>
                  <a:close/>
                </a:path>
                <a:path w="5389245" h="4993640">
                  <a:moveTo>
                    <a:pt x="4750168" y="4676559"/>
                  </a:moveTo>
                  <a:lnTo>
                    <a:pt x="4647971" y="4676559"/>
                  </a:lnTo>
                  <a:lnTo>
                    <a:pt x="4647971" y="4779365"/>
                  </a:lnTo>
                  <a:lnTo>
                    <a:pt x="4750168" y="4779365"/>
                  </a:lnTo>
                  <a:lnTo>
                    <a:pt x="4750168" y="4676559"/>
                  </a:lnTo>
                  <a:close/>
                </a:path>
                <a:path w="5389245" h="4993640">
                  <a:moveTo>
                    <a:pt x="5177244" y="4037126"/>
                  </a:moveTo>
                  <a:lnTo>
                    <a:pt x="5177053" y="3985768"/>
                  </a:lnTo>
                  <a:lnTo>
                    <a:pt x="5176494" y="3934549"/>
                  </a:lnTo>
                  <a:lnTo>
                    <a:pt x="5161254" y="3893350"/>
                  </a:lnTo>
                  <a:lnTo>
                    <a:pt x="5119789" y="3878542"/>
                  </a:lnTo>
                  <a:lnTo>
                    <a:pt x="5068798" y="3878288"/>
                  </a:lnTo>
                  <a:lnTo>
                    <a:pt x="5068798" y="3985768"/>
                  </a:lnTo>
                  <a:lnTo>
                    <a:pt x="5068798" y="4088803"/>
                  </a:lnTo>
                  <a:lnTo>
                    <a:pt x="4967084" y="4088803"/>
                  </a:lnTo>
                  <a:lnTo>
                    <a:pt x="4967084" y="3985768"/>
                  </a:lnTo>
                  <a:lnTo>
                    <a:pt x="5068798" y="3985768"/>
                  </a:lnTo>
                  <a:lnTo>
                    <a:pt x="5068798" y="3878288"/>
                  </a:lnTo>
                  <a:lnTo>
                    <a:pt x="5017211" y="3878008"/>
                  </a:lnTo>
                  <a:lnTo>
                    <a:pt x="4914570" y="3878542"/>
                  </a:lnTo>
                  <a:lnTo>
                    <a:pt x="4873180" y="3892956"/>
                  </a:lnTo>
                  <a:lnTo>
                    <a:pt x="4858690" y="3934561"/>
                  </a:lnTo>
                  <a:lnTo>
                    <a:pt x="4858220" y="3985844"/>
                  </a:lnTo>
                  <a:lnTo>
                    <a:pt x="4858067" y="4037139"/>
                  </a:lnTo>
                  <a:lnTo>
                    <a:pt x="4858232" y="4088803"/>
                  </a:lnTo>
                  <a:lnTo>
                    <a:pt x="4858702" y="4139704"/>
                  </a:lnTo>
                  <a:lnTo>
                    <a:pt x="4873968" y="4181754"/>
                  </a:lnTo>
                  <a:lnTo>
                    <a:pt x="4917719" y="4196308"/>
                  </a:lnTo>
                  <a:lnTo>
                    <a:pt x="4967452" y="4196588"/>
                  </a:lnTo>
                  <a:lnTo>
                    <a:pt x="5114582" y="4196435"/>
                  </a:lnTo>
                  <a:lnTo>
                    <a:pt x="5115623" y="4196461"/>
                  </a:lnTo>
                  <a:lnTo>
                    <a:pt x="5116309" y="4196435"/>
                  </a:lnTo>
                  <a:lnTo>
                    <a:pt x="5116652" y="4196423"/>
                  </a:lnTo>
                  <a:lnTo>
                    <a:pt x="5141734" y="4192193"/>
                  </a:lnTo>
                  <a:lnTo>
                    <a:pt x="5160416" y="4181259"/>
                  </a:lnTo>
                  <a:lnTo>
                    <a:pt x="5172176" y="4163720"/>
                  </a:lnTo>
                  <a:lnTo>
                    <a:pt x="5176482" y="4139692"/>
                  </a:lnTo>
                  <a:lnTo>
                    <a:pt x="5177053" y="4088803"/>
                  </a:lnTo>
                  <a:lnTo>
                    <a:pt x="5177244" y="4037126"/>
                  </a:lnTo>
                  <a:close/>
                </a:path>
                <a:path w="5389245" h="4993640">
                  <a:moveTo>
                    <a:pt x="5388927" y="3710381"/>
                  </a:moveTo>
                  <a:lnTo>
                    <a:pt x="5373332" y="3684981"/>
                  </a:lnTo>
                  <a:lnTo>
                    <a:pt x="5355107" y="3672281"/>
                  </a:lnTo>
                  <a:lnTo>
                    <a:pt x="5280761" y="3672281"/>
                  </a:lnTo>
                  <a:lnTo>
                    <a:pt x="5280761" y="3786581"/>
                  </a:lnTo>
                  <a:lnTo>
                    <a:pt x="5280761" y="4891481"/>
                  </a:lnTo>
                  <a:lnTo>
                    <a:pt x="4964582" y="4891481"/>
                  </a:lnTo>
                  <a:lnTo>
                    <a:pt x="4964569" y="4573981"/>
                  </a:lnTo>
                  <a:lnTo>
                    <a:pt x="4964557" y="4548581"/>
                  </a:lnTo>
                  <a:lnTo>
                    <a:pt x="4961166" y="4510481"/>
                  </a:lnTo>
                  <a:lnTo>
                    <a:pt x="4949444" y="4485081"/>
                  </a:lnTo>
                  <a:lnTo>
                    <a:pt x="4927028" y="4472381"/>
                  </a:lnTo>
                  <a:lnTo>
                    <a:pt x="4856950" y="4472381"/>
                  </a:lnTo>
                  <a:lnTo>
                    <a:pt x="4856950" y="4573981"/>
                  </a:lnTo>
                  <a:lnTo>
                    <a:pt x="4856950" y="4891481"/>
                  </a:lnTo>
                  <a:lnTo>
                    <a:pt x="4594390" y="4891481"/>
                  </a:lnTo>
                  <a:lnTo>
                    <a:pt x="4594390" y="4573981"/>
                  </a:lnTo>
                  <a:lnTo>
                    <a:pt x="4856950" y="4573981"/>
                  </a:lnTo>
                  <a:lnTo>
                    <a:pt x="4856950" y="4472381"/>
                  </a:lnTo>
                  <a:lnTo>
                    <a:pt x="4523524" y="4472381"/>
                  </a:lnTo>
                  <a:lnTo>
                    <a:pt x="4501299" y="4485081"/>
                  </a:lnTo>
                  <a:lnTo>
                    <a:pt x="4489666" y="4510481"/>
                  </a:lnTo>
                  <a:lnTo>
                    <a:pt x="4486287" y="4535881"/>
                  </a:lnTo>
                  <a:lnTo>
                    <a:pt x="4486275" y="4891481"/>
                  </a:lnTo>
                  <a:lnTo>
                    <a:pt x="4169156" y="4891481"/>
                  </a:lnTo>
                  <a:lnTo>
                    <a:pt x="4169156" y="4370781"/>
                  </a:lnTo>
                  <a:lnTo>
                    <a:pt x="4169156" y="4358081"/>
                  </a:lnTo>
                  <a:lnTo>
                    <a:pt x="4169156" y="4256481"/>
                  </a:lnTo>
                  <a:lnTo>
                    <a:pt x="4169156" y="3786581"/>
                  </a:lnTo>
                  <a:lnTo>
                    <a:pt x="5280761" y="3786581"/>
                  </a:lnTo>
                  <a:lnTo>
                    <a:pt x="5280761" y="3672281"/>
                  </a:lnTo>
                  <a:lnTo>
                    <a:pt x="5229187" y="3672281"/>
                  </a:lnTo>
                  <a:lnTo>
                    <a:pt x="5229212" y="3405581"/>
                  </a:lnTo>
                  <a:lnTo>
                    <a:pt x="5229212" y="3303981"/>
                  </a:lnTo>
                  <a:lnTo>
                    <a:pt x="5229110" y="3138881"/>
                  </a:lnTo>
                  <a:lnTo>
                    <a:pt x="5229072" y="3100781"/>
                  </a:lnTo>
                  <a:lnTo>
                    <a:pt x="5225415" y="3075381"/>
                  </a:lnTo>
                  <a:lnTo>
                    <a:pt x="5213731" y="3049981"/>
                  </a:lnTo>
                  <a:lnTo>
                    <a:pt x="5192750" y="3037281"/>
                  </a:lnTo>
                  <a:lnTo>
                    <a:pt x="5121211" y="3037281"/>
                  </a:lnTo>
                  <a:lnTo>
                    <a:pt x="5121211" y="3138881"/>
                  </a:lnTo>
                  <a:lnTo>
                    <a:pt x="5121211" y="3303981"/>
                  </a:lnTo>
                  <a:lnTo>
                    <a:pt x="5120792" y="3303981"/>
                  </a:lnTo>
                  <a:lnTo>
                    <a:pt x="5120792" y="3405581"/>
                  </a:lnTo>
                  <a:lnTo>
                    <a:pt x="5120792" y="3672281"/>
                  </a:lnTo>
                  <a:lnTo>
                    <a:pt x="4537113" y="3672281"/>
                  </a:lnTo>
                  <a:lnTo>
                    <a:pt x="4540313" y="3659581"/>
                  </a:lnTo>
                  <a:lnTo>
                    <a:pt x="4543031" y="3646881"/>
                  </a:lnTo>
                  <a:lnTo>
                    <a:pt x="4546257" y="3634181"/>
                  </a:lnTo>
                  <a:lnTo>
                    <a:pt x="4550956" y="3634181"/>
                  </a:lnTo>
                  <a:lnTo>
                    <a:pt x="4645368" y="3519881"/>
                  </a:lnTo>
                  <a:lnTo>
                    <a:pt x="4677092" y="3494481"/>
                  </a:lnTo>
                  <a:lnTo>
                    <a:pt x="4687709" y="3481781"/>
                  </a:lnTo>
                  <a:lnTo>
                    <a:pt x="4740846" y="3418281"/>
                  </a:lnTo>
                  <a:lnTo>
                    <a:pt x="4746193" y="3418281"/>
                  </a:lnTo>
                  <a:lnTo>
                    <a:pt x="4752759" y="3405581"/>
                  </a:lnTo>
                  <a:lnTo>
                    <a:pt x="5120792" y="3405581"/>
                  </a:lnTo>
                  <a:lnTo>
                    <a:pt x="5120792" y="3303981"/>
                  </a:lnTo>
                  <a:lnTo>
                    <a:pt x="4848352" y="3303981"/>
                  </a:lnTo>
                  <a:lnTo>
                    <a:pt x="4916563" y="3215081"/>
                  </a:lnTo>
                  <a:lnTo>
                    <a:pt x="4949774" y="3189681"/>
                  </a:lnTo>
                  <a:lnTo>
                    <a:pt x="4985905" y="3138881"/>
                  </a:lnTo>
                  <a:lnTo>
                    <a:pt x="5121211" y="3138881"/>
                  </a:lnTo>
                  <a:lnTo>
                    <a:pt x="5121211" y="3037281"/>
                  </a:lnTo>
                  <a:lnTo>
                    <a:pt x="4943348" y="3037281"/>
                  </a:lnTo>
                  <a:lnTo>
                    <a:pt x="4927574" y="3049981"/>
                  </a:lnTo>
                  <a:lnTo>
                    <a:pt x="4913134" y="3062681"/>
                  </a:lnTo>
                  <a:lnTo>
                    <a:pt x="4876901" y="3100781"/>
                  </a:lnTo>
                  <a:lnTo>
                    <a:pt x="4840529" y="3151581"/>
                  </a:lnTo>
                  <a:lnTo>
                    <a:pt x="4767516" y="3227781"/>
                  </a:lnTo>
                  <a:lnTo>
                    <a:pt x="4664672" y="3342081"/>
                  </a:lnTo>
                  <a:lnTo>
                    <a:pt x="4634560" y="3380181"/>
                  </a:lnTo>
                  <a:lnTo>
                    <a:pt x="4538992" y="3481781"/>
                  </a:lnTo>
                  <a:lnTo>
                    <a:pt x="4539005" y="3405581"/>
                  </a:lnTo>
                  <a:lnTo>
                    <a:pt x="4539043" y="3303981"/>
                  </a:lnTo>
                  <a:lnTo>
                    <a:pt x="4538967" y="3138881"/>
                  </a:lnTo>
                  <a:lnTo>
                    <a:pt x="4538904" y="3100781"/>
                  </a:lnTo>
                  <a:lnTo>
                    <a:pt x="4535233" y="3075381"/>
                  </a:lnTo>
                  <a:lnTo>
                    <a:pt x="4523270" y="3049981"/>
                  </a:lnTo>
                  <a:lnTo>
                    <a:pt x="4501261" y="3037281"/>
                  </a:lnTo>
                  <a:lnTo>
                    <a:pt x="4430446" y="3037281"/>
                  </a:lnTo>
                  <a:lnTo>
                    <a:pt x="4430446" y="3138881"/>
                  </a:lnTo>
                  <a:lnTo>
                    <a:pt x="4430446" y="3303981"/>
                  </a:lnTo>
                  <a:lnTo>
                    <a:pt x="4429950" y="3303981"/>
                  </a:lnTo>
                  <a:lnTo>
                    <a:pt x="4429950" y="3405581"/>
                  </a:lnTo>
                  <a:lnTo>
                    <a:pt x="4429950" y="3672281"/>
                  </a:lnTo>
                  <a:lnTo>
                    <a:pt x="4060456" y="3672281"/>
                  </a:lnTo>
                  <a:lnTo>
                    <a:pt x="4060456" y="4370781"/>
                  </a:lnTo>
                  <a:lnTo>
                    <a:pt x="4060456" y="4472381"/>
                  </a:lnTo>
                  <a:lnTo>
                    <a:pt x="3957256" y="4472381"/>
                  </a:lnTo>
                  <a:lnTo>
                    <a:pt x="3957256" y="4573981"/>
                  </a:lnTo>
                  <a:lnTo>
                    <a:pt x="4060050" y="4573981"/>
                  </a:lnTo>
                  <a:lnTo>
                    <a:pt x="4060050" y="4675581"/>
                  </a:lnTo>
                  <a:lnTo>
                    <a:pt x="3958082" y="4675581"/>
                  </a:lnTo>
                  <a:lnTo>
                    <a:pt x="3958082" y="4789881"/>
                  </a:lnTo>
                  <a:lnTo>
                    <a:pt x="4059123" y="4789881"/>
                  </a:lnTo>
                  <a:lnTo>
                    <a:pt x="4059123" y="4891481"/>
                  </a:lnTo>
                  <a:lnTo>
                    <a:pt x="3797503" y="4891481"/>
                  </a:lnTo>
                  <a:lnTo>
                    <a:pt x="3797503" y="4370781"/>
                  </a:lnTo>
                  <a:lnTo>
                    <a:pt x="4060456" y="4370781"/>
                  </a:lnTo>
                  <a:lnTo>
                    <a:pt x="4060456" y="3672281"/>
                  </a:lnTo>
                  <a:lnTo>
                    <a:pt x="4060202" y="3672281"/>
                  </a:lnTo>
                  <a:lnTo>
                    <a:pt x="4060202" y="3773881"/>
                  </a:lnTo>
                  <a:lnTo>
                    <a:pt x="4060202" y="4256481"/>
                  </a:lnTo>
                  <a:lnTo>
                    <a:pt x="3687343" y="4256481"/>
                  </a:lnTo>
                  <a:lnTo>
                    <a:pt x="3687343" y="4358081"/>
                  </a:lnTo>
                  <a:lnTo>
                    <a:pt x="3687343" y="4891481"/>
                  </a:lnTo>
                  <a:lnTo>
                    <a:pt x="3451847" y="4891481"/>
                  </a:lnTo>
                  <a:lnTo>
                    <a:pt x="3462159" y="4866081"/>
                  </a:lnTo>
                  <a:lnTo>
                    <a:pt x="3472269" y="4840681"/>
                  </a:lnTo>
                  <a:lnTo>
                    <a:pt x="3545840" y="4840681"/>
                  </a:lnTo>
                  <a:lnTo>
                    <a:pt x="3565931" y="4827981"/>
                  </a:lnTo>
                  <a:lnTo>
                    <a:pt x="3578148" y="4802581"/>
                  </a:lnTo>
                  <a:lnTo>
                    <a:pt x="3584460" y="4777181"/>
                  </a:lnTo>
                  <a:lnTo>
                    <a:pt x="3588613" y="4739081"/>
                  </a:lnTo>
                  <a:lnTo>
                    <a:pt x="3589985" y="4726381"/>
                  </a:lnTo>
                  <a:lnTo>
                    <a:pt x="3601135" y="4637481"/>
                  </a:lnTo>
                  <a:lnTo>
                    <a:pt x="3612362" y="4535881"/>
                  </a:lnTo>
                  <a:lnTo>
                    <a:pt x="3629279" y="4396181"/>
                  </a:lnTo>
                  <a:lnTo>
                    <a:pt x="3630358" y="4383481"/>
                  </a:lnTo>
                  <a:lnTo>
                    <a:pt x="3631742" y="4383481"/>
                  </a:lnTo>
                  <a:lnTo>
                    <a:pt x="3634829" y="4358081"/>
                  </a:lnTo>
                  <a:lnTo>
                    <a:pt x="3687343" y="4358081"/>
                  </a:lnTo>
                  <a:lnTo>
                    <a:pt x="3687343" y="4256481"/>
                  </a:lnTo>
                  <a:lnTo>
                    <a:pt x="3646982" y="4256481"/>
                  </a:lnTo>
                  <a:lnTo>
                    <a:pt x="3653510" y="4192981"/>
                  </a:lnTo>
                  <a:lnTo>
                    <a:pt x="3656825" y="4167581"/>
                  </a:lnTo>
                  <a:lnTo>
                    <a:pt x="3657993" y="4154881"/>
                  </a:lnTo>
                  <a:lnTo>
                    <a:pt x="3660317" y="4129481"/>
                  </a:lnTo>
                  <a:lnTo>
                    <a:pt x="3665855" y="4091381"/>
                  </a:lnTo>
                  <a:lnTo>
                    <a:pt x="3671455" y="4040581"/>
                  </a:lnTo>
                  <a:lnTo>
                    <a:pt x="3682733" y="3951681"/>
                  </a:lnTo>
                  <a:lnTo>
                    <a:pt x="3684117" y="3938981"/>
                  </a:lnTo>
                  <a:lnTo>
                    <a:pt x="3688296" y="3900881"/>
                  </a:lnTo>
                  <a:lnTo>
                    <a:pt x="3688689" y="3875481"/>
                  </a:lnTo>
                  <a:lnTo>
                    <a:pt x="3681387" y="3850081"/>
                  </a:lnTo>
                  <a:lnTo>
                    <a:pt x="3664242" y="3837381"/>
                  </a:lnTo>
                  <a:lnTo>
                    <a:pt x="3635070" y="3824681"/>
                  </a:lnTo>
                  <a:lnTo>
                    <a:pt x="3647148" y="3799281"/>
                  </a:lnTo>
                  <a:lnTo>
                    <a:pt x="3664381" y="3786581"/>
                  </a:lnTo>
                  <a:lnTo>
                    <a:pt x="3686937" y="3773881"/>
                  </a:lnTo>
                  <a:lnTo>
                    <a:pt x="4060202" y="3773881"/>
                  </a:lnTo>
                  <a:lnTo>
                    <a:pt x="4060202" y="3672281"/>
                  </a:lnTo>
                  <a:lnTo>
                    <a:pt x="3778008" y="3672281"/>
                  </a:lnTo>
                  <a:lnTo>
                    <a:pt x="3782961" y="3659581"/>
                  </a:lnTo>
                  <a:lnTo>
                    <a:pt x="3791115" y="3659581"/>
                  </a:lnTo>
                  <a:lnTo>
                    <a:pt x="3795077" y="3646881"/>
                  </a:lnTo>
                  <a:lnTo>
                    <a:pt x="3809288" y="3634181"/>
                  </a:lnTo>
                  <a:lnTo>
                    <a:pt x="3851948" y="3596081"/>
                  </a:lnTo>
                  <a:lnTo>
                    <a:pt x="3866159" y="3583381"/>
                  </a:lnTo>
                  <a:lnTo>
                    <a:pt x="3901719" y="3557981"/>
                  </a:lnTo>
                  <a:lnTo>
                    <a:pt x="3972941" y="3481781"/>
                  </a:lnTo>
                  <a:lnTo>
                    <a:pt x="4008602" y="3456381"/>
                  </a:lnTo>
                  <a:lnTo>
                    <a:pt x="4044340" y="3418281"/>
                  </a:lnTo>
                  <a:lnTo>
                    <a:pt x="4050728" y="3418281"/>
                  </a:lnTo>
                  <a:lnTo>
                    <a:pt x="4057993" y="3405581"/>
                  </a:lnTo>
                  <a:lnTo>
                    <a:pt x="4429950" y="3405581"/>
                  </a:lnTo>
                  <a:lnTo>
                    <a:pt x="4429950" y="3303981"/>
                  </a:lnTo>
                  <a:lnTo>
                    <a:pt x="4176801" y="3303981"/>
                  </a:lnTo>
                  <a:lnTo>
                    <a:pt x="4218952" y="3253181"/>
                  </a:lnTo>
                  <a:lnTo>
                    <a:pt x="4300347" y="3176981"/>
                  </a:lnTo>
                  <a:lnTo>
                    <a:pt x="4342219" y="3151581"/>
                  </a:lnTo>
                  <a:lnTo>
                    <a:pt x="4359961" y="3138881"/>
                  </a:lnTo>
                  <a:lnTo>
                    <a:pt x="4430446" y="3138881"/>
                  </a:lnTo>
                  <a:lnTo>
                    <a:pt x="4430446" y="3037281"/>
                  </a:lnTo>
                  <a:lnTo>
                    <a:pt x="4308703" y="3037281"/>
                  </a:lnTo>
                  <a:lnTo>
                    <a:pt x="4289768" y="3049981"/>
                  </a:lnTo>
                  <a:lnTo>
                    <a:pt x="4271823" y="3062681"/>
                  </a:lnTo>
                  <a:lnTo>
                    <a:pt x="4198886" y="3138881"/>
                  </a:lnTo>
                  <a:lnTo>
                    <a:pt x="4052811" y="3265881"/>
                  </a:lnTo>
                  <a:lnTo>
                    <a:pt x="3979697" y="3342081"/>
                  </a:lnTo>
                  <a:lnTo>
                    <a:pt x="3723652" y="3570681"/>
                  </a:lnTo>
                  <a:lnTo>
                    <a:pt x="3716388" y="3583381"/>
                  </a:lnTo>
                  <a:lnTo>
                    <a:pt x="3708793" y="3583381"/>
                  </a:lnTo>
                  <a:lnTo>
                    <a:pt x="3691928" y="3596081"/>
                  </a:lnTo>
                  <a:lnTo>
                    <a:pt x="3689705" y="3583381"/>
                  </a:lnTo>
                  <a:lnTo>
                    <a:pt x="3687483" y="3570681"/>
                  </a:lnTo>
                  <a:lnTo>
                    <a:pt x="3685565" y="3557981"/>
                  </a:lnTo>
                  <a:lnTo>
                    <a:pt x="3683838" y="3557981"/>
                  </a:lnTo>
                  <a:lnTo>
                    <a:pt x="3668649" y="3456381"/>
                  </a:lnTo>
                  <a:lnTo>
                    <a:pt x="3630853" y="3202381"/>
                  </a:lnTo>
                  <a:lnTo>
                    <a:pt x="3615690" y="3100781"/>
                  </a:lnTo>
                  <a:lnTo>
                    <a:pt x="3608057" y="3062681"/>
                  </a:lnTo>
                  <a:lnTo>
                    <a:pt x="3600412" y="3011881"/>
                  </a:lnTo>
                  <a:lnTo>
                    <a:pt x="3592715" y="2961081"/>
                  </a:lnTo>
                  <a:lnTo>
                    <a:pt x="3584968" y="2910281"/>
                  </a:lnTo>
                  <a:lnTo>
                    <a:pt x="3581374" y="2886837"/>
                  </a:lnTo>
                  <a:lnTo>
                    <a:pt x="3581374" y="3583381"/>
                  </a:lnTo>
                  <a:lnTo>
                    <a:pt x="3576116" y="3583381"/>
                  </a:lnTo>
                  <a:lnTo>
                    <a:pt x="3575901" y="3583203"/>
                  </a:lnTo>
                  <a:lnTo>
                    <a:pt x="3575901" y="3938981"/>
                  </a:lnTo>
                  <a:lnTo>
                    <a:pt x="3564178" y="4040581"/>
                  </a:lnTo>
                  <a:lnTo>
                    <a:pt x="3551478" y="4040581"/>
                  </a:lnTo>
                  <a:lnTo>
                    <a:pt x="3551478" y="4154881"/>
                  </a:lnTo>
                  <a:lnTo>
                    <a:pt x="3483127" y="4726381"/>
                  </a:lnTo>
                  <a:lnTo>
                    <a:pt x="3472789" y="4739081"/>
                  </a:lnTo>
                  <a:lnTo>
                    <a:pt x="3469754" y="4726381"/>
                  </a:lnTo>
                  <a:lnTo>
                    <a:pt x="3466681" y="4726381"/>
                  </a:lnTo>
                  <a:lnTo>
                    <a:pt x="3463683" y="4713681"/>
                  </a:lnTo>
                  <a:lnTo>
                    <a:pt x="3460864" y="4713681"/>
                  </a:lnTo>
                  <a:lnTo>
                    <a:pt x="3442106" y="4675581"/>
                  </a:lnTo>
                  <a:lnTo>
                    <a:pt x="3435845" y="4662881"/>
                  </a:lnTo>
                  <a:lnTo>
                    <a:pt x="3402482" y="4624781"/>
                  </a:lnTo>
                  <a:lnTo>
                    <a:pt x="3371062" y="4605045"/>
                  </a:lnTo>
                  <a:lnTo>
                    <a:pt x="3371062" y="4789881"/>
                  </a:lnTo>
                  <a:lnTo>
                    <a:pt x="3362744" y="4827981"/>
                  </a:lnTo>
                  <a:lnTo>
                    <a:pt x="3339681" y="4866081"/>
                  </a:lnTo>
                  <a:lnTo>
                    <a:pt x="3305632" y="4878781"/>
                  </a:lnTo>
                  <a:lnTo>
                    <a:pt x="3264370" y="4891481"/>
                  </a:lnTo>
                  <a:lnTo>
                    <a:pt x="3223006" y="4878781"/>
                  </a:lnTo>
                  <a:lnTo>
                    <a:pt x="3189478" y="4866081"/>
                  </a:lnTo>
                  <a:lnTo>
                    <a:pt x="3174542" y="4840681"/>
                  </a:lnTo>
                  <a:lnTo>
                    <a:pt x="3167075" y="4827981"/>
                  </a:lnTo>
                  <a:lnTo>
                    <a:pt x="3159099" y="4789881"/>
                  </a:lnTo>
                  <a:lnTo>
                    <a:pt x="3167621" y="4739081"/>
                  </a:lnTo>
                  <a:lnTo>
                    <a:pt x="3224377" y="4688281"/>
                  </a:lnTo>
                  <a:lnTo>
                    <a:pt x="3266376" y="4675581"/>
                  </a:lnTo>
                  <a:lnTo>
                    <a:pt x="3306889" y="4688281"/>
                  </a:lnTo>
                  <a:lnTo>
                    <a:pt x="3340087" y="4713681"/>
                  </a:lnTo>
                  <a:lnTo>
                    <a:pt x="3362591" y="4751781"/>
                  </a:lnTo>
                  <a:lnTo>
                    <a:pt x="3371062" y="4789881"/>
                  </a:lnTo>
                  <a:lnTo>
                    <a:pt x="3371062" y="4605045"/>
                  </a:lnTo>
                  <a:lnTo>
                    <a:pt x="3362058" y="4599381"/>
                  </a:lnTo>
                  <a:lnTo>
                    <a:pt x="3315868" y="4586681"/>
                  </a:lnTo>
                  <a:lnTo>
                    <a:pt x="3265195" y="4573981"/>
                  </a:lnTo>
                  <a:lnTo>
                    <a:pt x="3213785" y="4586681"/>
                  </a:lnTo>
                  <a:lnTo>
                    <a:pt x="3166961" y="4599381"/>
                  </a:lnTo>
                  <a:lnTo>
                    <a:pt x="3126130" y="4624781"/>
                  </a:lnTo>
                  <a:lnTo>
                    <a:pt x="3092653" y="4662881"/>
                  </a:lnTo>
                  <a:lnTo>
                    <a:pt x="3077045" y="4694948"/>
                  </a:lnTo>
                  <a:lnTo>
                    <a:pt x="3077045" y="4891481"/>
                  </a:lnTo>
                  <a:lnTo>
                    <a:pt x="2916986" y="4891481"/>
                  </a:lnTo>
                  <a:lnTo>
                    <a:pt x="2925876" y="4878781"/>
                  </a:lnTo>
                  <a:lnTo>
                    <a:pt x="2932773" y="4853381"/>
                  </a:lnTo>
                  <a:lnTo>
                    <a:pt x="2944469" y="4840681"/>
                  </a:lnTo>
                  <a:lnTo>
                    <a:pt x="3034461" y="4840681"/>
                  </a:lnTo>
                  <a:lnTo>
                    <a:pt x="3062008" y="4853381"/>
                  </a:lnTo>
                  <a:lnTo>
                    <a:pt x="3077045" y="4891481"/>
                  </a:lnTo>
                  <a:lnTo>
                    <a:pt x="3077045" y="4694948"/>
                  </a:lnTo>
                  <a:lnTo>
                    <a:pt x="3067926" y="4713681"/>
                  </a:lnTo>
                  <a:lnTo>
                    <a:pt x="3062579" y="4726381"/>
                  </a:lnTo>
                  <a:lnTo>
                    <a:pt x="3055924" y="4726381"/>
                  </a:lnTo>
                  <a:lnTo>
                    <a:pt x="3046996" y="4739081"/>
                  </a:lnTo>
                  <a:lnTo>
                    <a:pt x="2940380" y="4739081"/>
                  </a:lnTo>
                  <a:lnTo>
                    <a:pt x="2919780" y="4688281"/>
                  </a:lnTo>
                  <a:lnTo>
                    <a:pt x="2911119" y="4675581"/>
                  </a:lnTo>
                  <a:lnTo>
                    <a:pt x="2893796" y="4650181"/>
                  </a:lnTo>
                  <a:lnTo>
                    <a:pt x="2862148" y="4612081"/>
                  </a:lnTo>
                  <a:lnTo>
                    <a:pt x="2838932" y="4604258"/>
                  </a:lnTo>
                  <a:lnTo>
                    <a:pt x="2838932" y="4789881"/>
                  </a:lnTo>
                  <a:lnTo>
                    <a:pt x="2830525" y="4827981"/>
                  </a:lnTo>
                  <a:lnTo>
                    <a:pt x="2807728" y="4866081"/>
                  </a:lnTo>
                  <a:lnTo>
                    <a:pt x="2773908" y="4891481"/>
                  </a:lnTo>
                  <a:lnTo>
                    <a:pt x="2732443" y="4891481"/>
                  </a:lnTo>
                  <a:lnTo>
                    <a:pt x="2692057" y="4878781"/>
                  </a:lnTo>
                  <a:lnTo>
                    <a:pt x="2658707" y="4866081"/>
                  </a:lnTo>
                  <a:lnTo>
                    <a:pt x="2635859" y="4827981"/>
                  </a:lnTo>
                  <a:lnTo>
                    <a:pt x="2626982" y="4789881"/>
                  </a:lnTo>
                  <a:lnTo>
                    <a:pt x="2634856" y="4751781"/>
                  </a:lnTo>
                  <a:lnTo>
                    <a:pt x="2642412" y="4739081"/>
                  </a:lnTo>
                  <a:lnTo>
                    <a:pt x="2657525" y="4713681"/>
                  </a:lnTo>
                  <a:lnTo>
                    <a:pt x="2691384" y="4688281"/>
                  </a:lnTo>
                  <a:lnTo>
                    <a:pt x="2732811" y="4675581"/>
                  </a:lnTo>
                  <a:lnTo>
                    <a:pt x="2774619" y="4688281"/>
                  </a:lnTo>
                  <a:lnTo>
                    <a:pt x="2808325" y="4713681"/>
                  </a:lnTo>
                  <a:lnTo>
                    <a:pt x="2830792" y="4739081"/>
                  </a:lnTo>
                  <a:lnTo>
                    <a:pt x="2838932" y="4789881"/>
                  </a:lnTo>
                  <a:lnTo>
                    <a:pt x="2838932" y="4604258"/>
                  </a:lnTo>
                  <a:lnTo>
                    <a:pt x="2824480" y="4599381"/>
                  </a:lnTo>
                  <a:lnTo>
                    <a:pt x="2780500" y="4573981"/>
                  </a:lnTo>
                  <a:lnTo>
                    <a:pt x="2729890" y="4573981"/>
                  </a:lnTo>
                  <a:lnTo>
                    <a:pt x="2680424" y="4586681"/>
                  </a:lnTo>
                  <a:lnTo>
                    <a:pt x="2637625" y="4599381"/>
                  </a:lnTo>
                  <a:lnTo>
                    <a:pt x="2601061" y="4624781"/>
                  </a:lnTo>
                  <a:lnTo>
                    <a:pt x="2570302" y="4650181"/>
                  </a:lnTo>
                  <a:lnTo>
                    <a:pt x="2544889" y="4688281"/>
                  </a:lnTo>
                  <a:lnTo>
                    <a:pt x="2524379" y="4739081"/>
                  </a:lnTo>
                  <a:lnTo>
                    <a:pt x="2515222" y="4726381"/>
                  </a:lnTo>
                  <a:lnTo>
                    <a:pt x="2447010" y="4154881"/>
                  </a:lnTo>
                  <a:lnTo>
                    <a:pt x="3551478" y="4154881"/>
                  </a:lnTo>
                  <a:lnTo>
                    <a:pt x="3551478" y="4040581"/>
                  </a:lnTo>
                  <a:lnTo>
                    <a:pt x="2433878" y="4040581"/>
                  </a:lnTo>
                  <a:lnTo>
                    <a:pt x="2422042" y="3938981"/>
                  </a:lnTo>
                  <a:lnTo>
                    <a:pt x="3575901" y="3938981"/>
                  </a:lnTo>
                  <a:lnTo>
                    <a:pt x="3575901" y="3583203"/>
                  </a:lnTo>
                  <a:lnTo>
                    <a:pt x="3569462" y="3577666"/>
                  </a:lnTo>
                  <a:lnTo>
                    <a:pt x="3569462" y="3723081"/>
                  </a:lnTo>
                  <a:lnTo>
                    <a:pt x="3553701" y="3748481"/>
                  </a:lnTo>
                  <a:lnTo>
                    <a:pt x="3538639" y="3773881"/>
                  </a:lnTo>
                  <a:lnTo>
                    <a:pt x="3523742" y="3799281"/>
                  </a:lnTo>
                  <a:lnTo>
                    <a:pt x="3508527" y="3824681"/>
                  </a:lnTo>
                  <a:lnTo>
                    <a:pt x="3305759" y="3824681"/>
                  </a:lnTo>
                  <a:lnTo>
                    <a:pt x="3299206" y="3811981"/>
                  </a:lnTo>
                  <a:lnTo>
                    <a:pt x="3294278" y="3811981"/>
                  </a:lnTo>
                  <a:lnTo>
                    <a:pt x="3283851" y="3773881"/>
                  </a:lnTo>
                  <a:lnTo>
                    <a:pt x="3283585" y="3748481"/>
                  </a:lnTo>
                  <a:lnTo>
                    <a:pt x="3296729" y="3735781"/>
                  </a:lnTo>
                  <a:lnTo>
                    <a:pt x="3326561" y="3723081"/>
                  </a:lnTo>
                  <a:lnTo>
                    <a:pt x="3396932" y="3672281"/>
                  </a:lnTo>
                  <a:lnTo>
                    <a:pt x="3467709" y="3634181"/>
                  </a:lnTo>
                  <a:lnTo>
                    <a:pt x="3478187" y="3646881"/>
                  </a:lnTo>
                  <a:lnTo>
                    <a:pt x="3487420" y="3646881"/>
                  </a:lnTo>
                  <a:lnTo>
                    <a:pt x="3507638" y="3672281"/>
                  </a:lnTo>
                  <a:lnTo>
                    <a:pt x="3569462" y="3723081"/>
                  </a:lnTo>
                  <a:lnTo>
                    <a:pt x="3569462" y="3577666"/>
                  </a:lnTo>
                  <a:lnTo>
                    <a:pt x="3546564" y="3557981"/>
                  </a:lnTo>
                  <a:lnTo>
                    <a:pt x="3536746" y="3545281"/>
                  </a:lnTo>
                  <a:lnTo>
                    <a:pt x="3506901" y="3519881"/>
                  </a:lnTo>
                  <a:lnTo>
                    <a:pt x="3483356" y="3507181"/>
                  </a:lnTo>
                  <a:lnTo>
                    <a:pt x="3457803" y="3519881"/>
                  </a:lnTo>
                  <a:lnTo>
                    <a:pt x="3421951" y="3532581"/>
                  </a:lnTo>
                  <a:lnTo>
                    <a:pt x="3355937" y="3570681"/>
                  </a:lnTo>
                  <a:lnTo>
                    <a:pt x="3334334" y="3596081"/>
                  </a:lnTo>
                  <a:lnTo>
                    <a:pt x="3305886" y="3596081"/>
                  </a:lnTo>
                  <a:lnTo>
                    <a:pt x="3296374" y="3583381"/>
                  </a:lnTo>
                  <a:lnTo>
                    <a:pt x="3258261" y="3557981"/>
                  </a:lnTo>
                  <a:lnTo>
                    <a:pt x="3232747" y="3532581"/>
                  </a:lnTo>
                  <a:lnTo>
                    <a:pt x="3219983" y="3519881"/>
                  </a:lnTo>
                  <a:lnTo>
                    <a:pt x="3216364" y="3517493"/>
                  </a:lnTo>
                  <a:lnTo>
                    <a:pt x="3216364" y="3659581"/>
                  </a:lnTo>
                  <a:lnTo>
                    <a:pt x="3196463" y="3672281"/>
                  </a:lnTo>
                  <a:lnTo>
                    <a:pt x="3190621" y="3672281"/>
                  </a:lnTo>
                  <a:lnTo>
                    <a:pt x="3172104" y="3684981"/>
                  </a:lnTo>
                  <a:lnTo>
                    <a:pt x="3161766" y="3710381"/>
                  </a:lnTo>
                  <a:lnTo>
                    <a:pt x="3159125" y="3723081"/>
                  </a:lnTo>
                  <a:lnTo>
                    <a:pt x="3163697" y="3748481"/>
                  </a:lnTo>
                  <a:lnTo>
                    <a:pt x="3169247" y="3761181"/>
                  </a:lnTo>
                  <a:lnTo>
                    <a:pt x="3174962" y="3786581"/>
                  </a:lnTo>
                  <a:lnTo>
                    <a:pt x="3180740" y="3799281"/>
                  </a:lnTo>
                  <a:lnTo>
                    <a:pt x="3187039" y="3824681"/>
                  </a:lnTo>
                  <a:lnTo>
                    <a:pt x="2999028" y="3824681"/>
                  </a:lnTo>
                  <a:lnTo>
                    <a:pt x="2998825" y="3799281"/>
                  </a:lnTo>
                  <a:lnTo>
                    <a:pt x="2998520" y="3773881"/>
                  </a:lnTo>
                  <a:lnTo>
                    <a:pt x="2998559" y="3748481"/>
                  </a:lnTo>
                  <a:lnTo>
                    <a:pt x="2999409" y="3710381"/>
                  </a:lnTo>
                  <a:lnTo>
                    <a:pt x="2999511" y="3684981"/>
                  </a:lnTo>
                  <a:lnTo>
                    <a:pt x="2992907" y="3646881"/>
                  </a:lnTo>
                  <a:lnTo>
                    <a:pt x="2983750" y="3634181"/>
                  </a:lnTo>
                  <a:lnTo>
                    <a:pt x="2974594" y="3621481"/>
                  </a:lnTo>
                  <a:lnTo>
                    <a:pt x="2939554" y="3608781"/>
                  </a:lnTo>
                  <a:lnTo>
                    <a:pt x="3014002" y="3557981"/>
                  </a:lnTo>
                  <a:lnTo>
                    <a:pt x="3051225" y="3532581"/>
                  </a:lnTo>
                  <a:lnTo>
                    <a:pt x="3216364" y="3659581"/>
                  </a:lnTo>
                  <a:lnTo>
                    <a:pt x="3216364" y="3517493"/>
                  </a:lnTo>
                  <a:lnTo>
                    <a:pt x="3181604" y="3494481"/>
                  </a:lnTo>
                  <a:lnTo>
                    <a:pt x="3135503" y="3456381"/>
                  </a:lnTo>
                  <a:lnTo>
                    <a:pt x="3104769" y="3430981"/>
                  </a:lnTo>
                  <a:lnTo>
                    <a:pt x="3075889" y="3418281"/>
                  </a:lnTo>
                  <a:lnTo>
                    <a:pt x="3053372" y="3405581"/>
                  </a:lnTo>
                  <a:lnTo>
                    <a:pt x="3030728" y="3405581"/>
                  </a:lnTo>
                  <a:lnTo>
                    <a:pt x="3001441" y="3430981"/>
                  </a:lnTo>
                  <a:lnTo>
                    <a:pt x="2993415" y="3430981"/>
                  </a:lnTo>
                  <a:lnTo>
                    <a:pt x="2984779" y="3443681"/>
                  </a:lnTo>
                  <a:lnTo>
                    <a:pt x="2963570" y="3456381"/>
                  </a:lnTo>
                  <a:lnTo>
                    <a:pt x="3097301" y="2605481"/>
                  </a:lnTo>
                  <a:lnTo>
                    <a:pt x="3157740" y="2605481"/>
                  </a:lnTo>
                  <a:lnTo>
                    <a:pt x="3157740" y="2707081"/>
                  </a:lnTo>
                  <a:lnTo>
                    <a:pt x="3264789" y="2707081"/>
                  </a:lnTo>
                  <a:lnTo>
                    <a:pt x="3264789" y="2605481"/>
                  </a:lnTo>
                  <a:lnTo>
                    <a:pt x="3316249" y="2605481"/>
                  </a:lnTo>
                  <a:lnTo>
                    <a:pt x="3316249" y="2821381"/>
                  </a:lnTo>
                  <a:lnTo>
                    <a:pt x="3423132" y="2821381"/>
                  </a:lnTo>
                  <a:lnTo>
                    <a:pt x="3423132" y="2618181"/>
                  </a:lnTo>
                  <a:lnTo>
                    <a:pt x="3432022" y="2618181"/>
                  </a:lnTo>
                  <a:lnTo>
                    <a:pt x="3581374" y="3583381"/>
                  </a:lnTo>
                  <a:lnTo>
                    <a:pt x="3581374" y="2886837"/>
                  </a:lnTo>
                  <a:lnTo>
                    <a:pt x="3577183" y="2859481"/>
                  </a:lnTo>
                  <a:lnTo>
                    <a:pt x="3569335" y="2808681"/>
                  </a:lnTo>
                  <a:lnTo>
                    <a:pt x="3561423" y="2757881"/>
                  </a:lnTo>
                  <a:lnTo>
                    <a:pt x="3553396" y="2707081"/>
                  </a:lnTo>
                  <a:lnTo>
                    <a:pt x="3546119" y="2656281"/>
                  </a:lnTo>
                  <a:lnTo>
                    <a:pt x="3540887" y="2618181"/>
                  </a:lnTo>
                  <a:lnTo>
                    <a:pt x="3540417" y="2605481"/>
                  </a:lnTo>
                  <a:lnTo>
                    <a:pt x="3539007" y="2567381"/>
                  </a:lnTo>
                  <a:lnTo>
                    <a:pt x="3541763" y="2516581"/>
                  </a:lnTo>
                  <a:lnTo>
                    <a:pt x="3543935" y="2503881"/>
                  </a:lnTo>
                  <a:lnTo>
                    <a:pt x="3550462" y="2465781"/>
                  </a:lnTo>
                  <a:lnTo>
                    <a:pt x="3566414" y="2414981"/>
                  </a:lnTo>
                  <a:lnTo>
                    <a:pt x="3570186" y="2402281"/>
                  </a:lnTo>
                  <a:lnTo>
                    <a:pt x="3573107" y="2389581"/>
                  </a:lnTo>
                  <a:lnTo>
                    <a:pt x="3578136" y="2364181"/>
                  </a:lnTo>
                  <a:lnTo>
                    <a:pt x="3581323" y="2338781"/>
                  </a:lnTo>
                  <a:lnTo>
                    <a:pt x="3572052" y="2313381"/>
                  </a:lnTo>
                  <a:lnTo>
                    <a:pt x="3550158" y="2300681"/>
                  </a:lnTo>
                  <a:lnTo>
                    <a:pt x="3515499" y="2287981"/>
                  </a:lnTo>
                  <a:lnTo>
                    <a:pt x="3461156" y="2287981"/>
                  </a:lnTo>
                  <a:lnTo>
                    <a:pt x="3461156" y="2402281"/>
                  </a:lnTo>
                  <a:lnTo>
                    <a:pt x="3450145" y="2440381"/>
                  </a:lnTo>
                  <a:lnTo>
                    <a:pt x="3444595" y="2465781"/>
                  </a:lnTo>
                  <a:lnTo>
                    <a:pt x="3438512" y="2491181"/>
                  </a:lnTo>
                  <a:lnTo>
                    <a:pt x="3436632" y="2491181"/>
                  </a:lnTo>
                  <a:lnTo>
                    <a:pt x="3425875" y="2503881"/>
                  </a:lnTo>
                  <a:lnTo>
                    <a:pt x="3094063" y="2503881"/>
                  </a:lnTo>
                  <a:lnTo>
                    <a:pt x="3067608" y="2402281"/>
                  </a:lnTo>
                  <a:lnTo>
                    <a:pt x="3461156" y="2402281"/>
                  </a:lnTo>
                  <a:lnTo>
                    <a:pt x="3461156" y="2287981"/>
                  </a:lnTo>
                  <a:lnTo>
                    <a:pt x="3014624" y="2287981"/>
                  </a:lnTo>
                  <a:lnTo>
                    <a:pt x="2978962" y="2300681"/>
                  </a:lnTo>
                  <a:lnTo>
                    <a:pt x="2956649" y="2313381"/>
                  </a:lnTo>
                  <a:lnTo>
                    <a:pt x="2947505" y="2338781"/>
                  </a:lnTo>
                  <a:lnTo>
                    <a:pt x="2951315" y="2376881"/>
                  </a:lnTo>
                  <a:lnTo>
                    <a:pt x="2961360" y="2414981"/>
                  </a:lnTo>
                  <a:lnTo>
                    <a:pt x="2971558" y="2453081"/>
                  </a:lnTo>
                  <a:lnTo>
                    <a:pt x="2981642" y="2491181"/>
                  </a:lnTo>
                  <a:lnTo>
                    <a:pt x="2991320" y="2529281"/>
                  </a:lnTo>
                  <a:lnTo>
                    <a:pt x="2993517" y="2541981"/>
                  </a:lnTo>
                  <a:lnTo>
                    <a:pt x="2994825" y="2554681"/>
                  </a:lnTo>
                  <a:lnTo>
                    <a:pt x="2995079" y="2567381"/>
                  </a:lnTo>
                  <a:lnTo>
                    <a:pt x="2994063" y="2580081"/>
                  </a:lnTo>
                  <a:lnTo>
                    <a:pt x="2970758" y="2732481"/>
                  </a:lnTo>
                  <a:lnTo>
                    <a:pt x="2947352" y="2872181"/>
                  </a:lnTo>
                  <a:lnTo>
                    <a:pt x="2916021" y="3075381"/>
                  </a:lnTo>
                  <a:lnTo>
                    <a:pt x="2894838" y="3212249"/>
                  </a:lnTo>
                  <a:lnTo>
                    <a:pt x="2894838" y="3735781"/>
                  </a:lnTo>
                  <a:lnTo>
                    <a:pt x="2893453" y="3773881"/>
                  </a:lnTo>
                  <a:lnTo>
                    <a:pt x="2892171" y="3786581"/>
                  </a:lnTo>
                  <a:lnTo>
                    <a:pt x="2892145" y="3799281"/>
                  </a:lnTo>
                  <a:lnTo>
                    <a:pt x="2892666" y="3811981"/>
                  </a:lnTo>
                  <a:lnTo>
                    <a:pt x="2892996" y="3824681"/>
                  </a:lnTo>
                  <a:lnTo>
                    <a:pt x="2626804" y="3824681"/>
                  </a:lnTo>
                  <a:lnTo>
                    <a:pt x="2626804" y="3735781"/>
                  </a:lnTo>
                  <a:lnTo>
                    <a:pt x="2627223" y="3710381"/>
                  </a:lnTo>
                  <a:lnTo>
                    <a:pt x="2632646" y="3697681"/>
                  </a:lnTo>
                  <a:lnTo>
                    <a:pt x="2637840" y="3697681"/>
                  </a:lnTo>
                  <a:lnTo>
                    <a:pt x="2641308" y="3684981"/>
                  </a:lnTo>
                  <a:lnTo>
                    <a:pt x="2643911" y="3684981"/>
                  </a:lnTo>
                  <a:lnTo>
                    <a:pt x="2711805" y="3646881"/>
                  </a:lnTo>
                  <a:lnTo>
                    <a:pt x="2735173" y="3634181"/>
                  </a:lnTo>
                  <a:lnTo>
                    <a:pt x="2758935" y="3634181"/>
                  </a:lnTo>
                  <a:lnTo>
                    <a:pt x="2783230" y="3646881"/>
                  </a:lnTo>
                  <a:lnTo>
                    <a:pt x="2833268" y="3672281"/>
                  </a:lnTo>
                  <a:lnTo>
                    <a:pt x="2865297" y="3684981"/>
                  </a:lnTo>
                  <a:lnTo>
                    <a:pt x="2885630" y="3710381"/>
                  </a:lnTo>
                  <a:lnTo>
                    <a:pt x="2894838" y="3735781"/>
                  </a:lnTo>
                  <a:lnTo>
                    <a:pt x="2894838" y="3212249"/>
                  </a:lnTo>
                  <a:lnTo>
                    <a:pt x="2860979" y="3430981"/>
                  </a:lnTo>
                  <a:lnTo>
                    <a:pt x="2855823" y="3456381"/>
                  </a:lnTo>
                  <a:lnTo>
                    <a:pt x="2850400" y="3494481"/>
                  </a:lnTo>
                  <a:lnTo>
                    <a:pt x="2844800" y="3519881"/>
                  </a:lnTo>
                  <a:lnTo>
                    <a:pt x="2839085" y="3557981"/>
                  </a:lnTo>
                  <a:lnTo>
                    <a:pt x="2826169" y="3557981"/>
                  </a:lnTo>
                  <a:lnTo>
                    <a:pt x="2814650" y="3545281"/>
                  </a:lnTo>
                  <a:lnTo>
                    <a:pt x="2804363" y="3545281"/>
                  </a:lnTo>
                  <a:lnTo>
                    <a:pt x="2795168" y="3532581"/>
                  </a:lnTo>
                  <a:lnTo>
                    <a:pt x="2762389" y="3519881"/>
                  </a:lnTo>
                  <a:lnTo>
                    <a:pt x="2699435" y="3519881"/>
                  </a:lnTo>
                  <a:lnTo>
                    <a:pt x="2668320" y="3545281"/>
                  </a:lnTo>
                  <a:lnTo>
                    <a:pt x="2658859" y="3545281"/>
                  </a:lnTo>
                  <a:lnTo>
                    <a:pt x="2647150" y="3557981"/>
                  </a:lnTo>
                  <a:lnTo>
                    <a:pt x="2622931" y="3557981"/>
                  </a:lnTo>
                  <a:lnTo>
                    <a:pt x="2521407" y="3531146"/>
                  </a:lnTo>
                  <a:lnTo>
                    <a:pt x="2521407" y="3646881"/>
                  </a:lnTo>
                  <a:lnTo>
                    <a:pt x="2521407" y="3837381"/>
                  </a:lnTo>
                  <a:lnTo>
                    <a:pt x="2511501" y="3837381"/>
                  </a:lnTo>
                  <a:lnTo>
                    <a:pt x="2503576" y="3824681"/>
                  </a:lnTo>
                  <a:lnTo>
                    <a:pt x="2497645" y="3824681"/>
                  </a:lnTo>
                  <a:lnTo>
                    <a:pt x="2493784" y="3811981"/>
                  </a:lnTo>
                  <a:lnTo>
                    <a:pt x="2476728" y="3786581"/>
                  </a:lnTo>
                  <a:lnTo>
                    <a:pt x="2459901" y="3748481"/>
                  </a:lnTo>
                  <a:lnTo>
                    <a:pt x="2443924" y="3723081"/>
                  </a:lnTo>
                  <a:lnTo>
                    <a:pt x="2429433" y="3684981"/>
                  </a:lnTo>
                  <a:lnTo>
                    <a:pt x="2427922" y="3672281"/>
                  </a:lnTo>
                  <a:lnTo>
                    <a:pt x="2430373" y="3659581"/>
                  </a:lnTo>
                  <a:lnTo>
                    <a:pt x="2435187" y="3646881"/>
                  </a:lnTo>
                  <a:lnTo>
                    <a:pt x="2440800" y="3634181"/>
                  </a:lnTo>
                  <a:lnTo>
                    <a:pt x="2509685" y="3634181"/>
                  </a:lnTo>
                  <a:lnTo>
                    <a:pt x="2521407" y="3646881"/>
                  </a:lnTo>
                  <a:lnTo>
                    <a:pt x="2521407" y="3531146"/>
                  </a:lnTo>
                  <a:lnTo>
                    <a:pt x="2478836" y="3519881"/>
                  </a:lnTo>
                  <a:lnTo>
                    <a:pt x="2430894" y="3519881"/>
                  </a:lnTo>
                  <a:lnTo>
                    <a:pt x="2410358" y="3507181"/>
                  </a:lnTo>
                  <a:lnTo>
                    <a:pt x="2377960" y="3532581"/>
                  </a:lnTo>
                  <a:lnTo>
                    <a:pt x="2354656" y="3570681"/>
                  </a:lnTo>
                  <a:lnTo>
                    <a:pt x="2343353" y="3596081"/>
                  </a:lnTo>
                  <a:lnTo>
                    <a:pt x="2331923" y="3608781"/>
                  </a:lnTo>
                  <a:lnTo>
                    <a:pt x="2320023" y="3634181"/>
                  </a:lnTo>
                  <a:lnTo>
                    <a:pt x="2312619" y="3659581"/>
                  </a:lnTo>
                  <a:lnTo>
                    <a:pt x="2310104" y="3672281"/>
                  </a:lnTo>
                  <a:lnTo>
                    <a:pt x="2312466" y="3684981"/>
                  </a:lnTo>
                  <a:lnTo>
                    <a:pt x="2319731" y="3710381"/>
                  </a:lnTo>
                  <a:lnTo>
                    <a:pt x="2334996" y="3735781"/>
                  </a:lnTo>
                  <a:lnTo>
                    <a:pt x="2349817" y="3761181"/>
                  </a:lnTo>
                  <a:lnTo>
                    <a:pt x="2364473" y="3799281"/>
                  </a:lnTo>
                  <a:lnTo>
                    <a:pt x="2379256" y="3824681"/>
                  </a:lnTo>
                  <a:lnTo>
                    <a:pt x="2341943" y="3837381"/>
                  </a:lnTo>
                  <a:lnTo>
                    <a:pt x="2319718" y="3850081"/>
                  </a:lnTo>
                  <a:lnTo>
                    <a:pt x="2309965" y="3875481"/>
                  </a:lnTo>
                  <a:lnTo>
                    <a:pt x="2310092" y="3900881"/>
                  </a:lnTo>
                  <a:lnTo>
                    <a:pt x="2364816" y="4370781"/>
                  </a:lnTo>
                  <a:lnTo>
                    <a:pt x="2413241" y="4777181"/>
                  </a:lnTo>
                  <a:lnTo>
                    <a:pt x="2432012" y="4827981"/>
                  </a:lnTo>
                  <a:lnTo>
                    <a:pt x="2452598" y="4840681"/>
                  </a:lnTo>
                  <a:lnTo>
                    <a:pt x="2528227" y="4840681"/>
                  </a:lnTo>
                  <a:lnTo>
                    <a:pt x="2537447" y="4866081"/>
                  </a:lnTo>
                  <a:lnTo>
                    <a:pt x="2545816" y="4891481"/>
                  </a:lnTo>
                  <a:lnTo>
                    <a:pt x="2202396" y="4891481"/>
                  </a:lnTo>
                  <a:lnTo>
                    <a:pt x="2202396" y="4993081"/>
                  </a:lnTo>
                  <a:lnTo>
                    <a:pt x="5388927" y="4993081"/>
                  </a:lnTo>
                  <a:lnTo>
                    <a:pt x="5388927" y="3786581"/>
                  </a:lnTo>
                  <a:lnTo>
                    <a:pt x="5388927" y="3773881"/>
                  </a:lnTo>
                  <a:lnTo>
                    <a:pt x="5388927" y="3710381"/>
                  </a:lnTo>
                  <a:close/>
                </a:path>
              </a:pathLst>
            </a:custGeom>
            <a:solidFill>
              <a:srgbClr val="28388E"/>
            </a:solidFill>
          </p:spPr>
          <p:txBody>
            <a:bodyPr wrap="square" lIns="0" tIns="0" rIns="0" bIns="0" rtlCol="0"/>
            <a:lstStyle/>
            <a:p>
              <a:endParaRPr/>
            </a:p>
          </p:txBody>
        </p:sp>
        <p:pic>
          <p:nvPicPr>
            <p:cNvPr id="25" name="object 25"/>
            <p:cNvPicPr/>
            <p:nvPr/>
          </p:nvPicPr>
          <p:blipFill>
            <a:blip r:embed="rId5" cstate="print"/>
            <a:stretch>
              <a:fillRect/>
            </a:stretch>
          </p:blipFill>
          <p:spPr>
            <a:xfrm>
              <a:off x="10897732" y="9099488"/>
              <a:ext cx="120153" cy="164686"/>
            </a:xfrm>
            <a:prstGeom prst="rect">
              <a:avLst/>
            </a:prstGeom>
          </p:spPr>
        </p:pic>
        <p:pic>
          <p:nvPicPr>
            <p:cNvPr id="26" name="object 26"/>
            <p:cNvPicPr/>
            <p:nvPr/>
          </p:nvPicPr>
          <p:blipFill>
            <a:blip r:embed="rId6" cstate="print"/>
            <a:stretch>
              <a:fillRect/>
            </a:stretch>
          </p:blipFill>
          <p:spPr>
            <a:xfrm>
              <a:off x="11041132" y="9104247"/>
              <a:ext cx="132760" cy="201658"/>
            </a:xfrm>
            <a:prstGeom prst="rect">
              <a:avLst/>
            </a:prstGeom>
          </p:spPr>
        </p:pic>
        <p:pic>
          <p:nvPicPr>
            <p:cNvPr id="27" name="object 27"/>
            <p:cNvPicPr/>
            <p:nvPr/>
          </p:nvPicPr>
          <p:blipFill>
            <a:blip r:embed="rId7" cstate="print"/>
            <a:stretch>
              <a:fillRect/>
            </a:stretch>
          </p:blipFill>
          <p:spPr>
            <a:xfrm>
              <a:off x="11195175" y="9063911"/>
              <a:ext cx="177858" cy="201658"/>
            </a:xfrm>
            <a:prstGeom prst="rect">
              <a:avLst/>
            </a:prstGeom>
          </p:spPr>
        </p:pic>
        <p:pic>
          <p:nvPicPr>
            <p:cNvPr id="28" name="object 28"/>
            <p:cNvPicPr/>
            <p:nvPr/>
          </p:nvPicPr>
          <p:blipFill>
            <a:blip r:embed="rId8" cstate="print"/>
            <a:stretch>
              <a:fillRect/>
            </a:stretch>
          </p:blipFill>
          <p:spPr>
            <a:xfrm>
              <a:off x="11466295" y="9069511"/>
              <a:ext cx="1240209" cy="254324"/>
            </a:xfrm>
            <a:prstGeom prst="rect">
              <a:avLst/>
            </a:prstGeom>
          </p:spPr>
        </p:pic>
        <p:sp>
          <p:nvSpPr>
            <p:cNvPr id="29" name="object 29"/>
            <p:cNvSpPr/>
            <p:nvPr/>
          </p:nvSpPr>
          <p:spPr>
            <a:xfrm>
              <a:off x="12807315" y="9059716"/>
              <a:ext cx="19050" cy="204470"/>
            </a:xfrm>
            <a:custGeom>
              <a:avLst/>
              <a:gdLst/>
              <a:ahLst/>
              <a:cxnLst/>
              <a:rect l="l" t="t" r="r" b="b"/>
              <a:pathLst>
                <a:path w="19050" h="204470">
                  <a:moveTo>
                    <a:pt x="19050" y="58547"/>
                  </a:moveTo>
                  <a:lnTo>
                    <a:pt x="0" y="58547"/>
                  </a:lnTo>
                  <a:lnTo>
                    <a:pt x="0" y="204470"/>
                  </a:lnTo>
                  <a:lnTo>
                    <a:pt x="19050" y="204470"/>
                  </a:lnTo>
                  <a:lnTo>
                    <a:pt x="19050" y="58547"/>
                  </a:lnTo>
                  <a:close/>
                </a:path>
                <a:path w="19050" h="204470">
                  <a:moveTo>
                    <a:pt x="19050" y="0"/>
                  </a:moveTo>
                  <a:lnTo>
                    <a:pt x="0" y="0"/>
                  </a:lnTo>
                  <a:lnTo>
                    <a:pt x="0" y="28016"/>
                  </a:lnTo>
                  <a:lnTo>
                    <a:pt x="19050" y="28016"/>
                  </a:lnTo>
                  <a:lnTo>
                    <a:pt x="19050" y="0"/>
                  </a:lnTo>
                  <a:close/>
                </a:path>
              </a:pathLst>
            </a:custGeom>
            <a:solidFill>
              <a:srgbClr val="118442"/>
            </a:solidFill>
          </p:spPr>
          <p:txBody>
            <a:bodyPr wrap="square" lIns="0" tIns="0" rIns="0" bIns="0" rtlCol="0"/>
            <a:lstStyle/>
            <a:p>
              <a:endParaRPr/>
            </a:p>
          </p:txBody>
        </p:sp>
        <p:pic>
          <p:nvPicPr>
            <p:cNvPr id="30" name="object 30"/>
            <p:cNvPicPr/>
            <p:nvPr/>
          </p:nvPicPr>
          <p:blipFill>
            <a:blip r:embed="rId9" cstate="print"/>
            <a:stretch>
              <a:fillRect/>
            </a:stretch>
          </p:blipFill>
          <p:spPr>
            <a:xfrm>
              <a:off x="12868377" y="9116576"/>
              <a:ext cx="122676" cy="147597"/>
            </a:xfrm>
            <a:prstGeom prst="rect">
              <a:avLst/>
            </a:prstGeom>
          </p:spPr>
        </p:pic>
        <p:pic>
          <p:nvPicPr>
            <p:cNvPr id="31" name="object 31"/>
            <p:cNvPicPr/>
            <p:nvPr/>
          </p:nvPicPr>
          <p:blipFill>
            <a:blip r:embed="rId10" cstate="print"/>
            <a:stretch>
              <a:fillRect/>
            </a:stretch>
          </p:blipFill>
          <p:spPr>
            <a:xfrm>
              <a:off x="13021584" y="9116575"/>
              <a:ext cx="297157" cy="150403"/>
            </a:xfrm>
            <a:prstGeom prst="rect">
              <a:avLst/>
            </a:prstGeom>
          </p:spPr>
        </p:pic>
        <p:pic>
          <p:nvPicPr>
            <p:cNvPr id="32" name="object 32"/>
            <p:cNvPicPr/>
            <p:nvPr/>
          </p:nvPicPr>
          <p:blipFill>
            <a:blip r:embed="rId11" cstate="print"/>
            <a:stretch>
              <a:fillRect/>
            </a:stretch>
          </p:blipFill>
          <p:spPr>
            <a:xfrm>
              <a:off x="13350682" y="9116576"/>
              <a:ext cx="217061" cy="147597"/>
            </a:xfrm>
            <a:prstGeom prst="rect">
              <a:avLst/>
            </a:prstGeom>
          </p:spPr>
        </p:pic>
        <p:pic>
          <p:nvPicPr>
            <p:cNvPr id="33" name="object 33"/>
            <p:cNvPicPr/>
            <p:nvPr/>
          </p:nvPicPr>
          <p:blipFill>
            <a:blip r:embed="rId12" cstate="print"/>
            <a:stretch>
              <a:fillRect/>
            </a:stretch>
          </p:blipFill>
          <p:spPr>
            <a:xfrm>
              <a:off x="13597996" y="9116575"/>
              <a:ext cx="145084" cy="150403"/>
            </a:xfrm>
            <a:prstGeom prst="rect">
              <a:avLst/>
            </a:prstGeom>
          </p:spPr>
        </p:pic>
        <p:pic>
          <p:nvPicPr>
            <p:cNvPr id="34" name="object 34"/>
            <p:cNvPicPr/>
            <p:nvPr/>
          </p:nvPicPr>
          <p:blipFill>
            <a:blip r:embed="rId13" cstate="print"/>
            <a:stretch>
              <a:fillRect/>
            </a:stretch>
          </p:blipFill>
          <p:spPr>
            <a:xfrm>
              <a:off x="13829898" y="9069511"/>
              <a:ext cx="376427" cy="197470"/>
            </a:xfrm>
            <a:prstGeom prst="rect">
              <a:avLst/>
            </a:prstGeom>
          </p:spPr>
        </p:pic>
        <p:pic>
          <p:nvPicPr>
            <p:cNvPr id="35" name="object 35"/>
            <p:cNvPicPr/>
            <p:nvPr/>
          </p:nvPicPr>
          <p:blipFill>
            <a:blip r:embed="rId14" cstate="print"/>
            <a:stretch>
              <a:fillRect/>
            </a:stretch>
          </p:blipFill>
          <p:spPr>
            <a:xfrm>
              <a:off x="14292880" y="9116575"/>
              <a:ext cx="144777" cy="150403"/>
            </a:xfrm>
            <a:prstGeom prst="rect">
              <a:avLst/>
            </a:prstGeom>
          </p:spPr>
        </p:pic>
        <p:pic>
          <p:nvPicPr>
            <p:cNvPr id="36" name="object 36"/>
            <p:cNvPicPr/>
            <p:nvPr/>
          </p:nvPicPr>
          <p:blipFill>
            <a:blip r:embed="rId9" cstate="print"/>
            <a:stretch>
              <a:fillRect/>
            </a:stretch>
          </p:blipFill>
          <p:spPr>
            <a:xfrm>
              <a:off x="14469594" y="9116576"/>
              <a:ext cx="122676" cy="147597"/>
            </a:xfrm>
            <a:prstGeom prst="rect">
              <a:avLst/>
            </a:prstGeom>
          </p:spPr>
        </p:pic>
        <p:pic>
          <p:nvPicPr>
            <p:cNvPr id="37" name="object 37"/>
            <p:cNvPicPr/>
            <p:nvPr/>
          </p:nvPicPr>
          <p:blipFill>
            <a:blip r:embed="rId15" cstate="print"/>
            <a:stretch>
              <a:fillRect/>
            </a:stretch>
          </p:blipFill>
          <p:spPr>
            <a:xfrm>
              <a:off x="14704302" y="9116575"/>
              <a:ext cx="140603" cy="207260"/>
            </a:xfrm>
            <a:prstGeom prst="rect">
              <a:avLst/>
            </a:prstGeom>
          </p:spPr>
        </p:pic>
        <p:pic>
          <p:nvPicPr>
            <p:cNvPr id="38" name="object 38"/>
            <p:cNvPicPr/>
            <p:nvPr/>
          </p:nvPicPr>
          <p:blipFill>
            <a:blip r:embed="rId16" cstate="print"/>
            <a:stretch>
              <a:fillRect/>
            </a:stretch>
          </p:blipFill>
          <p:spPr>
            <a:xfrm>
              <a:off x="14877107" y="9056907"/>
              <a:ext cx="358792" cy="210071"/>
            </a:xfrm>
            <a:prstGeom prst="rect">
              <a:avLst/>
            </a:prstGeom>
          </p:spPr>
        </p:pic>
        <p:pic>
          <p:nvPicPr>
            <p:cNvPr id="39" name="object 39"/>
            <p:cNvPicPr/>
            <p:nvPr/>
          </p:nvPicPr>
          <p:blipFill>
            <a:blip r:embed="rId17" cstate="print"/>
            <a:stretch>
              <a:fillRect/>
            </a:stretch>
          </p:blipFill>
          <p:spPr>
            <a:xfrm>
              <a:off x="15262231" y="9069511"/>
              <a:ext cx="211737" cy="197470"/>
            </a:xfrm>
            <a:prstGeom prst="rect">
              <a:avLst/>
            </a:prstGeom>
          </p:spPr>
        </p:pic>
        <p:pic>
          <p:nvPicPr>
            <p:cNvPr id="40" name="object 40"/>
            <p:cNvPicPr/>
            <p:nvPr/>
          </p:nvPicPr>
          <p:blipFill>
            <a:blip r:embed="rId18" cstate="print"/>
            <a:stretch>
              <a:fillRect/>
            </a:stretch>
          </p:blipFill>
          <p:spPr>
            <a:xfrm>
              <a:off x="10896609" y="9395815"/>
              <a:ext cx="1317791" cy="266918"/>
            </a:xfrm>
            <a:prstGeom prst="rect">
              <a:avLst/>
            </a:prstGeom>
          </p:spPr>
        </p:pic>
        <p:pic>
          <p:nvPicPr>
            <p:cNvPr id="41" name="object 41"/>
            <p:cNvPicPr/>
            <p:nvPr/>
          </p:nvPicPr>
          <p:blipFill>
            <a:blip r:embed="rId19" cstate="print"/>
            <a:stretch>
              <a:fillRect/>
            </a:stretch>
          </p:blipFill>
          <p:spPr>
            <a:xfrm>
              <a:off x="12309058" y="9393016"/>
              <a:ext cx="334129" cy="210064"/>
            </a:xfrm>
            <a:prstGeom prst="rect">
              <a:avLst/>
            </a:prstGeom>
          </p:spPr>
        </p:pic>
        <p:pic>
          <p:nvPicPr>
            <p:cNvPr id="42" name="object 42"/>
            <p:cNvPicPr/>
            <p:nvPr/>
          </p:nvPicPr>
          <p:blipFill>
            <a:blip r:embed="rId20" cstate="print"/>
            <a:stretch>
              <a:fillRect/>
            </a:stretch>
          </p:blipFill>
          <p:spPr>
            <a:xfrm>
              <a:off x="12675129" y="9452680"/>
              <a:ext cx="217061" cy="147597"/>
            </a:xfrm>
            <a:prstGeom prst="rect">
              <a:avLst/>
            </a:prstGeom>
          </p:spPr>
        </p:pic>
        <p:pic>
          <p:nvPicPr>
            <p:cNvPr id="43" name="object 43"/>
            <p:cNvPicPr/>
            <p:nvPr/>
          </p:nvPicPr>
          <p:blipFill>
            <a:blip r:embed="rId21" cstate="print"/>
            <a:stretch>
              <a:fillRect/>
            </a:stretch>
          </p:blipFill>
          <p:spPr>
            <a:xfrm>
              <a:off x="13061357" y="9405613"/>
              <a:ext cx="84018" cy="197470"/>
            </a:xfrm>
            <a:prstGeom prst="rect">
              <a:avLst/>
            </a:prstGeom>
          </p:spPr>
        </p:pic>
        <p:pic>
          <p:nvPicPr>
            <p:cNvPr id="44" name="object 44"/>
            <p:cNvPicPr/>
            <p:nvPr/>
          </p:nvPicPr>
          <p:blipFill>
            <a:blip r:embed="rId22" cstate="print"/>
            <a:stretch>
              <a:fillRect/>
            </a:stretch>
          </p:blipFill>
          <p:spPr>
            <a:xfrm>
              <a:off x="13169181" y="9395823"/>
              <a:ext cx="122676" cy="204454"/>
            </a:xfrm>
            <a:prstGeom prst="rect">
              <a:avLst/>
            </a:prstGeom>
          </p:spPr>
        </p:pic>
        <p:pic>
          <p:nvPicPr>
            <p:cNvPr id="45" name="object 45"/>
            <p:cNvPicPr/>
            <p:nvPr/>
          </p:nvPicPr>
          <p:blipFill>
            <a:blip r:embed="rId23" cstate="print"/>
            <a:stretch>
              <a:fillRect/>
            </a:stretch>
          </p:blipFill>
          <p:spPr>
            <a:xfrm>
              <a:off x="13322391" y="9452677"/>
              <a:ext cx="145084" cy="150403"/>
            </a:xfrm>
            <a:prstGeom prst="rect">
              <a:avLst/>
            </a:prstGeom>
          </p:spPr>
        </p:pic>
        <p:pic>
          <p:nvPicPr>
            <p:cNvPr id="46" name="object 46"/>
            <p:cNvPicPr/>
            <p:nvPr/>
          </p:nvPicPr>
          <p:blipFill>
            <a:blip r:embed="rId24" cstate="print"/>
            <a:stretch>
              <a:fillRect/>
            </a:stretch>
          </p:blipFill>
          <p:spPr>
            <a:xfrm>
              <a:off x="13556252" y="9452677"/>
              <a:ext cx="115954" cy="150403"/>
            </a:xfrm>
            <a:prstGeom prst="rect">
              <a:avLst/>
            </a:prstGeom>
          </p:spPr>
        </p:pic>
        <p:pic>
          <p:nvPicPr>
            <p:cNvPr id="47" name="object 47"/>
            <p:cNvPicPr/>
            <p:nvPr/>
          </p:nvPicPr>
          <p:blipFill>
            <a:blip r:embed="rId25" cstate="print"/>
            <a:stretch>
              <a:fillRect/>
            </a:stretch>
          </p:blipFill>
          <p:spPr>
            <a:xfrm>
              <a:off x="13691808" y="9452674"/>
              <a:ext cx="130236" cy="150403"/>
            </a:xfrm>
            <a:prstGeom prst="rect">
              <a:avLst/>
            </a:prstGeom>
          </p:spPr>
        </p:pic>
        <p:pic>
          <p:nvPicPr>
            <p:cNvPr id="48" name="object 48"/>
            <p:cNvPicPr/>
            <p:nvPr/>
          </p:nvPicPr>
          <p:blipFill>
            <a:blip r:embed="rId26" cstate="print"/>
            <a:stretch>
              <a:fillRect/>
            </a:stretch>
          </p:blipFill>
          <p:spPr>
            <a:xfrm>
              <a:off x="13857056" y="9395820"/>
              <a:ext cx="210346" cy="207261"/>
            </a:xfrm>
            <a:prstGeom prst="rect">
              <a:avLst/>
            </a:prstGeom>
          </p:spPr>
        </p:pic>
        <p:pic>
          <p:nvPicPr>
            <p:cNvPr id="49" name="object 49"/>
            <p:cNvPicPr/>
            <p:nvPr/>
          </p:nvPicPr>
          <p:blipFill>
            <a:blip r:embed="rId27" cstate="print"/>
            <a:stretch>
              <a:fillRect/>
            </a:stretch>
          </p:blipFill>
          <p:spPr>
            <a:xfrm>
              <a:off x="14158153" y="9393016"/>
              <a:ext cx="254859" cy="210064"/>
            </a:xfrm>
            <a:prstGeom prst="rect">
              <a:avLst/>
            </a:prstGeom>
          </p:spPr>
        </p:pic>
        <p:pic>
          <p:nvPicPr>
            <p:cNvPr id="50" name="object 50"/>
            <p:cNvPicPr/>
            <p:nvPr/>
          </p:nvPicPr>
          <p:blipFill>
            <a:blip r:embed="rId28" cstate="print"/>
            <a:stretch>
              <a:fillRect/>
            </a:stretch>
          </p:blipFill>
          <p:spPr>
            <a:xfrm>
              <a:off x="14480226" y="9395815"/>
              <a:ext cx="794310" cy="266918"/>
            </a:xfrm>
            <a:prstGeom prst="rect">
              <a:avLst/>
            </a:prstGeom>
          </p:spPr>
        </p:pic>
        <p:pic>
          <p:nvPicPr>
            <p:cNvPr id="51" name="object 51"/>
            <p:cNvPicPr/>
            <p:nvPr/>
          </p:nvPicPr>
          <p:blipFill>
            <a:blip r:embed="rId29" cstate="print"/>
            <a:stretch>
              <a:fillRect/>
            </a:stretch>
          </p:blipFill>
          <p:spPr>
            <a:xfrm>
              <a:off x="15365560" y="9452674"/>
              <a:ext cx="130236" cy="150403"/>
            </a:xfrm>
            <a:prstGeom prst="rect">
              <a:avLst/>
            </a:prstGeom>
          </p:spPr>
        </p:pic>
        <p:pic>
          <p:nvPicPr>
            <p:cNvPr id="52" name="object 52"/>
            <p:cNvPicPr/>
            <p:nvPr/>
          </p:nvPicPr>
          <p:blipFill>
            <a:blip r:embed="rId30" cstate="print"/>
            <a:stretch>
              <a:fillRect/>
            </a:stretch>
          </p:blipFill>
          <p:spPr>
            <a:xfrm>
              <a:off x="15529964" y="9452680"/>
              <a:ext cx="122676" cy="147597"/>
            </a:xfrm>
            <a:prstGeom prst="rect">
              <a:avLst/>
            </a:prstGeom>
          </p:spPr>
        </p:pic>
        <p:pic>
          <p:nvPicPr>
            <p:cNvPr id="53" name="object 53"/>
            <p:cNvPicPr/>
            <p:nvPr/>
          </p:nvPicPr>
          <p:blipFill>
            <a:blip r:embed="rId31" cstate="print"/>
            <a:stretch>
              <a:fillRect/>
            </a:stretch>
          </p:blipFill>
          <p:spPr>
            <a:xfrm>
              <a:off x="15683450" y="9395815"/>
              <a:ext cx="147608" cy="207260"/>
            </a:xfrm>
            <a:prstGeom prst="rect">
              <a:avLst/>
            </a:prstGeom>
          </p:spPr>
        </p:pic>
        <p:pic>
          <p:nvPicPr>
            <p:cNvPr id="54" name="object 54"/>
            <p:cNvPicPr/>
            <p:nvPr/>
          </p:nvPicPr>
          <p:blipFill>
            <a:blip r:embed="rId32" cstate="print"/>
            <a:stretch>
              <a:fillRect/>
            </a:stretch>
          </p:blipFill>
          <p:spPr>
            <a:xfrm>
              <a:off x="10894372" y="9788775"/>
              <a:ext cx="115954" cy="150403"/>
            </a:xfrm>
            <a:prstGeom prst="rect">
              <a:avLst/>
            </a:prstGeom>
          </p:spPr>
        </p:pic>
        <p:pic>
          <p:nvPicPr>
            <p:cNvPr id="55" name="object 55"/>
            <p:cNvPicPr/>
            <p:nvPr/>
          </p:nvPicPr>
          <p:blipFill>
            <a:blip r:embed="rId33" cstate="print"/>
            <a:stretch>
              <a:fillRect/>
            </a:stretch>
          </p:blipFill>
          <p:spPr>
            <a:xfrm>
              <a:off x="11031614" y="9788775"/>
              <a:ext cx="145084" cy="150403"/>
            </a:xfrm>
            <a:prstGeom prst="rect">
              <a:avLst/>
            </a:prstGeom>
          </p:spPr>
        </p:pic>
        <p:pic>
          <p:nvPicPr>
            <p:cNvPr id="56" name="object 56"/>
            <p:cNvPicPr/>
            <p:nvPr/>
          </p:nvPicPr>
          <p:blipFill>
            <a:blip r:embed="rId34" cstate="print"/>
            <a:stretch>
              <a:fillRect/>
            </a:stretch>
          </p:blipFill>
          <p:spPr>
            <a:xfrm>
              <a:off x="11206105" y="9789708"/>
              <a:ext cx="221264" cy="146665"/>
            </a:xfrm>
            <a:prstGeom prst="rect">
              <a:avLst/>
            </a:prstGeom>
          </p:spPr>
        </p:pic>
        <p:sp>
          <p:nvSpPr>
            <p:cNvPr id="57" name="object 57"/>
            <p:cNvSpPr/>
            <p:nvPr/>
          </p:nvSpPr>
          <p:spPr>
            <a:xfrm>
              <a:off x="11453685" y="9731915"/>
              <a:ext cx="19050" cy="204470"/>
            </a:xfrm>
            <a:custGeom>
              <a:avLst/>
              <a:gdLst/>
              <a:ahLst/>
              <a:cxnLst/>
              <a:rect l="l" t="t" r="r" b="b"/>
              <a:pathLst>
                <a:path w="19050" h="204470">
                  <a:moveTo>
                    <a:pt x="19050" y="58547"/>
                  </a:moveTo>
                  <a:lnTo>
                    <a:pt x="0" y="58547"/>
                  </a:lnTo>
                  <a:lnTo>
                    <a:pt x="0" y="204470"/>
                  </a:lnTo>
                  <a:lnTo>
                    <a:pt x="19050" y="204470"/>
                  </a:lnTo>
                  <a:lnTo>
                    <a:pt x="19050" y="58547"/>
                  </a:lnTo>
                  <a:close/>
                </a:path>
                <a:path w="19050" h="204470">
                  <a:moveTo>
                    <a:pt x="19050" y="0"/>
                  </a:moveTo>
                  <a:lnTo>
                    <a:pt x="0" y="0"/>
                  </a:lnTo>
                  <a:lnTo>
                    <a:pt x="0" y="28016"/>
                  </a:lnTo>
                  <a:lnTo>
                    <a:pt x="19050" y="28016"/>
                  </a:lnTo>
                  <a:lnTo>
                    <a:pt x="19050" y="0"/>
                  </a:lnTo>
                  <a:close/>
                </a:path>
              </a:pathLst>
            </a:custGeom>
            <a:solidFill>
              <a:srgbClr val="118442"/>
            </a:solidFill>
          </p:spPr>
          <p:txBody>
            <a:bodyPr wrap="square" lIns="0" tIns="0" rIns="0" bIns="0" rtlCol="0"/>
            <a:lstStyle/>
            <a:p>
              <a:endParaRPr/>
            </a:p>
          </p:txBody>
        </p:sp>
        <p:pic>
          <p:nvPicPr>
            <p:cNvPr id="58" name="object 58"/>
            <p:cNvPicPr/>
            <p:nvPr/>
          </p:nvPicPr>
          <p:blipFill>
            <a:blip r:embed="rId35" cstate="print"/>
            <a:stretch>
              <a:fillRect/>
            </a:stretch>
          </p:blipFill>
          <p:spPr>
            <a:xfrm>
              <a:off x="11504663" y="9788775"/>
              <a:ext cx="430766" cy="150403"/>
            </a:xfrm>
            <a:prstGeom prst="rect">
              <a:avLst/>
            </a:prstGeom>
          </p:spPr>
        </p:pic>
        <p:sp>
          <p:nvSpPr>
            <p:cNvPr id="59" name="object 59"/>
            <p:cNvSpPr/>
            <p:nvPr/>
          </p:nvSpPr>
          <p:spPr>
            <a:xfrm>
              <a:off x="12038203" y="9731915"/>
              <a:ext cx="19050" cy="204470"/>
            </a:xfrm>
            <a:custGeom>
              <a:avLst/>
              <a:gdLst/>
              <a:ahLst/>
              <a:cxnLst/>
              <a:rect l="l" t="t" r="r" b="b"/>
              <a:pathLst>
                <a:path w="19050" h="204470">
                  <a:moveTo>
                    <a:pt x="19050" y="58547"/>
                  </a:moveTo>
                  <a:lnTo>
                    <a:pt x="0" y="58547"/>
                  </a:lnTo>
                  <a:lnTo>
                    <a:pt x="0" y="204470"/>
                  </a:lnTo>
                  <a:lnTo>
                    <a:pt x="19050" y="204470"/>
                  </a:lnTo>
                  <a:lnTo>
                    <a:pt x="19050" y="58547"/>
                  </a:lnTo>
                  <a:close/>
                </a:path>
                <a:path w="19050" h="204470">
                  <a:moveTo>
                    <a:pt x="19050" y="0"/>
                  </a:moveTo>
                  <a:lnTo>
                    <a:pt x="0" y="0"/>
                  </a:lnTo>
                  <a:lnTo>
                    <a:pt x="0" y="28016"/>
                  </a:lnTo>
                  <a:lnTo>
                    <a:pt x="19050" y="28016"/>
                  </a:lnTo>
                  <a:lnTo>
                    <a:pt x="19050" y="0"/>
                  </a:lnTo>
                  <a:close/>
                </a:path>
              </a:pathLst>
            </a:custGeom>
            <a:solidFill>
              <a:srgbClr val="118442"/>
            </a:solidFill>
          </p:spPr>
          <p:txBody>
            <a:bodyPr wrap="square" lIns="0" tIns="0" rIns="0" bIns="0" rtlCol="0"/>
            <a:lstStyle/>
            <a:p>
              <a:endParaRPr/>
            </a:p>
          </p:txBody>
        </p:sp>
        <p:pic>
          <p:nvPicPr>
            <p:cNvPr id="60" name="object 60"/>
            <p:cNvPicPr/>
            <p:nvPr/>
          </p:nvPicPr>
          <p:blipFill>
            <a:blip r:embed="rId36" cstate="print"/>
            <a:stretch>
              <a:fillRect/>
            </a:stretch>
          </p:blipFill>
          <p:spPr>
            <a:xfrm>
              <a:off x="12099267" y="9788776"/>
              <a:ext cx="122676" cy="147597"/>
            </a:xfrm>
            <a:prstGeom prst="rect">
              <a:avLst/>
            </a:prstGeom>
          </p:spPr>
        </p:pic>
        <p:pic>
          <p:nvPicPr>
            <p:cNvPr id="61" name="object 61"/>
            <p:cNvPicPr/>
            <p:nvPr/>
          </p:nvPicPr>
          <p:blipFill>
            <a:blip r:embed="rId37" cstate="print"/>
            <a:stretch>
              <a:fillRect/>
            </a:stretch>
          </p:blipFill>
          <p:spPr>
            <a:xfrm>
              <a:off x="12322210" y="9788771"/>
              <a:ext cx="130236" cy="150403"/>
            </a:xfrm>
            <a:prstGeom prst="rect">
              <a:avLst/>
            </a:prstGeom>
          </p:spPr>
        </p:pic>
        <p:sp>
          <p:nvSpPr>
            <p:cNvPr id="62" name="object 62"/>
            <p:cNvSpPr/>
            <p:nvPr/>
          </p:nvSpPr>
          <p:spPr>
            <a:xfrm>
              <a:off x="12487453" y="9731927"/>
              <a:ext cx="130810" cy="207645"/>
            </a:xfrm>
            <a:custGeom>
              <a:avLst/>
              <a:gdLst/>
              <a:ahLst/>
              <a:cxnLst/>
              <a:rect l="l" t="t" r="r" b="b"/>
              <a:pathLst>
                <a:path w="130809" h="207645">
                  <a:moveTo>
                    <a:pt x="54622" y="202209"/>
                  </a:moveTo>
                  <a:lnTo>
                    <a:pt x="51257" y="186804"/>
                  </a:lnTo>
                  <a:lnTo>
                    <a:pt x="48831" y="187566"/>
                  </a:lnTo>
                  <a:lnTo>
                    <a:pt x="39217" y="189801"/>
                  </a:lnTo>
                  <a:lnTo>
                    <a:pt x="35852" y="190169"/>
                  </a:lnTo>
                  <a:lnTo>
                    <a:pt x="28752" y="190169"/>
                  </a:lnTo>
                  <a:lnTo>
                    <a:pt x="25577" y="189052"/>
                  </a:lnTo>
                  <a:lnTo>
                    <a:pt x="20345" y="184531"/>
                  </a:lnTo>
                  <a:lnTo>
                    <a:pt x="19050" y="179743"/>
                  </a:lnTo>
                  <a:lnTo>
                    <a:pt x="19050" y="0"/>
                  </a:lnTo>
                  <a:lnTo>
                    <a:pt x="0" y="0"/>
                  </a:lnTo>
                  <a:lnTo>
                    <a:pt x="0" y="187629"/>
                  </a:lnTo>
                  <a:lnTo>
                    <a:pt x="2565" y="194589"/>
                  </a:lnTo>
                  <a:lnTo>
                    <a:pt x="12839" y="204724"/>
                  </a:lnTo>
                  <a:lnTo>
                    <a:pt x="19697" y="207251"/>
                  </a:lnTo>
                  <a:lnTo>
                    <a:pt x="32016" y="207251"/>
                  </a:lnTo>
                  <a:lnTo>
                    <a:pt x="36449" y="206781"/>
                  </a:lnTo>
                  <a:lnTo>
                    <a:pt x="46723" y="204927"/>
                  </a:lnTo>
                  <a:lnTo>
                    <a:pt x="51066" y="203720"/>
                  </a:lnTo>
                  <a:lnTo>
                    <a:pt x="54622" y="202209"/>
                  </a:lnTo>
                  <a:close/>
                </a:path>
                <a:path w="130809" h="207645">
                  <a:moveTo>
                    <a:pt x="130797" y="202209"/>
                  </a:moveTo>
                  <a:lnTo>
                    <a:pt x="127431" y="186804"/>
                  </a:lnTo>
                  <a:lnTo>
                    <a:pt x="125006" y="187566"/>
                  </a:lnTo>
                  <a:lnTo>
                    <a:pt x="115392" y="189801"/>
                  </a:lnTo>
                  <a:lnTo>
                    <a:pt x="112026" y="190169"/>
                  </a:lnTo>
                  <a:lnTo>
                    <a:pt x="104927" y="190169"/>
                  </a:lnTo>
                  <a:lnTo>
                    <a:pt x="101765" y="189052"/>
                  </a:lnTo>
                  <a:lnTo>
                    <a:pt x="96520" y="184531"/>
                  </a:lnTo>
                  <a:lnTo>
                    <a:pt x="95224" y="179743"/>
                  </a:lnTo>
                  <a:lnTo>
                    <a:pt x="95224" y="0"/>
                  </a:lnTo>
                  <a:lnTo>
                    <a:pt x="76174" y="0"/>
                  </a:lnTo>
                  <a:lnTo>
                    <a:pt x="76174" y="187629"/>
                  </a:lnTo>
                  <a:lnTo>
                    <a:pt x="78740" y="194589"/>
                  </a:lnTo>
                  <a:lnTo>
                    <a:pt x="89014" y="204724"/>
                  </a:lnTo>
                  <a:lnTo>
                    <a:pt x="95872" y="207251"/>
                  </a:lnTo>
                  <a:lnTo>
                    <a:pt x="108204" y="207251"/>
                  </a:lnTo>
                  <a:lnTo>
                    <a:pt x="112623" y="206781"/>
                  </a:lnTo>
                  <a:lnTo>
                    <a:pt x="122897" y="204927"/>
                  </a:lnTo>
                  <a:lnTo>
                    <a:pt x="127241" y="203720"/>
                  </a:lnTo>
                  <a:lnTo>
                    <a:pt x="130797" y="202209"/>
                  </a:lnTo>
                  <a:close/>
                </a:path>
              </a:pathLst>
            </a:custGeom>
            <a:solidFill>
              <a:srgbClr val="118442"/>
            </a:solidFill>
          </p:spPr>
          <p:txBody>
            <a:bodyPr wrap="square" lIns="0" tIns="0" rIns="0" bIns="0" rtlCol="0"/>
            <a:lstStyle/>
            <a:p>
              <a:endParaRPr/>
            </a:p>
          </p:txBody>
        </p:sp>
        <p:pic>
          <p:nvPicPr>
            <p:cNvPr id="63" name="object 63"/>
            <p:cNvPicPr/>
            <p:nvPr/>
          </p:nvPicPr>
          <p:blipFill>
            <a:blip r:embed="rId38" cstate="print"/>
            <a:stretch>
              <a:fillRect/>
            </a:stretch>
          </p:blipFill>
          <p:spPr>
            <a:xfrm>
              <a:off x="12691923" y="9741710"/>
              <a:ext cx="244495" cy="197470"/>
            </a:xfrm>
            <a:prstGeom prst="rect">
              <a:avLst/>
            </a:prstGeom>
          </p:spPr>
        </p:pic>
        <p:pic>
          <p:nvPicPr>
            <p:cNvPr id="64" name="object 64"/>
            <p:cNvPicPr/>
            <p:nvPr/>
          </p:nvPicPr>
          <p:blipFill>
            <a:blip r:embed="rId39" cstate="print"/>
            <a:stretch>
              <a:fillRect/>
            </a:stretch>
          </p:blipFill>
          <p:spPr>
            <a:xfrm>
              <a:off x="12960226" y="9731919"/>
              <a:ext cx="122676" cy="204454"/>
            </a:xfrm>
            <a:prstGeom prst="rect">
              <a:avLst/>
            </a:prstGeom>
          </p:spPr>
        </p:pic>
        <p:pic>
          <p:nvPicPr>
            <p:cNvPr id="65" name="object 65"/>
            <p:cNvPicPr/>
            <p:nvPr/>
          </p:nvPicPr>
          <p:blipFill>
            <a:blip r:embed="rId40" cstate="print"/>
            <a:stretch>
              <a:fillRect/>
            </a:stretch>
          </p:blipFill>
          <p:spPr>
            <a:xfrm>
              <a:off x="13113436" y="9788775"/>
              <a:ext cx="145084" cy="150403"/>
            </a:xfrm>
            <a:prstGeom prst="rect">
              <a:avLst/>
            </a:prstGeom>
          </p:spPr>
        </p:pic>
        <p:pic>
          <p:nvPicPr>
            <p:cNvPr id="66" name="object 66"/>
            <p:cNvPicPr/>
            <p:nvPr/>
          </p:nvPicPr>
          <p:blipFill>
            <a:blip r:embed="rId41" cstate="print"/>
            <a:stretch>
              <a:fillRect/>
            </a:stretch>
          </p:blipFill>
          <p:spPr>
            <a:xfrm>
              <a:off x="13287914" y="9789708"/>
              <a:ext cx="72825" cy="146665"/>
            </a:xfrm>
            <a:prstGeom prst="rect">
              <a:avLst/>
            </a:prstGeom>
          </p:spPr>
        </p:pic>
        <p:pic>
          <p:nvPicPr>
            <p:cNvPr id="67" name="object 67"/>
            <p:cNvPicPr/>
            <p:nvPr/>
          </p:nvPicPr>
          <p:blipFill>
            <a:blip r:embed="rId42" cstate="print"/>
            <a:stretch>
              <a:fillRect/>
            </a:stretch>
          </p:blipFill>
          <p:spPr>
            <a:xfrm>
              <a:off x="13439163" y="9741710"/>
              <a:ext cx="925666" cy="197470"/>
            </a:xfrm>
            <a:prstGeom prst="rect">
              <a:avLst/>
            </a:prstGeom>
          </p:spPr>
        </p:pic>
        <p:sp>
          <p:nvSpPr>
            <p:cNvPr id="68" name="object 68"/>
            <p:cNvSpPr/>
            <p:nvPr/>
          </p:nvSpPr>
          <p:spPr>
            <a:xfrm>
              <a:off x="14393394" y="9908923"/>
              <a:ext cx="17145" cy="27940"/>
            </a:xfrm>
            <a:custGeom>
              <a:avLst/>
              <a:gdLst/>
              <a:ahLst/>
              <a:cxnLst/>
              <a:rect l="l" t="t" r="r" b="b"/>
              <a:pathLst>
                <a:path w="17144" h="27940">
                  <a:moveTo>
                    <a:pt x="16523" y="0"/>
                  </a:moveTo>
                  <a:lnTo>
                    <a:pt x="0" y="0"/>
                  </a:lnTo>
                  <a:lnTo>
                    <a:pt x="0" y="27444"/>
                  </a:lnTo>
                  <a:lnTo>
                    <a:pt x="16523" y="27444"/>
                  </a:lnTo>
                  <a:lnTo>
                    <a:pt x="16523" y="0"/>
                  </a:lnTo>
                  <a:close/>
                </a:path>
              </a:pathLst>
            </a:custGeom>
            <a:solidFill>
              <a:srgbClr val="118442"/>
            </a:solidFill>
          </p:spPr>
          <p:txBody>
            <a:bodyPr wrap="square" lIns="0" tIns="0" rIns="0" bIns="0" rtlCol="0"/>
            <a:lstStyle/>
            <a:p>
              <a:endParaRPr/>
            </a:p>
          </p:txBody>
        </p:sp>
        <p:sp>
          <p:nvSpPr>
            <p:cNvPr id="69" name="object 69"/>
            <p:cNvSpPr/>
            <p:nvPr/>
          </p:nvSpPr>
          <p:spPr>
            <a:xfrm>
              <a:off x="7224928" y="7947412"/>
              <a:ext cx="2347595" cy="2347595"/>
            </a:xfrm>
            <a:custGeom>
              <a:avLst/>
              <a:gdLst/>
              <a:ahLst/>
              <a:cxnLst/>
              <a:rect l="l" t="t" r="r" b="b"/>
              <a:pathLst>
                <a:path w="2347595" h="2347595">
                  <a:moveTo>
                    <a:pt x="1324444" y="1705470"/>
                  </a:moveTo>
                  <a:lnTo>
                    <a:pt x="1317828" y="1688058"/>
                  </a:lnTo>
                  <a:lnTo>
                    <a:pt x="1311770" y="1671434"/>
                  </a:lnTo>
                  <a:lnTo>
                    <a:pt x="1305344" y="1655775"/>
                  </a:lnTo>
                  <a:lnTo>
                    <a:pt x="1280020" y="1620418"/>
                  </a:lnTo>
                  <a:lnTo>
                    <a:pt x="1233131" y="1596707"/>
                  </a:lnTo>
                  <a:lnTo>
                    <a:pt x="1205395" y="1592008"/>
                  </a:lnTo>
                  <a:lnTo>
                    <a:pt x="1205395" y="1519656"/>
                  </a:lnTo>
                  <a:lnTo>
                    <a:pt x="1129614" y="1519656"/>
                  </a:lnTo>
                  <a:lnTo>
                    <a:pt x="1129614" y="1594434"/>
                  </a:lnTo>
                  <a:lnTo>
                    <a:pt x="1017790" y="1594434"/>
                  </a:lnTo>
                  <a:lnTo>
                    <a:pt x="1017625" y="1678851"/>
                  </a:lnTo>
                  <a:lnTo>
                    <a:pt x="1027099" y="1751076"/>
                  </a:lnTo>
                  <a:lnTo>
                    <a:pt x="1051166" y="1786686"/>
                  </a:lnTo>
                  <a:lnTo>
                    <a:pt x="1087196" y="1810461"/>
                  </a:lnTo>
                  <a:lnTo>
                    <a:pt x="1132243" y="1819529"/>
                  </a:lnTo>
                  <a:lnTo>
                    <a:pt x="1149908" y="1819643"/>
                  </a:lnTo>
                  <a:lnTo>
                    <a:pt x="1185252" y="1819529"/>
                  </a:lnTo>
                  <a:lnTo>
                    <a:pt x="1202918" y="1819770"/>
                  </a:lnTo>
                  <a:lnTo>
                    <a:pt x="1240751" y="1843544"/>
                  </a:lnTo>
                  <a:lnTo>
                    <a:pt x="1244015" y="1869160"/>
                  </a:lnTo>
                  <a:lnTo>
                    <a:pt x="1243914" y="1894992"/>
                  </a:lnTo>
                  <a:lnTo>
                    <a:pt x="1147445" y="1894992"/>
                  </a:lnTo>
                  <a:lnTo>
                    <a:pt x="1125004" y="1893849"/>
                  </a:lnTo>
                  <a:lnTo>
                    <a:pt x="1110488" y="1888959"/>
                  </a:lnTo>
                  <a:lnTo>
                    <a:pt x="1100289" y="1878025"/>
                  </a:lnTo>
                  <a:lnTo>
                    <a:pt x="1090841" y="1858784"/>
                  </a:lnTo>
                  <a:lnTo>
                    <a:pt x="1018717" y="1858784"/>
                  </a:lnTo>
                  <a:lnTo>
                    <a:pt x="1026972" y="1901037"/>
                  </a:lnTo>
                  <a:lnTo>
                    <a:pt x="1049032" y="1934540"/>
                  </a:lnTo>
                  <a:lnTo>
                    <a:pt x="1084224" y="1958416"/>
                  </a:lnTo>
                  <a:lnTo>
                    <a:pt x="1131824" y="1971776"/>
                  </a:lnTo>
                  <a:lnTo>
                    <a:pt x="1131824" y="2044598"/>
                  </a:lnTo>
                  <a:lnTo>
                    <a:pt x="1206627" y="2044598"/>
                  </a:lnTo>
                  <a:lnTo>
                    <a:pt x="1206627" y="1970392"/>
                  </a:lnTo>
                  <a:lnTo>
                    <a:pt x="1319263" y="1970392"/>
                  </a:lnTo>
                  <a:lnTo>
                    <a:pt x="1319466" y="1883930"/>
                  </a:lnTo>
                  <a:lnTo>
                    <a:pt x="1309827" y="1812340"/>
                  </a:lnTo>
                  <a:lnTo>
                    <a:pt x="1285849" y="1777098"/>
                  </a:lnTo>
                  <a:lnTo>
                    <a:pt x="1250238" y="1753450"/>
                  </a:lnTo>
                  <a:lnTo>
                    <a:pt x="1206030" y="1744319"/>
                  </a:lnTo>
                  <a:lnTo>
                    <a:pt x="1133017" y="1744103"/>
                  </a:lnTo>
                  <a:lnTo>
                    <a:pt x="1118730" y="1742020"/>
                  </a:lnTo>
                  <a:lnTo>
                    <a:pt x="1093228" y="1702523"/>
                  </a:lnTo>
                  <a:lnTo>
                    <a:pt x="1093177" y="1691551"/>
                  </a:lnTo>
                  <a:lnTo>
                    <a:pt x="1093876" y="1668830"/>
                  </a:lnTo>
                  <a:lnTo>
                    <a:pt x="1142250" y="1669224"/>
                  </a:lnTo>
                  <a:lnTo>
                    <a:pt x="1165491" y="1669186"/>
                  </a:lnTo>
                  <a:lnTo>
                    <a:pt x="1208874" y="1669326"/>
                  </a:lnTo>
                  <a:lnTo>
                    <a:pt x="1245400" y="1705470"/>
                  </a:lnTo>
                  <a:lnTo>
                    <a:pt x="1324444" y="1705470"/>
                  </a:lnTo>
                  <a:close/>
                </a:path>
                <a:path w="2347595" h="2347595">
                  <a:moveTo>
                    <a:pt x="2185047" y="1368298"/>
                  </a:moveTo>
                  <a:lnTo>
                    <a:pt x="2110905" y="1368298"/>
                  </a:lnTo>
                  <a:lnTo>
                    <a:pt x="2110905" y="2120112"/>
                  </a:lnTo>
                  <a:lnTo>
                    <a:pt x="1966163" y="2120112"/>
                  </a:lnTo>
                  <a:lnTo>
                    <a:pt x="1978317" y="2079167"/>
                  </a:lnTo>
                  <a:lnTo>
                    <a:pt x="2001380" y="2041779"/>
                  </a:lnTo>
                  <a:lnTo>
                    <a:pt x="2032723" y="2010511"/>
                  </a:lnTo>
                  <a:lnTo>
                    <a:pt x="2069757" y="1987931"/>
                  </a:lnTo>
                  <a:lnTo>
                    <a:pt x="2109889" y="1976589"/>
                  </a:lnTo>
                  <a:lnTo>
                    <a:pt x="2110232" y="1980463"/>
                  </a:lnTo>
                  <a:lnTo>
                    <a:pt x="2110854" y="1984324"/>
                  </a:lnTo>
                  <a:lnTo>
                    <a:pt x="2110905" y="2120112"/>
                  </a:lnTo>
                  <a:lnTo>
                    <a:pt x="2110905" y="1368298"/>
                  </a:lnTo>
                  <a:lnTo>
                    <a:pt x="2110105" y="1368298"/>
                  </a:lnTo>
                  <a:lnTo>
                    <a:pt x="2110105" y="1444853"/>
                  </a:lnTo>
                  <a:lnTo>
                    <a:pt x="2110105" y="1587258"/>
                  </a:lnTo>
                  <a:lnTo>
                    <a:pt x="2109508" y="1587106"/>
                  </a:lnTo>
                  <a:lnTo>
                    <a:pt x="2109508" y="1666671"/>
                  </a:lnTo>
                  <a:lnTo>
                    <a:pt x="2109508" y="1897011"/>
                  </a:lnTo>
                  <a:lnTo>
                    <a:pt x="2060498" y="1911045"/>
                  </a:lnTo>
                  <a:lnTo>
                    <a:pt x="2017191" y="1930920"/>
                  </a:lnTo>
                  <a:lnTo>
                    <a:pt x="1979599" y="1956689"/>
                  </a:lnTo>
                  <a:lnTo>
                    <a:pt x="1947748" y="1988439"/>
                  </a:lnTo>
                  <a:lnTo>
                    <a:pt x="1921649" y="2026221"/>
                  </a:lnTo>
                  <a:lnTo>
                    <a:pt x="1901317" y="2070100"/>
                  </a:lnTo>
                  <a:lnTo>
                    <a:pt x="1886762" y="2120163"/>
                  </a:lnTo>
                  <a:lnTo>
                    <a:pt x="1409293" y="2120163"/>
                  </a:lnTo>
                  <a:lnTo>
                    <a:pt x="1448892" y="2086267"/>
                  </a:lnTo>
                  <a:lnTo>
                    <a:pt x="1483588" y="2050148"/>
                  </a:lnTo>
                  <a:lnTo>
                    <a:pt x="1513281" y="2011730"/>
                  </a:lnTo>
                  <a:lnTo>
                    <a:pt x="1537855" y="1970951"/>
                  </a:lnTo>
                  <a:lnTo>
                    <a:pt x="1557185" y="1927745"/>
                  </a:lnTo>
                  <a:lnTo>
                    <a:pt x="1571180" y="1882063"/>
                  </a:lnTo>
                  <a:lnTo>
                    <a:pt x="1579702" y="1833841"/>
                  </a:lnTo>
                  <a:lnTo>
                    <a:pt x="1582635" y="1783003"/>
                  </a:lnTo>
                  <a:lnTo>
                    <a:pt x="1579918" y="1731962"/>
                  </a:lnTo>
                  <a:lnTo>
                    <a:pt x="1571612" y="1683537"/>
                  </a:lnTo>
                  <a:lnTo>
                    <a:pt x="1557820" y="1637677"/>
                  </a:lnTo>
                  <a:lnTo>
                    <a:pt x="1538643" y="1594319"/>
                  </a:lnTo>
                  <a:lnTo>
                    <a:pt x="1514208" y="1553387"/>
                  </a:lnTo>
                  <a:lnTo>
                    <a:pt x="1507731" y="1544967"/>
                  </a:lnTo>
                  <a:lnTo>
                    <a:pt x="1507731" y="1783003"/>
                  </a:lnTo>
                  <a:lnTo>
                    <a:pt x="1504594" y="1828469"/>
                  </a:lnTo>
                  <a:lnTo>
                    <a:pt x="1495463" y="1872602"/>
                  </a:lnTo>
                  <a:lnTo>
                    <a:pt x="1480781" y="1914448"/>
                  </a:lnTo>
                  <a:lnTo>
                    <a:pt x="1460957" y="1953615"/>
                  </a:lnTo>
                  <a:lnTo>
                    <a:pt x="1436408" y="1989683"/>
                  </a:lnTo>
                  <a:lnTo>
                    <a:pt x="1407541" y="2022246"/>
                  </a:lnTo>
                  <a:lnTo>
                    <a:pt x="1374775" y="2050897"/>
                  </a:lnTo>
                  <a:lnTo>
                    <a:pt x="1338503" y="2075218"/>
                  </a:lnTo>
                  <a:lnTo>
                    <a:pt x="1299159" y="2094814"/>
                  </a:lnTo>
                  <a:lnTo>
                    <a:pt x="1257147" y="2109279"/>
                  </a:lnTo>
                  <a:lnTo>
                    <a:pt x="1212875" y="2118195"/>
                  </a:lnTo>
                  <a:lnTo>
                    <a:pt x="1166749" y="2121141"/>
                  </a:lnTo>
                  <a:lnTo>
                    <a:pt x="1157630" y="2120493"/>
                  </a:lnTo>
                  <a:lnTo>
                    <a:pt x="1156309" y="2120404"/>
                  </a:lnTo>
                  <a:lnTo>
                    <a:pt x="1077150" y="2108708"/>
                  </a:lnTo>
                  <a:lnTo>
                    <a:pt x="1035519" y="2094014"/>
                  </a:lnTo>
                  <a:lnTo>
                    <a:pt x="996543" y="2074202"/>
                  </a:lnTo>
                  <a:lnTo>
                    <a:pt x="960640" y="2049703"/>
                  </a:lnTo>
                  <a:lnTo>
                    <a:pt x="928192" y="2020925"/>
                  </a:lnTo>
                  <a:lnTo>
                    <a:pt x="928090" y="2120404"/>
                  </a:lnTo>
                  <a:lnTo>
                    <a:pt x="449732" y="2120404"/>
                  </a:lnTo>
                  <a:lnTo>
                    <a:pt x="439394" y="2078939"/>
                  </a:lnTo>
                  <a:lnTo>
                    <a:pt x="423583" y="2040280"/>
                  </a:lnTo>
                  <a:lnTo>
                    <a:pt x="401967" y="2004656"/>
                  </a:lnTo>
                  <a:lnTo>
                    <a:pt x="378866" y="1977694"/>
                  </a:lnTo>
                  <a:lnTo>
                    <a:pt x="374205" y="1972259"/>
                  </a:lnTo>
                  <a:lnTo>
                    <a:pt x="371475" y="1969935"/>
                  </a:lnTo>
                  <a:lnTo>
                    <a:pt x="371475" y="2120493"/>
                  </a:lnTo>
                  <a:lnTo>
                    <a:pt x="227787" y="2120493"/>
                  </a:lnTo>
                  <a:lnTo>
                    <a:pt x="227787" y="1977694"/>
                  </a:lnTo>
                  <a:lnTo>
                    <a:pt x="265087" y="1986203"/>
                  </a:lnTo>
                  <a:lnTo>
                    <a:pt x="300964" y="2007412"/>
                  </a:lnTo>
                  <a:lnTo>
                    <a:pt x="332562" y="2038642"/>
                  </a:lnTo>
                  <a:lnTo>
                    <a:pt x="357009" y="2077237"/>
                  </a:lnTo>
                  <a:lnTo>
                    <a:pt x="371475" y="2120493"/>
                  </a:lnTo>
                  <a:lnTo>
                    <a:pt x="371475" y="1969935"/>
                  </a:lnTo>
                  <a:lnTo>
                    <a:pt x="342138" y="1944954"/>
                  </a:lnTo>
                  <a:lnTo>
                    <a:pt x="306946" y="1923516"/>
                  </a:lnTo>
                  <a:lnTo>
                    <a:pt x="268681" y="1907933"/>
                  </a:lnTo>
                  <a:lnTo>
                    <a:pt x="227342" y="1898116"/>
                  </a:lnTo>
                  <a:lnTo>
                    <a:pt x="227342" y="1666862"/>
                  </a:lnTo>
                  <a:lnTo>
                    <a:pt x="276809" y="1652574"/>
                  </a:lnTo>
                  <a:lnTo>
                    <a:pt x="320357" y="1632496"/>
                  </a:lnTo>
                  <a:lnTo>
                    <a:pt x="358025" y="1606575"/>
                  </a:lnTo>
                  <a:lnTo>
                    <a:pt x="377329" y="1587271"/>
                  </a:lnTo>
                  <a:lnTo>
                    <a:pt x="389826" y="1574787"/>
                  </a:lnTo>
                  <a:lnTo>
                    <a:pt x="415772" y="1537106"/>
                  </a:lnTo>
                  <a:lnTo>
                    <a:pt x="435902" y="1493507"/>
                  </a:lnTo>
                  <a:lnTo>
                    <a:pt x="450240" y="1443964"/>
                  </a:lnTo>
                  <a:lnTo>
                    <a:pt x="926871" y="1443964"/>
                  </a:lnTo>
                  <a:lnTo>
                    <a:pt x="887552" y="1477810"/>
                  </a:lnTo>
                  <a:lnTo>
                    <a:pt x="853033" y="1513941"/>
                  </a:lnTo>
                  <a:lnTo>
                    <a:pt x="823429" y="1552422"/>
                  </a:lnTo>
                  <a:lnTo>
                    <a:pt x="798906" y="1593303"/>
                  </a:lnTo>
                  <a:lnTo>
                    <a:pt x="779602" y="1636649"/>
                  </a:lnTo>
                  <a:lnTo>
                    <a:pt x="765644" y="1682534"/>
                  </a:lnTo>
                  <a:lnTo>
                    <a:pt x="757199" y="1730984"/>
                  </a:lnTo>
                  <a:lnTo>
                    <a:pt x="754430" y="1781289"/>
                  </a:lnTo>
                  <a:lnTo>
                    <a:pt x="754443" y="1783003"/>
                  </a:lnTo>
                  <a:lnTo>
                    <a:pt x="757275" y="1833016"/>
                  </a:lnTo>
                  <a:lnTo>
                    <a:pt x="765746" y="1881339"/>
                  </a:lnTo>
                  <a:lnTo>
                    <a:pt x="779691" y="1927123"/>
                  </a:lnTo>
                  <a:lnTo>
                    <a:pt x="799020" y="1970443"/>
                  </a:lnTo>
                  <a:lnTo>
                    <a:pt x="823620" y="2011362"/>
                  </a:lnTo>
                  <a:lnTo>
                    <a:pt x="853401" y="2049945"/>
                  </a:lnTo>
                  <a:lnTo>
                    <a:pt x="888263" y="2086279"/>
                  </a:lnTo>
                  <a:lnTo>
                    <a:pt x="928090" y="2120404"/>
                  </a:lnTo>
                  <a:lnTo>
                    <a:pt x="928090" y="2020811"/>
                  </a:lnTo>
                  <a:lnTo>
                    <a:pt x="899629" y="1988273"/>
                  </a:lnTo>
                  <a:lnTo>
                    <a:pt x="875360" y="1952155"/>
                  </a:lnTo>
                  <a:lnTo>
                    <a:pt x="855776" y="1912988"/>
                  </a:lnTo>
                  <a:lnTo>
                    <a:pt x="841311" y="1871179"/>
                  </a:lnTo>
                  <a:lnTo>
                    <a:pt x="832345" y="1827149"/>
                  </a:lnTo>
                  <a:lnTo>
                    <a:pt x="829297" y="1781289"/>
                  </a:lnTo>
                  <a:lnTo>
                    <a:pt x="832472" y="1735277"/>
                  </a:lnTo>
                  <a:lnTo>
                    <a:pt x="841590" y="1691144"/>
                  </a:lnTo>
                  <a:lnTo>
                    <a:pt x="856272" y="1649298"/>
                  </a:lnTo>
                  <a:lnTo>
                    <a:pt x="876084" y="1610144"/>
                  </a:lnTo>
                  <a:lnTo>
                    <a:pt x="900620" y="1574088"/>
                  </a:lnTo>
                  <a:lnTo>
                    <a:pt x="929474" y="1541538"/>
                  </a:lnTo>
                  <a:lnTo>
                    <a:pt x="962240" y="1512900"/>
                  </a:lnTo>
                  <a:lnTo>
                    <a:pt x="998486" y="1488579"/>
                  </a:lnTo>
                  <a:lnTo>
                    <a:pt x="1037831" y="1468996"/>
                  </a:lnTo>
                  <a:lnTo>
                    <a:pt x="1079855" y="1454543"/>
                  </a:lnTo>
                  <a:lnTo>
                    <a:pt x="1124140" y="1445628"/>
                  </a:lnTo>
                  <a:lnTo>
                    <a:pt x="1150188" y="1443964"/>
                  </a:lnTo>
                  <a:lnTo>
                    <a:pt x="1152969" y="1443786"/>
                  </a:lnTo>
                  <a:lnTo>
                    <a:pt x="1216012" y="1445933"/>
                  </a:lnTo>
                  <a:lnTo>
                    <a:pt x="1259903" y="1455115"/>
                  </a:lnTo>
                  <a:lnTo>
                    <a:pt x="1301534" y="1469809"/>
                  </a:lnTo>
                  <a:lnTo>
                    <a:pt x="1340523" y="1489608"/>
                  </a:lnTo>
                  <a:lnTo>
                    <a:pt x="1376438" y="1514106"/>
                  </a:lnTo>
                  <a:lnTo>
                    <a:pt x="1408874" y="1542872"/>
                  </a:lnTo>
                  <a:lnTo>
                    <a:pt x="1437449" y="1575549"/>
                  </a:lnTo>
                  <a:lnTo>
                    <a:pt x="1461719" y="1611642"/>
                  </a:lnTo>
                  <a:lnTo>
                    <a:pt x="1481302" y="1650796"/>
                  </a:lnTo>
                  <a:lnTo>
                    <a:pt x="1495767" y="1692605"/>
                  </a:lnTo>
                  <a:lnTo>
                    <a:pt x="1504734" y="1736623"/>
                  </a:lnTo>
                  <a:lnTo>
                    <a:pt x="1507693" y="1781289"/>
                  </a:lnTo>
                  <a:lnTo>
                    <a:pt x="1507731" y="1783003"/>
                  </a:lnTo>
                  <a:lnTo>
                    <a:pt x="1507731" y="1544967"/>
                  </a:lnTo>
                  <a:lnTo>
                    <a:pt x="1484604" y="1514856"/>
                  </a:lnTo>
                  <a:lnTo>
                    <a:pt x="1449946" y="1478622"/>
                  </a:lnTo>
                  <a:lnTo>
                    <a:pt x="1410335" y="1444663"/>
                  </a:lnTo>
                  <a:lnTo>
                    <a:pt x="1886864" y="1444663"/>
                  </a:lnTo>
                  <a:lnTo>
                    <a:pt x="1900999" y="1493723"/>
                  </a:lnTo>
                  <a:lnTo>
                    <a:pt x="1920989" y="1536992"/>
                  </a:lnTo>
                  <a:lnTo>
                    <a:pt x="1946833" y="1574482"/>
                  </a:lnTo>
                  <a:lnTo>
                    <a:pt x="1978583" y="1606207"/>
                  </a:lnTo>
                  <a:lnTo>
                    <a:pt x="2016264" y="1632140"/>
                  </a:lnTo>
                  <a:lnTo>
                    <a:pt x="2059889" y="1652295"/>
                  </a:lnTo>
                  <a:lnTo>
                    <a:pt x="2109508" y="1666671"/>
                  </a:lnTo>
                  <a:lnTo>
                    <a:pt x="2109508" y="1587106"/>
                  </a:lnTo>
                  <a:lnTo>
                    <a:pt x="2070862" y="1576514"/>
                  </a:lnTo>
                  <a:lnTo>
                    <a:pt x="2035048" y="1555267"/>
                  </a:lnTo>
                  <a:lnTo>
                    <a:pt x="2004377" y="1525168"/>
                  </a:lnTo>
                  <a:lnTo>
                    <a:pt x="1980552" y="1487817"/>
                  </a:lnTo>
                  <a:lnTo>
                    <a:pt x="1965286" y="1444853"/>
                  </a:lnTo>
                  <a:lnTo>
                    <a:pt x="2110105" y="1444853"/>
                  </a:lnTo>
                  <a:lnTo>
                    <a:pt x="2110105" y="1368298"/>
                  </a:lnTo>
                  <a:lnTo>
                    <a:pt x="370827" y="1368298"/>
                  </a:lnTo>
                  <a:lnTo>
                    <a:pt x="370827" y="1443786"/>
                  </a:lnTo>
                  <a:lnTo>
                    <a:pt x="358889" y="1484452"/>
                  </a:lnTo>
                  <a:lnTo>
                    <a:pt x="336067" y="1521637"/>
                  </a:lnTo>
                  <a:lnTo>
                    <a:pt x="304850" y="1552829"/>
                  </a:lnTo>
                  <a:lnTo>
                    <a:pt x="267779" y="1575549"/>
                  </a:lnTo>
                  <a:lnTo>
                    <a:pt x="227330" y="1587271"/>
                  </a:lnTo>
                  <a:lnTo>
                    <a:pt x="227330" y="1443786"/>
                  </a:lnTo>
                  <a:lnTo>
                    <a:pt x="370827" y="1443786"/>
                  </a:lnTo>
                  <a:lnTo>
                    <a:pt x="370827" y="1368298"/>
                  </a:lnTo>
                  <a:lnTo>
                    <a:pt x="152450" y="1368298"/>
                  </a:lnTo>
                  <a:lnTo>
                    <a:pt x="152450" y="2194712"/>
                  </a:lnTo>
                  <a:lnTo>
                    <a:pt x="2185047" y="2194712"/>
                  </a:lnTo>
                  <a:lnTo>
                    <a:pt x="2185047" y="2121141"/>
                  </a:lnTo>
                  <a:lnTo>
                    <a:pt x="2185047" y="2120163"/>
                  </a:lnTo>
                  <a:lnTo>
                    <a:pt x="2185047" y="1442669"/>
                  </a:lnTo>
                  <a:lnTo>
                    <a:pt x="2185047" y="1368298"/>
                  </a:lnTo>
                  <a:close/>
                </a:path>
                <a:path w="2347595" h="2347595">
                  <a:moveTo>
                    <a:pt x="2347391" y="0"/>
                  </a:moveTo>
                  <a:lnTo>
                    <a:pt x="2251087" y="19278"/>
                  </a:lnTo>
                  <a:lnTo>
                    <a:pt x="2251087" y="96202"/>
                  </a:lnTo>
                  <a:lnTo>
                    <a:pt x="2202002" y="342442"/>
                  </a:lnTo>
                  <a:lnTo>
                    <a:pt x="2189162" y="329590"/>
                  </a:lnTo>
                  <a:lnTo>
                    <a:pt x="2005139" y="145478"/>
                  </a:lnTo>
                  <a:lnTo>
                    <a:pt x="2251087" y="96202"/>
                  </a:lnTo>
                  <a:lnTo>
                    <a:pt x="2251087" y="19278"/>
                  </a:lnTo>
                  <a:lnTo>
                    <a:pt x="1843659" y="100799"/>
                  </a:lnTo>
                  <a:lnTo>
                    <a:pt x="2014474" y="271018"/>
                  </a:lnTo>
                  <a:lnTo>
                    <a:pt x="1577086" y="708291"/>
                  </a:lnTo>
                  <a:lnTo>
                    <a:pt x="1267612" y="398741"/>
                  </a:lnTo>
                  <a:lnTo>
                    <a:pt x="1168057" y="299148"/>
                  </a:lnTo>
                  <a:lnTo>
                    <a:pt x="376796" y="1018298"/>
                  </a:lnTo>
                  <a:lnTo>
                    <a:pt x="376796" y="990041"/>
                  </a:lnTo>
                  <a:lnTo>
                    <a:pt x="376796" y="914920"/>
                  </a:lnTo>
                  <a:lnTo>
                    <a:pt x="299948" y="914933"/>
                  </a:lnTo>
                  <a:lnTo>
                    <a:pt x="299948" y="990650"/>
                  </a:lnTo>
                  <a:lnTo>
                    <a:pt x="299948" y="1216126"/>
                  </a:lnTo>
                  <a:lnTo>
                    <a:pt x="238760" y="1216774"/>
                  </a:lnTo>
                  <a:lnTo>
                    <a:pt x="178879" y="1215694"/>
                  </a:lnTo>
                  <a:lnTo>
                    <a:pt x="137934" y="1204798"/>
                  </a:lnTo>
                  <a:lnTo>
                    <a:pt x="105016" y="1179728"/>
                  </a:lnTo>
                  <a:lnTo>
                    <a:pt x="83159" y="1144257"/>
                  </a:lnTo>
                  <a:lnTo>
                    <a:pt x="75450" y="1102194"/>
                  </a:lnTo>
                  <a:lnTo>
                    <a:pt x="83731" y="1060970"/>
                  </a:lnTo>
                  <a:lnTo>
                    <a:pt x="105778" y="1026236"/>
                  </a:lnTo>
                  <a:lnTo>
                    <a:pt x="138518" y="1001687"/>
                  </a:lnTo>
                  <a:lnTo>
                    <a:pt x="178879" y="991082"/>
                  </a:lnTo>
                  <a:lnTo>
                    <a:pt x="208724" y="990079"/>
                  </a:lnTo>
                  <a:lnTo>
                    <a:pt x="241833" y="990079"/>
                  </a:lnTo>
                  <a:lnTo>
                    <a:pt x="299948" y="990650"/>
                  </a:lnTo>
                  <a:lnTo>
                    <a:pt x="299948" y="914933"/>
                  </a:lnTo>
                  <a:lnTo>
                    <a:pt x="203047" y="914933"/>
                  </a:lnTo>
                  <a:lnTo>
                    <a:pt x="152679" y="919683"/>
                  </a:lnTo>
                  <a:lnTo>
                    <a:pt x="108458" y="933462"/>
                  </a:lnTo>
                  <a:lnTo>
                    <a:pt x="70967" y="955713"/>
                  </a:lnTo>
                  <a:lnTo>
                    <a:pt x="40792" y="985850"/>
                  </a:lnTo>
                  <a:lnTo>
                    <a:pt x="18529" y="1023289"/>
                  </a:lnTo>
                  <a:lnTo>
                    <a:pt x="4737" y="1067473"/>
                  </a:lnTo>
                  <a:lnTo>
                    <a:pt x="0" y="1117803"/>
                  </a:lnTo>
                  <a:lnTo>
                    <a:pt x="0" y="2142515"/>
                  </a:lnTo>
                  <a:lnTo>
                    <a:pt x="4711" y="2193848"/>
                  </a:lnTo>
                  <a:lnTo>
                    <a:pt x="18491" y="2238654"/>
                  </a:lnTo>
                  <a:lnTo>
                    <a:pt x="40843" y="2276449"/>
                  </a:lnTo>
                  <a:lnTo>
                    <a:pt x="71259" y="2306701"/>
                  </a:lnTo>
                  <a:lnTo>
                    <a:pt x="109245" y="2328938"/>
                  </a:lnTo>
                  <a:lnTo>
                    <a:pt x="154279" y="2342654"/>
                  </a:lnTo>
                  <a:lnTo>
                    <a:pt x="205867" y="2347328"/>
                  </a:lnTo>
                  <a:lnTo>
                    <a:pt x="1952498" y="2347557"/>
                  </a:lnTo>
                  <a:lnTo>
                    <a:pt x="2149322" y="2347074"/>
                  </a:lnTo>
                  <a:lnTo>
                    <a:pt x="2199170" y="2340292"/>
                  </a:lnTo>
                  <a:lnTo>
                    <a:pt x="2243899" y="2321687"/>
                  </a:lnTo>
                  <a:lnTo>
                    <a:pt x="2281758" y="2292921"/>
                  </a:lnTo>
                  <a:lnTo>
                    <a:pt x="2298204" y="2271941"/>
                  </a:lnTo>
                  <a:lnTo>
                    <a:pt x="2311006" y="2255621"/>
                  </a:lnTo>
                  <a:lnTo>
                    <a:pt x="2329878" y="2211463"/>
                  </a:lnTo>
                  <a:lnTo>
                    <a:pt x="2336647" y="2162086"/>
                  </a:lnTo>
                  <a:lnTo>
                    <a:pt x="2336762" y="2111489"/>
                  </a:lnTo>
                  <a:lnTo>
                    <a:pt x="2336965" y="2010308"/>
                  </a:lnTo>
                  <a:lnTo>
                    <a:pt x="2337168" y="1858530"/>
                  </a:lnTo>
                  <a:lnTo>
                    <a:pt x="2337104" y="1372273"/>
                  </a:lnTo>
                  <a:lnTo>
                    <a:pt x="2336952" y="1253820"/>
                  </a:lnTo>
                  <a:lnTo>
                    <a:pt x="2336889" y="1216774"/>
                  </a:lnTo>
                  <a:lnTo>
                    <a:pt x="2336889" y="1216647"/>
                  </a:lnTo>
                  <a:lnTo>
                    <a:pt x="2336673" y="1099667"/>
                  </a:lnTo>
                  <a:lnTo>
                    <a:pt x="2331415" y="1056055"/>
                  </a:lnTo>
                  <a:lnTo>
                    <a:pt x="2316569" y="1015784"/>
                  </a:lnTo>
                  <a:lnTo>
                    <a:pt x="2300465" y="991374"/>
                  </a:lnTo>
                  <a:lnTo>
                    <a:pt x="2293277" y="980465"/>
                  </a:lnTo>
                  <a:lnTo>
                    <a:pt x="2262619" y="951687"/>
                  </a:lnTo>
                  <a:lnTo>
                    <a:pt x="2261705" y="951179"/>
                  </a:lnTo>
                  <a:lnTo>
                    <a:pt x="2261705" y="1253820"/>
                  </a:lnTo>
                  <a:lnTo>
                    <a:pt x="2261692" y="2144852"/>
                  </a:lnTo>
                  <a:lnTo>
                    <a:pt x="2253373" y="2199246"/>
                  </a:lnTo>
                  <a:lnTo>
                    <a:pt x="2229002" y="2239086"/>
                  </a:lnTo>
                  <a:lnTo>
                    <a:pt x="2189353" y="2263597"/>
                  </a:lnTo>
                  <a:lnTo>
                    <a:pt x="2135238" y="2271941"/>
                  </a:lnTo>
                  <a:lnTo>
                    <a:pt x="201460" y="2271941"/>
                  </a:lnTo>
                  <a:lnTo>
                    <a:pt x="147904" y="2263597"/>
                  </a:lnTo>
                  <a:lnTo>
                    <a:pt x="108343" y="2239264"/>
                  </a:lnTo>
                  <a:lnTo>
                    <a:pt x="83820" y="2200008"/>
                  </a:lnTo>
                  <a:lnTo>
                    <a:pt x="75399" y="2146858"/>
                  </a:lnTo>
                  <a:lnTo>
                    <a:pt x="75374" y="1255725"/>
                  </a:lnTo>
                  <a:lnTo>
                    <a:pt x="83146" y="1259814"/>
                  </a:lnTo>
                  <a:lnTo>
                    <a:pt x="88607" y="1263904"/>
                  </a:lnTo>
                  <a:lnTo>
                    <a:pt x="94716" y="1265682"/>
                  </a:lnTo>
                  <a:lnTo>
                    <a:pt x="118186" y="1273403"/>
                  </a:lnTo>
                  <a:lnTo>
                    <a:pt x="141693" y="1281582"/>
                  </a:lnTo>
                  <a:lnTo>
                    <a:pt x="165227" y="1288084"/>
                  </a:lnTo>
                  <a:lnTo>
                    <a:pt x="188772" y="1290751"/>
                  </a:lnTo>
                  <a:lnTo>
                    <a:pt x="1193736" y="1291869"/>
                  </a:lnTo>
                  <a:lnTo>
                    <a:pt x="2148446" y="1291844"/>
                  </a:lnTo>
                  <a:lnTo>
                    <a:pt x="2206421" y="1282153"/>
                  </a:lnTo>
                  <a:lnTo>
                    <a:pt x="2258530" y="1255725"/>
                  </a:lnTo>
                  <a:lnTo>
                    <a:pt x="2261705" y="1253820"/>
                  </a:lnTo>
                  <a:lnTo>
                    <a:pt x="2261705" y="951179"/>
                  </a:lnTo>
                  <a:lnTo>
                    <a:pt x="2261222" y="950912"/>
                  </a:lnTo>
                  <a:lnTo>
                    <a:pt x="2261222" y="1114729"/>
                  </a:lnTo>
                  <a:lnTo>
                    <a:pt x="2249576" y="1154303"/>
                  </a:lnTo>
                  <a:lnTo>
                    <a:pt x="2225179" y="1186294"/>
                  </a:lnTo>
                  <a:lnTo>
                    <a:pt x="2190966" y="1207897"/>
                  </a:lnTo>
                  <a:lnTo>
                    <a:pt x="2149881" y="1216304"/>
                  </a:lnTo>
                  <a:lnTo>
                    <a:pt x="2094230" y="1216647"/>
                  </a:lnTo>
                  <a:lnTo>
                    <a:pt x="2036559" y="1216431"/>
                  </a:lnTo>
                  <a:lnTo>
                    <a:pt x="2036559" y="1215986"/>
                  </a:lnTo>
                  <a:lnTo>
                    <a:pt x="2036559" y="1215097"/>
                  </a:lnTo>
                  <a:lnTo>
                    <a:pt x="2036559" y="993089"/>
                  </a:lnTo>
                  <a:lnTo>
                    <a:pt x="2070747" y="992403"/>
                  </a:lnTo>
                  <a:lnTo>
                    <a:pt x="2104872" y="991374"/>
                  </a:lnTo>
                  <a:lnTo>
                    <a:pt x="2172195" y="994333"/>
                  </a:lnTo>
                  <a:lnTo>
                    <a:pt x="2211222" y="1008583"/>
                  </a:lnTo>
                  <a:lnTo>
                    <a:pt x="2240470" y="1036256"/>
                  </a:lnTo>
                  <a:lnTo>
                    <a:pt x="2257844" y="1073073"/>
                  </a:lnTo>
                  <a:lnTo>
                    <a:pt x="2261222" y="1114729"/>
                  </a:lnTo>
                  <a:lnTo>
                    <a:pt x="2261222" y="950912"/>
                  </a:lnTo>
                  <a:lnTo>
                    <a:pt x="2225725" y="931037"/>
                  </a:lnTo>
                  <a:lnTo>
                    <a:pt x="2183701" y="920115"/>
                  </a:lnTo>
                  <a:lnTo>
                    <a:pt x="2132939" y="915936"/>
                  </a:lnTo>
                  <a:lnTo>
                    <a:pt x="2094255" y="915098"/>
                  </a:lnTo>
                  <a:lnTo>
                    <a:pt x="2081796" y="914831"/>
                  </a:lnTo>
                  <a:lnTo>
                    <a:pt x="2030488" y="915098"/>
                  </a:lnTo>
                  <a:lnTo>
                    <a:pt x="1979231" y="915009"/>
                  </a:lnTo>
                  <a:lnTo>
                    <a:pt x="1973275" y="914920"/>
                  </a:lnTo>
                  <a:lnTo>
                    <a:pt x="1967293" y="916025"/>
                  </a:lnTo>
                  <a:lnTo>
                    <a:pt x="1958898" y="916787"/>
                  </a:lnTo>
                  <a:lnTo>
                    <a:pt x="1958898" y="1215097"/>
                  </a:lnTo>
                  <a:lnTo>
                    <a:pt x="1883968" y="1215097"/>
                  </a:lnTo>
                  <a:lnTo>
                    <a:pt x="1883968" y="916571"/>
                  </a:lnTo>
                  <a:lnTo>
                    <a:pt x="1883968" y="840676"/>
                  </a:lnTo>
                  <a:lnTo>
                    <a:pt x="1807984" y="840676"/>
                  </a:lnTo>
                  <a:lnTo>
                    <a:pt x="1807984" y="916571"/>
                  </a:lnTo>
                  <a:lnTo>
                    <a:pt x="1807984" y="1215986"/>
                  </a:lnTo>
                  <a:lnTo>
                    <a:pt x="1735759" y="1215986"/>
                  </a:lnTo>
                  <a:lnTo>
                    <a:pt x="1735759" y="1215339"/>
                  </a:lnTo>
                  <a:lnTo>
                    <a:pt x="1735759" y="1214742"/>
                  </a:lnTo>
                  <a:lnTo>
                    <a:pt x="1735759" y="916571"/>
                  </a:lnTo>
                  <a:lnTo>
                    <a:pt x="1807984" y="916571"/>
                  </a:lnTo>
                  <a:lnTo>
                    <a:pt x="1807984" y="840676"/>
                  </a:lnTo>
                  <a:lnTo>
                    <a:pt x="1658302" y="840676"/>
                  </a:lnTo>
                  <a:lnTo>
                    <a:pt x="1658302" y="1214742"/>
                  </a:lnTo>
                  <a:lnTo>
                    <a:pt x="1582559" y="1214742"/>
                  </a:lnTo>
                  <a:lnTo>
                    <a:pt x="1582559" y="1214615"/>
                  </a:lnTo>
                  <a:lnTo>
                    <a:pt x="1582559" y="991412"/>
                  </a:lnTo>
                  <a:lnTo>
                    <a:pt x="1582559" y="916406"/>
                  </a:lnTo>
                  <a:lnTo>
                    <a:pt x="1506588" y="916406"/>
                  </a:lnTo>
                  <a:lnTo>
                    <a:pt x="1506588" y="991412"/>
                  </a:lnTo>
                  <a:lnTo>
                    <a:pt x="1506588" y="1214615"/>
                  </a:lnTo>
                  <a:lnTo>
                    <a:pt x="1434020" y="1214615"/>
                  </a:lnTo>
                  <a:lnTo>
                    <a:pt x="1434020" y="991412"/>
                  </a:lnTo>
                  <a:lnTo>
                    <a:pt x="1506588" y="991412"/>
                  </a:lnTo>
                  <a:lnTo>
                    <a:pt x="1506588" y="916406"/>
                  </a:lnTo>
                  <a:lnTo>
                    <a:pt x="1356042" y="916406"/>
                  </a:lnTo>
                  <a:lnTo>
                    <a:pt x="1356042" y="1215237"/>
                  </a:lnTo>
                  <a:lnTo>
                    <a:pt x="1281137" y="1215237"/>
                  </a:lnTo>
                  <a:lnTo>
                    <a:pt x="1281137" y="1215034"/>
                  </a:lnTo>
                  <a:lnTo>
                    <a:pt x="1281137" y="615238"/>
                  </a:lnTo>
                  <a:lnTo>
                    <a:pt x="1281137" y="539800"/>
                  </a:lnTo>
                  <a:lnTo>
                    <a:pt x="1205395" y="539800"/>
                  </a:lnTo>
                  <a:lnTo>
                    <a:pt x="1205395" y="615238"/>
                  </a:lnTo>
                  <a:lnTo>
                    <a:pt x="1205395" y="1215034"/>
                  </a:lnTo>
                  <a:lnTo>
                    <a:pt x="1132014" y="1215034"/>
                  </a:lnTo>
                  <a:lnTo>
                    <a:pt x="1132014" y="615238"/>
                  </a:lnTo>
                  <a:lnTo>
                    <a:pt x="1205395" y="615238"/>
                  </a:lnTo>
                  <a:lnTo>
                    <a:pt x="1205395" y="539800"/>
                  </a:lnTo>
                  <a:lnTo>
                    <a:pt x="1054658" y="539800"/>
                  </a:lnTo>
                  <a:lnTo>
                    <a:pt x="1054658" y="1214920"/>
                  </a:lnTo>
                  <a:lnTo>
                    <a:pt x="978916" y="1214920"/>
                  </a:lnTo>
                  <a:lnTo>
                    <a:pt x="978916" y="915885"/>
                  </a:lnTo>
                  <a:lnTo>
                    <a:pt x="978916" y="840867"/>
                  </a:lnTo>
                  <a:lnTo>
                    <a:pt x="903338" y="840867"/>
                  </a:lnTo>
                  <a:lnTo>
                    <a:pt x="903338" y="915885"/>
                  </a:lnTo>
                  <a:lnTo>
                    <a:pt x="903338" y="1215301"/>
                  </a:lnTo>
                  <a:lnTo>
                    <a:pt x="831037" y="1215301"/>
                  </a:lnTo>
                  <a:lnTo>
                    <a:pt x="831037" y="1215161"/>
                  </a:lnTo>
                  <a:lnTo>
                    <a:pt x="831037" y="1214564"/>
                  </a:lnTo>
                  <a:lnTo>
                    <a:pt x="831037" y="915885"/>
                  </a:lnTo>
                  <a:lnTo>
                    <a:pt x="903338" y="915885"/>
                  </a:lnTo>
                  <a:lnTo>
                    <a:pt x="903338" y="840867"/>
                  </a:lnTo>
                  <a:lnTo>
                    <a:pt x="753249" y="840867"/>
                  </a:lnTo>
                  <a:lnTo>
                    <a:pt x="753249" y="1214564"/>
                  </a:lnTo>
                  <a:lnTo>
                    <a:pt x="677506" y="1214564"/>
                  </a:lnTo>
                  <a:lnTo>
                    <a:pt x="677506" y="1142834"/>
                  </a:lnTo>
                  <a:lnTo>
                    <a:pt x="677506" y="1067384"/>
                  </a:lnTo>
                  <a:lnTo>
                    <a:pt x="601586" y="1067384"/>
                  </a:lnTo>
                  <a:lnTo>
                    <a:pt x="601586" y="1142834"/>
                  </a:lnTo>
                  <a:lnTo>
                    <a:pt x="601586" y="1215161"/>
                  </a:lnTo>
                  <a:lnTo>
                    <a:pt x="528840" y="1215161"/>
                  </a:lnTo>
                  <a:lnTo>
                    <a:pt x="528840" y="1142834"/>
                  </a:lnTo>
                  <a:lnTo>
                    <a:pt x="601586" y="1142834"/>
                  </a:lnTo>
                  <a:lnTo>
                    <a:pt x="601586" y="1067384"/>
                  </a:lnTo>
                  <a:lnTo>
                    <a:pt x="451802" y="1067384"/>
                  </a:lnTo>
                  <a:lnTo>
                    <a:pt x="451802" y="1215339"/>
                  </a:lnTo>
                  <a:lnTo>
                    <a:pt x="376936" y="1215339"/>
                  </a:lnTo>
                  <a:lnTo>
                    <a:pt x="376745" y="1195590"/>
                  </a:lnTo>
                  <a:lnTo>
                    <a:pt x="376478" y="1176324"/>
                  </a:lnTo>
                  <a:lnTo>
                    <a:pt x="376605" y="1157401"/>
                  </a:lnTo>
                  <a:lnTo>
                    <a:pt x="386486" y="1113726"/>
                  </a:lnTo>
                  <a:lnTo>
                    <a:pt x="489419" y="1018298"/>
                  </a:lnTo>
                  <a:lnTo>
                    <a:pt x="602894" y="914831"/>
                  </a:lnTo>
                  <a:lnTo>
                    <a:pt x="1170787" y="398741"/>
                  </a:lnTo>
                  <a:lnTo>
                    <a:pt x="1588490" y="816470"/>
                  </a:lnTo>
                  <a:lnTo>
                    <a:pt x="1696656" y="708291"/>
                  </a:lnTo>
                  <a:lnTo>
                    <a:pt x="2075294" y="329590"/>
                  </a:lnTo>
                  <a:lnTo>
                    <a:pt x="2246985" y="501802"/>
                  </a:lnTo>
                  <a:lnTo>
                    <a:pt x="2278875" y="342442"/>
                  </a:lnTo>
                  <a:lnTo>
                    <a:pt x="2328138" y="96202"/>
                  </a:lnTo>
                  <a:lnTo>
                    <a:pt x="2347391" y="0"/>
                  </a:lnTo>
                  <a:close/>
                </a:path>
              </a:pathLst>
            </a:custGeom>
            <a:solidFill>
              <a:srgbClr val="28388E"/>
            </a:solidFill>
          </p:spPr>
          <p:txBody>
            <a:bodyPr wrap="square" lIns="0" tIns="0" rIns="0" bIns="0" rtlCol="0"/>
            <a:lstStyle/>
            <a:p>
              <a:endParaRPr/>
            </a:p>
          </p:txBody>
        </p:sp>
      </p:grpSp>
      <p:sp>
        <p:nvSpPr>
          <p:cNvPr id="70" name="object 70"/>
          <p:cNvSpPr txBox="1"/>
          <p:nvPr/>
        </p:nvSpPr>
        <p:spPr>
          <a:xfrm>
            <a:off x="2389819" y="3663574"/>
            <a:ext cx="5695315" cy="1179195"/>
          </a:xfrm>
          <a:prstGeom prst="rect">
            <a:avLst/>
          </a:prstGeom>
        </p:spPr>
        <p:txBody>
          <a:bodyPr vert="horz" wrap="square" lIns="0" tIns="11430" rIns="0" bIns="0" rtlCol="0">
            <a:spAutoFit/>
          </a:bodyPr>
          <a:lstStyle/>
          <a:p>
            <a:pPr marL="12700">
              <a:lnSpc>
                <a:spcPts val="2275"/>
              </a:lnSpc>
              <a:spcBef>
                <a:spcPts val="90"/>
              </a:spcBef>
            </a:pPr>
            <a:r>
              <a:rPr sz="1900" spc="125" dirty="0">
                <a:solidFill>
                  <a:srgbClr val="118442"/>
                </a:solidFill>
                <a:latin typeface="Trebuchet MS"/>
                <a:cs typeface="Trebuchet MS"/>
              </a:rPr>
              <a:t>15%</a:t>
            </a:r>
            <a:r>
              <a:rPr sz="1900" spc="-90" dirty="0">
                <a:solidFill>
                  <a:srgbClr val="118442"/>
                </a:solidFill>
                <a:latin typeface="Trebuchet MS"/>
                <a:cs typeface="Trebuchet MS"/>
              </a:rPr>
              <a:t> </a:t>
            </a:r>
            <a:r>
              <a:rPr sz="1900" spc="130" dirty="0">
                <a:solidFill>
                  <a:srgbClr val="118442"/>
                </a:solidFill>
                <a:latin typeface="Trebuchet MS"/>
                <a:cs typeface="Trebuchet MS"/>
              </a:rPr>
              <a:t>value</a:t>
            </a:r>
            <a:r>
              <a:rPr sz="1900" spc="-30" dirty="0">
                <a:solidFill>
                  <a:srgbClr val="118442"/>
                </a:solidFill>
                <a:latin typeface="Trebuchet MS"/>
                <a:cs typeface="Trebuchet MS"/>
              </a:rPr>
              <a:t> </a:t>
            </a:r>
            <a:r>
              <a:rPr sz="1900" spc="204" dirty="0">
                <a:solidFill>
                  <a:srgbClr val="118442"/>
                </a:solidFill>
                <a:latin typeface="Trebuchet MS"/>
                <a:cs typeface="Trebuchet MS"/>
              </a:rPr>
              <a:t>added</a:t>
            </a:r>
            <a:r>
              <a:rPr sz="1900" spc="-30" dirty="0">
                <a:solidFill>
                  <a:srgbClr val="118442"/>
                </a:solidFill>
                <a:latin typeface="Trebuchet MS"/>
                <a:cs typeface="Trebuchet MS"/>
              </a:rPr>
              <a:t> </a:t>
            </a:r>
            <a:r>
              <a:rPr sz="1900" spc="60" dirty="0">
                <a:solidFill>
                  <a:srgbClr val="118442"/>
                </a:solidFill>
                <a:latin typeface="Trebuchet MS"/>
                <a:cs typeface="Trebuchet MS"/>
              </a:rPr>
              <a:t>tax</a:t>
            </a:r>
            <a:r>
              <a:rPr sz="1900" spc="-30" dirty="0">
                <a:solidFill>
                  <a:srgbClr val="118442"/>
                </a:solidFill>
                <a:latin typeface="Trebuchet MS"/>
                <a:cs typeface="Trebuchet MS"/>
              </a:rPr>
              <a:t> </a:t>
            </a:r>
            <a:r>
              <a:rPr sz="1900" spc="-145" dirty="0">
                <a:solidFill>
                  <a:srgbClr val="118442"/>
                </a:solidFill>
                <a:latin typeface="Trebuchet MS"/>
                <a:cs typeface="Trebuchet MS"/>
              </a:rPr>
              <a:t>(</a:t>
            </a:r>
            <a:r>
              <a:rPr sz="1900" spc="-30" dirty="0">
                <a:solidFill>
                  <a:srgbClr val="118442"/>
                </a:solidFill>
                <a:latin typeface="Trebuchet MS"/>
                <a:cs typeface="Trebuchet MS"/>
              </a:rPr>
              <a:t> </a:t>
            </a:r>
            <a:r>
              <a:rPr sz="1900" spc="180" dirty="0">
                <a:solidFill>
                  <a:srgbClr val="118442"/>
                </a:solidFill>
                <a:latin typeface="Trebuchet MS"/>
                <a:cs typeface="Trebuchet MS"/>
              </a:rPr>
              <a:t>VAT</a:t>
            </a:r>
            <a:r>
              <a:rPr sz="1900" spc="-235" dirty="0">
                <a:solidFill>
                  <a:srgbClr val="118442"/>
                </a:solidFill>
                <a:latin typeface="Trebuchet MS"/>
                <a:cs typeface="Trebuchet MS"/>
              </a:rPr>
              <a:t> </a:t>
            </a:r>
            <a:r>
              <a:rPr sz="1900" spc="-145" dirty="0">
                <a:solidFill>
                  <a:srgbClr val="118442"/>
                </a:solidFill>
                <a:latin typeface="Trebuchet MS"/>
                <a:cs typeface="Trebuchet MS"/>
              </a:rPr>
              <a:t>)</a:t>
            </a:r>
            <a:r>
              <a:rPr sz="1900" spc="-30" dirty="0">
                <a:solidFill>
                  <a:srgbClr val="118442"/>
                </a:solidFill>
                <a:latin typeface="Trebuchet MS"/>
                <a:cs typeface="Trebuchet MS"/>
              </a:rPr>
              <a:t> </a:t>
            </a:r>
            <a:r>
              <a:rPr sz="1900" spc="40" dirty="0">
                <a:solidFill>
                  <a:srgbClr val="118442"/>
                </a:solidFill>
                <a:latin typeface="Trebuchet MS"/>
                <a:cs typeface="Trebuchet MS"/>
              </a:rPr>
              <a:t>rate</a:t>
            </a:r>
            <a:endParaRPr sz="1900" dirty="0">
              <a:latin typeface="Trebuchet MS"/>
              <a:cs typeface="Trebuchet MS"/>
            </a:endParaRPr>
          </a:p>
          <a:p>
            <a:pPr marL="12700" marR="5080">
              <a:lnSpc>
                <a:spcPts val="2270"/>
              </a:lnSpc>
              <a:spcBef>
                <a:spcPts val="80"/>
              </a:spcBef>
            </a:pPr>
            <a:r>
              <a:rPr sz="1900" spc="-145" dirty="0">
                <a:solidFill>
                  <a:srgbClr val="118442"/>
                </a:solidFill>
                <a:latin typeface="Trebuchet MS"/>
                <a:cs typeface="Trebuchet MS"/>
              </a:rPr>
              <a:t>(</a:t>
            </a:r>
            <a:r>
              <a:rPr sz="1900" spc="-35" dirty="0">
                <a:solidFill>
                  <a:srgbClr val="118442"/>
                </a:solidFill>
                <a:latin typeface="Trebuchet MS"/>
                <a:cs typeface="Trebuchet MS"/>
              </a:rPr>
              <a:t> </a:t>
            </a:r>
            <a:r>
              <a:rPr sz="1900" spc="250" dirty="0">
                <a:solidFill>
                  <a:srgbClr val="118442"/>
                </a:solidFill>
                <a:latin typeface="Trebuchet MS"/>
                <a:cs typeface="Trebuchet MS"/>
              </a:rPr>
              <a:t>common</a:t>
            </a:r>
            <a:r>
              <a:rPr sz="1900" spc="-45" dirty="0">
                <a:solidFill>
                  <a:srgbClr val="118442"/>
                </a:solidFill>
                <a:latin typeface="Trebuchet MS"/>
                <a:cs typeface="Trebuchet MS"/>
              </a:rPr>
              <a:t> </a:t>
            </a:r>
            <a:r>
              <a:rPr sz="1900" spc="60" dirty="0">
                <a:solidFill>
                  <a:srgbClr val="118442"/>
                </a:solidFill>
                <a:latin typeface="Trebuchet MS"/>
                <a:cs typeface="Trebuchet MS"/>
              </a:rPr>
              <a:t>with</a:t>
            </a:r>
            <a:r>
              <a:rPr sz="1900" spc="-35" dirty="0">
                <a:solidFill>
                  <a:srgbClr val="118442"/>
                </a:solidFill>
                <a:latin typeface="Trebuchet MS"/>
                <a:cs typeface="Trebuchet MS"/>
              </a:rPr>
              <a:t> </a:t>
            </a:r>
            <a:r>
              <a:rPr sz="1900" spc="155" dirty="0">
                <a:solidFill>
                  <a:srgbClr val="118442"/>
                </a:solidFill>
                <a:latin typeface="Trebuchet MS"/>
                <a:cs typeface="Trebuchet MS"/>
              </a:rPr>
              <a:t>south</a:t>
            </a:r>
            <a:r>
              <a:rPr sz="1900" spc="-30" dirty="0">
                <a:solidFill>
                  <a:srgbClr val="118442"/>
                </a:solidFill>
                <a:latin typeface="Trebuchet MS"/>
                <a:cs typeface="Trebuchet MS"/>
              </a:rPr>
              <a:t> </a:t>
            </a:r>
            <a:r>
              <a:rPr sz="1900" spc="55" dirty="0">
                <a:solidFill>
                  <a:srgbClr val="118442"/>
                </a:solidFill>
                <a:latin typeface="Trebuchet MS"/>
                <a:cs typeface="Trebuchet MS"/>
              </a:rPr>
              <a:t>africa</a:t>
            </a:r>
            <a:r>
              <a:rPr sz="1900" spc="-35" dirty="0">
                <a:solidFill>
                  <a:srgbClr val="118442"/>
                </a:solidFill>
                <a:latin typeface="Trebuchet MS"/>
                <a:cs typeface="Trebuchet MS"/>
              </a:rPr>
              <a:t> </a:t>
            </a:r>
            <a:r>
              <a:rPr sz="1900" spc="-145" dirty="0">
                <a:solidFill>
                  <a:srgbClr val="118442"/>
                </a:solidFill>
                <a:latin typeface="Trebuchet MS"/>
                <a:cs typeface="Trebuchet MS"/>
              </a:rPr>
              <a:t>)</a:t>
            </a:r>
            <a:r>
              <a:rPr sz="1900" spc="-35" dirty="0">
                <a:solidFill>
                  <a:srgbClr val="118442"/>
                </a:solidFill>
                <a:latin typeface="Trebuchet MS"/>
                <a:cs typeface="Trebuchet MS"/>
              </a:rPr>
              <a:t> </a:t>
            </a:r>
            <a:r>
              <a:rPr sz="1900" spc="195" dirty="0">
                <a:solidFill>
                  <a:srgbClr val="118442"/>
                </a:solidFill>
                <a:latin typeface="Trebuchet MS"/>
                <a:cs typeface="Trebuchet MS"/>
              </a:rPr>
              <a:t>on</a:t>
            </a:r>
            <a:r>
              <a:rPr sz="1900" spc="-30" dirty="0">
                <a:solidFill>
                  <a:srgbClr val="118442"/>
                </a:solidFill>
                <a:latin typeface="Trebuchet MS"/>
                <a:cs typeface="Trebuchet MS"/>
              </a:rPr>
              <a:t> </a:t>
            </a:r>
            <a:r>
              <a:rPr sz="1900" spc="250" dirty="0">
                <a:solidFill>
                  <a:srgbClr val="118442"/>
                </a:solidFill>
                <a:latin typeface="Trebuchet MS"/>
                <a:cs typeface="Trebuchet MS"/>
              </a:rPr>
              <a:t>goods</a:t>
            </a:r>
            <a:r>
              <a:rPr sz="1900" spc="-35" dirty="0">
                <a:solidFill>
                  <a:srgbClr val="118442"/>
                </a:solidFill>
                <a:latin typeface="Trebuchet MS"/>
                <a:cs typeface="Trebuchet MS"/>
              </a:rPr>
              <a:t> </a:t>
            </a:r>
            <a:r>
              <a:rPr sz="1900" spc="160" dirty="0">
                <a:solidFill>
                  <a:srgbClr val="118442"/>
                </a:solidFill>
                <a:latin typeface="Trebuchet MS"/>
                <a:cs typeface="Trebuchet MS"/>
              </a:rPr>
              <a:t>and </a:t>
            </a:r>
            <a:r>
              <a:rPr sz="1900" spc="140" dirty="0">
                <a:solidFill>
                  <a:srgbClr val="118442"/>
                </a:solidFill>
                <a:latin typeface="Trebuchet MS"/>
                <a:cs typeface="Trebuchet MS"/>
              </a:rPr>
              <a:t>services</a:t>
            </a:r>
            <a:r>
              <a:rPr sz="1900" spc="-15" dirty="0">
                <a:solidFill>
                  <a:srgbClr val="118442"/>
                </a:solidFill>
                <a:latin typeface="Trebuchet MS"/>
                <a:cs typeface="Trebuchet MS"/>
              </a:rPr>
              <a:t> </a:t>
            </a:r>
            <a:r>
              <a:rPr sz="1900" spc="175" dirty="0">
                <a:solidFill>
                  <a:srgbClr val="118442"/>
                </a:solidFill>
                <a:latin typeface="Trebuchet MS"/>
                <a:cs typeface="Trebuchet MS"/>
              </a:rPr>
              <a:t>sold</a:t>
            </a:r>
            <a:r>
              <a:rPr sz="1900" spc="-15" dirty="0">
                <a:solidFill>
                  <a:srgbClr val="118442"/>
                </a:solidFill>
                <a:latin typeface="Trebuchet MS"/>
                <a:cs typeface="Trebuchet MS"/>
              </a:rPr>
              <a:t> </a:t>
            </a:r>
            <a:r>
              <a:rPr sz="1900" dirty="0">
                <a:solidFill>
                  <a:srgbClr val="118442"/>
                </a:solidFill>
                <a:latin typeface="Trebuchet MS"/>
                <a:cs typeface="Trebuchet MS"/>
              </a:rPr>
              <a:t>in</a:t>
            </a:r>
            <a:r>
              <a:rPr sz="1900" spc="-15" dirty="0">
                <a:solidFill>
                  <a:srgbClr val="118442"/>
                </a:solidFill>
                <a:latin typeface="Trebuchet MS"/>
                <a:cs typeface="Trebuchet MS"/>
              </a:rPr>
              <a:t> </a:t>
            </a:r>
            <a:r>
              <a:rPr sz="1900" spc="135" dirty="0">
                <a:solidFill>
                  <a:srgbClr val="118442"/>
                </a:solidFill>
                <a:latin typeface="Trebuchet MS"/>
                <a:cs typeface="Trebuchet MS"/>
              </a:rPr>
              <a:t>Lesottho</a:t>
            </a:r>
            <a:r>
              <a:rPr sz="1900" spc="-15" dirty="0">
                <a:solidFill>
                  <a:srgbClr val="118442"/>
                </a:solidFill>
                <a:latin typeface="Trebuchet MS"/>
                <a:cs typeface="Trebuchet MS"/>
              </a:rPr>
              <a:t> </a:t>
            </a:r>
            <a:r>
              <a:rPr sz="1900" spc="185" dirty="0">
                <a:solidFill>
                  <a:srgbClr val="118442"/>
                </a:solidFill>
                <a:latin typeface="Trebuchet MS"/>
                <a:cs typeface="Trebuchet MS"/>
              </a:rPr>
              <a:t>and</a:t>
            </a:r>
            <a:r>
              <a:rPr sz="1900" spc="-15" dirty="0">
                <a:solidFill>
                  <a:srgbClr val="118442"/>
                </a:solidFill>
                <a:latin typeface="Trebuchet MS"/>
                <a:cs typeface="Trebuchet MS"/>
              </a:rPr>
              <a:t> </a:t>
            </a:r>
            <a:r>
              <a:rPr sz="1900" spc="305" dirty="0">
                <a:solidFill>
                  <a:srgbClr val="118442"/>
                </a:solidFill>
                <a:latin typeface="Trebuchet MS"/>
                <a:cs typeface="Trebuchet MS"/>
              </a:rPr>
              <a:t>0%</a:t>
            </a:r>
            <a:r>
              <a:rPr sz="1900" spc="-35" dirty="0">
                <a:solidFill>
                  <a:srgbClr val="118442"/>
                </a:solidFill>
                <a:latin typeface="Trebuchet MS"/>
                <a:cs typeface="Trebuchet MS"/>
              </a:rPr>
              <a:t> </a:t>
            </a:r>
            <a:r>
              <a:rPr sz="1900" spc="180" dirty="0">
                <a:solidFill>
                  <a:srgbClr val="118442"/>
                </a:solidFill>
                <a:latin typeface="Trebuchet MS"/>
                <a:cs typeface="Trebuchet MS"/>
              </a:rPr>
              <a:t>VAT</a:t>
            </a:r>
            <a:r>
              <a:rPr sz="1900" spc="-229" dirty="0">
                <a:solidFill>
                  <a:srgbClr val="118442"/>
                </a:solidFill>
                <a:latin typeface="Trebuchet MS"/>
                <a:cs typeface="Trebuchet MS"/>
              </a:rPr>
              <a:t> </a:t>
            </a:r>
            <a:r>
              <a:rPr sz="1900" spc="195" dirty="0">
                <a:solidFill>
                  <a:srgbClr val="118442"/>
                </a:solidFill>
                <a:latin typeface="Trebuchet MS"/>
                <a:cs typeface="Trebuchet MS"/>
              </a:rPr>
              <a:t>on</a:t>
            </a:r>
            <a:r>
              <a:rPr sz="1900" spc="-15" dirty="0">
                <a:solidFill>
                  <a:srgbClr val="118442"/>
                </a:solidFill>
                <a:latin typeface="Trebuchet MS"/>
                <a:cs typeface="Trebuchet MS"/>
              </a:rPr>
              <a:t> </a:t>
            </a:r>
            <a:r>
              <a:rPr sz="1900" spc="60" dirty="0">
                <a:solidFill>
                  <a:srgbClr val="118442"/>
                </a:solidFill>
                <a:latin typeface="Trebuchet MS"/>
                <a:cs typeface="Trebuchet MS"/>
              </a:rPr>
              <a:t>direct exports.</a:t>
            </a:r>
            <a:endParaRPr sz="1900" dirty="0">
              <a:latin typeface="Trebuchet MS"/>
              <a:cs typeface="Trebuchet MS"/>
            </a:endParaRPr>
          </a:p>
        </p:txBody>
      </p:sp>
      <p:sp>
        <p:nvSpPr>
          <p:cNvPr id="71" name="object 71"/>
          <p:cNvSpPr txBox="1"/>
          <p:nvPr/>
        </p:nvSpPr>
        <p:spPr>
          <a:xfrm>
            <a:off x="3946075" y="5856121"/>
            <a:ext cx="6993255" cy="815340"/>
          </a:xfrm>
          <a:prstGeom prst="rect">
            <a:avLst/>
          </a:prstGeom>
        </p:spPr>
        <p:txBody>
          <a:bodyPr vert="horz" wrap="square" lIns="0" tIns="25400" rIns="0" bIns="0" rtlCol="0">
            <a:spAutoFit/>
          </a:bodyPr>
          <a:lstStyle/>
          <a:p>
            <a:pPr marL="12700" marR="5080">
              <a:lnSpc>
                <a:spcPts val="3110"/>
              </a:lnSpc>
              <a:spcBef>
                <a:spcPts val="200"/>
              </a:spcBef>
            </a:pPr>
            <a:r>
              <a:rPr sz="2600" spc="110" dirty="0">
                <a:solidFill>
                  <a:srgbClr val="118442"/>
                </a:solidFill>
                <a:latin typeface="Trebuchet MS"/>
                <a:cs typeface="Trebuchet MS"/>
              </a:rPr>
              <a:t>100%</a:t>
            </a:r>
            <a:r>
              <a:rPr sz="2600" spc="-65" dirty="0">
                <a:solidFill>
                  <a:srgbClr val="118442"/>
                </a:solidFill>
                <a:latin typeface="Trebuchet MS"/>
                <a:cs typeface="Trebuchet MS"/>
              </a:rPr>
              <a:t> </a:t>
            </a:r>
            <a:r>
              <a:rPr sz="2600" dirty="0">
                <a:solidFill>
                  <a:srgbClr val="118442"/>
                </a:solidFill>
                <a:latin typeface="Trebuchet MS"/>
                <a:cs typeface="Trebuchet MS"/>
              </a:rPr>
              <a:t>depreciation</a:t>
            </a:r>
            <a:r>
              <a:rPr sz="2600" spc="-60" dirty="0">
                <a:solidFill>
                  <a:srgbClr val="118442"/>
                </a:solidFill>
                <a:latin typeface="Trebuchet MS"/>
                <a:cs typeface="Trebuchet MS"/>
              </a:rPr>
              <a:t> </a:t>
            </a:r>
            <a:r>
              <a:rPr sz="2600" spc="65" dirty="0">
                <a:solidFill>
                  <a:srgbClr val="118442"/>
                </a:solidFill>
                <a:latin typeface="Trebuchet MS"/>
                <a:cs typeface="Trebuchet MS"/>
              </a:rPr>
              <a:t>allowances</a:t>
            </a:r>
            <a:r>
              <a:rPr sz="2600" spc="-65" dirty="0">
                <a:solidFill>
                  <a:srgbClr val="118442"/>
                </a:solidFill>
                <a:latin typeface="Trebuchet MS"/>
                <a:cs typeface="Trebuchet MS"/>
              </a:rPr>
              <a:t> </a:t>
            </a:r>
            <a:r>
              <a:rPr sz="2600" spc="110" dirty="0">
                <a:solidFill>
                  <a:srgbClr val="118442"/>
                </a:solidFill>
                <a:latin typeface="Trebuchet MS"/>
                <a:cs typeface="Trebuchet MS"/>
              </a:rPr>
              <a:t>on</a:t>
            </a:r>
            <a:r>
              <a:rPr sz="2600" spc="-60" dirty="0">
                <a:solidFill>
                  <a:srgbClr val="118442"/>
                </a:solidFill>
                <a:latin typeface="Trebuchet MS"/>
                <a:cs typeface="Trebuchet MS"/>
              </a:rPr>
              <a:t> </a:t>
            </a:r>
            <a:r>
              <a:rPr sz="2600" spc="-10" dirty="0">
                <a:solidFill>
                  <a:srgbClr val="118442"/>
                </a:solidFill>
                <a:latin typeface="Trebuchet MS"/>
                <a:cs typeface="Trebuchet MS"/>
              </a:rPr>
              <a:t>investments </a:t>
            </a:r>
            <a:r>
              <a:rPr sz="2600" spc="-20" dirty="0">
                <a:solidFill>
                  <a:srgbClr val="118442"/>
                </a:solidFill>
                <a:latin typeface="Trebuchet MS"/>
                <a:cs typeface="Trebuchet MS"/>
              </a:rPr>
              <a:t>in</a:t>
            </a:r>
            <a:r>
              <a:rPr sz="2600" spc="-145" dirty="0">
                <a:solidFill>
                  <a:srgbClr val="118442"/>
                </a:solidFill>
                <a:latin typeface="Trebuchet MS"/>
                <a:cs typeface="Trebuchet MS"/>
              </a:rPr>
              <a:t> </a:t>
            </a:r>
            <a:r>
              <a:rPr sz="2600" spc="50" dirty="0">
                <a:solidFill>
                  <a:srgbClr val="118442"/>
                </a:solidFill>
                <a:latin typeface="Trebuchet MS"/>
                <a:cs typeface="Trebuchet MS"/>
              </a:rPr>
              <a:t>mining</a:t>
            </a:r>
            <a:r>
              <a:rPr sz="2600" spc="-140" dirty="0">
                <a:solidFill>
                  <a:srgbClr val="118442"/>
                </a:solidFill>
                <a:latin typeface="Trebuchet MS"/>
                <a:cs typeface="Trebuchet MS"/>
              </a:rPr>
              <a:t> </a:t>
            </a:r>
            <a:r>
              <a:rPr sz="2600" spc="45" dirty="0">
                <a:solidFill>
                  <a:srgbClr val="118442"/>
                </a:solidFill>
                <a:latin typeface="Trebuchet MS"/>
                <a:cs typeface="Trebuchet MS"/>
              </a:rPr>
              <a:t>equipment</a:t>
            </a:r>
            <a:endParaRPr sz="26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339830" y="331312"/>
            <a:ext cx="8764270" cy="1414145"/>
          </a:xfrm>
          <a:custGeom>
            <a:avLst/>
            <a:gdLst/>
            <a:ahLst/>
            <a:cxnLst/>
            <a:rect l="l" t="t" r="r" b="b"/>
            <a:pathLst>
              <a:path w="8764269" h="1414145">
                <a:moveTo>
                  <a:pt x="8764130" y="0"/>
                </a:moveTo>
                <a:lnTo>
                  <a:pt x="0" y="0"/>
                </a:lnTo>
                <a:lnTo>
                  <a:pt x="0" y="785315"/>
                </a:lnTo>
                <a:lnTo>
                  <a:pt x="9816" y="1148524"/>
                </a:lnTo>
                <a:lnTo>
                  <a:pt x="78531" y="1335037"/>
                </a:lnTo>
                <a:lnTo>
                  <a:pt x="265044" y="1403752"/>
                </a:lnTo>
                <a:lnTo>
                  <a:pt x="628253" y="1413568"/>
                </a:lnTo>
                <a:lnTo>
                  <a:pt x="8764130" y="1413568"/>
                </a:lnTo>
                <a:lnTo>
                  <a:pt x="8764130" y="0"/>
                </a:lnTo>
                <a:close/>
              </a:path>
            </a:pathLst>
          </a:custGeom>
          <a:solidFill>
            <a:srgbClr val="00AE29"/>
          </a:solidFill>
        </p:spPr>
        <p:txBody>
          <a:bodyPr wrap="square" lIns="0" tIns="0" rIns="0" bIns="0" rtlCol="0"/>
          <a:lstStyle/>
          <a:p>
            <a:endParaRPr/>
          </a:p>
        </p:txBody>
      </p:sp>
      <p:grpSp>
        <p:nvGrpSpPr>
          <p:cNvPr id="3" name="object 3"/>
          <p:cNvGrpSpPr/>
          <p:nvPr/>
        </p:nvGrpSpPr>
        <p:grpSpPr>
          <a:xfrm>
            <a:off x="0" y="32808"/>
            <a:ext cx="10633075" cy="9827322"/>
            <a:chOff x="0" y="0"/>
            <a:chExt cx="10633075" cy="9763904"/>
          </a:xfrm>
        </p:grpSpPr>
        <p:sp>
          <p:nvSpPr>
            <p:cNvPr id="4" name="object 4"/>
            <p:cNvSpPr/>
            <p:nvPr/>
          </p:nvSpPr>
          <p:spPr>
            <a:xfrm>
              <a:off x="0" y="10304"/>
              <a:ext cx="10633075" cy="9753600"/>
            </a:xfrm>
            <a:custGeom>
              <a:avLst/>
              <a:gdLst/>
              <a:ahLst/>
              <a:cxnLst/>
              <a:rect l="l" t="t" r="r" b="b"/>
              <a:pathLst>
                <a:path w="10633075" h="9753600">
                  <a:moveTo>
                    <a:pt x="4232080" y="9740900"/>
                  </a:moveTo>
                  <a:lnTo>
                    <a:pt x="3447136" y="9740900"/>
                  </a:lnTo>
                  <a:lnTo>
                    <a:pt x="3495652" y="9753600"/>
                  </a:lnTo>
                  <a:lnTo>
                    <a:pt x="4182579" y="9753600"/>
                  </a:lnTo>
                  <a:lnTo>
                    <a:pt x="4232080" y="9740900"/>
                  </a:lnTo>
                  <a:close/>
                </a:path>
                <a:path w="10633075" h="9753600">
                  <a:moveTo>
                    <a:pt x="4384455" y="9728200"/>
                  </a:moveTo>
                  <a:lnTo>
                    <a:pt x="3302134" y="9728200"/>
                  </a:lnTo>
                  <a:lnTo>
                    <a:pt x="3350375" y="9740900"/>
                  </a:lnTo>
                  <a:lnTo>
                    <a:pt x="4333110" y="9740900"/>
                  </a:lnTo>
                  <a:lnTo>
                    <a:pt x="4384455" y="9728200"/>
                  </a:lnTo>
                  <a:close/>
                </a:path>
                <a:path w="10633075" h="9753600">
                  <a:moveTo>
                    <a:pt x="4486712" y="9715500"/>
                  </a:moveTo>
                  <a:lnTo>
                    <a:pt x="3205949" y="9715500"/>
                  </a:lnTo>
                  <a:lnTo>
                    <a:pt x="3253992" y="9728200"/>
                  </a:lnTo>
                  <a:lnTo>
                    <a:pt x="4435657" y="9728200"/>
                  </a:lnTo>
                  <a:lnTo>
                    <a:pt x="4486712" y="9715500"/>
                  </a:lnTo>
                  <a:close/>
                </a:path>
                <a:path w="10633075" h="9753600">
                  <a:moveTo>
                    <a:pt x="4638971" y="9690100"/>
                  </a:moveTo>
                  <a:lnTo>
                    <a:pt x="3014842" y="9690100"/>
                  </a:lnTo>
                  <a:lnTo>
                    <a:pt x="3062454" y="9702800"/>
                  </a:lnTo>
                  <a:lnTo>
                    <a:pt x="3110178" y="9702800"/>
                  </a:lnTo>
                  <a:lnTo>
                    <a:pt x="3158010" y="9715500"/>
                  </a:lnTo>
                  <a:lnTo>
                    <a:pt x="4537618" y="9715500"/>
                  </a:lnTo>
                  <a:lnTo>
                    <a:pt x="4638971" y="9690100"/>
                  </a:lnTo>
                  <a:close/>
                </a:path>
                <a:path w="10633075" h="9753600">
                  <a:moveTo>
                    <a:pt x="0" y="4470400"/>
                  </a:moveTo>
                  <a:lnTo>
                    <a:pt x="0" y="7950200"/>
                  </a:lnTo>
                  <a:lnTo>
                    <a:pt x="5709" y="7962900"/>
                  </a:lnTo>
                  <a:lnTo>
                    <a:pt x="37007" y="8001000"/>
                  </a:lnTo>
                  <a:lnTo>
                    <a:pt x="68630" y="8039100"/>
                  </a:lnTo>
                  <a:lnTo>
                    <a:pt x="100577" y="8077200"/>
                  </a:lnTo>
                  <a:lnTo>
                    <a:pt x="132843" y="8115300"/>
                  </a:lnTo>
                  <a:lnTo>
                    <a:pt x="165428" y="8140700"/>
                  </a:lnTo>
                  <a:lnTo>
                    <a:pt x="198326" y="8178800"/>
                  </a:lnTo>
                  <a:lnTo>
                    <a:pt x="231536" y="8216900"/>
                  </a:lnTo>
                  <a:lnTo>
                    <a:pt x="265055" y="8255000"/>
                  </a:lnTo>
                  <a:lnTo>
                    <a:pt x="298880" y="8293100"/>
                  </a:lnTo>
                  <a:lnTo>
                    <a:pt x="333008" y="8318500"/>
                  </a:lnTo>
                  <a:lnTo>
                    <a:pt x="402160" y="8394700"/>
                  </a:lnTo>
                  <a:lnTo>
                    <a:pt x="437179" y="8420100"/>
                  </a:lnTo>
                  <a:lnTo>
                    <a:pt x="472489" y="8458200"/>
                  </a:lnTo>
                  <a:lnTo>
                    <a:pt x="508088" y="8483600"/>
                  </a:lnTo>
                  <a:lnTo>
                    <a:pt x="543972" y="8521700"/>
                  </a:lnTo>
                  <a:lnTo>
                    <a:pt x="580139" y="8547100"/>
                  </a:lnTo>
                  <a:lnTo>
                    <a:pt x="616586" y="8585200"/>
                  </a:lnTo>
                  <a:lnTo>
                    <a:pt x="653309" y="8610600"/>
                  </a:lnTo>
                  <a:lnTo>
                    <a:pt x="690307" y="8648700"/>
                  </a:lnTo>
                  <a:lnTo>
                    <a:pt x="765112" y="8699500"/>
                  </a:lnTo>
                  <a:lnTo>
                    <a:pt x="802914" y="8737600"/>
                  </a:lnTo>
                  <a:lnTo>
                    <a:pt x="917883" y="8813800"/>
                  </a:lnTo>
                  <a:lnTo>
                    <a:pt x="956717" y="8851900"/>
                  </a:lnTo>
                  <a:lnTo>
                    <a:pt x="995802" y="8877300"/>
                  </a:lnTo>
                  <a:lnTo>
                    <a:pt x="1194889" y="9004300"/>
                  </a:lnTo>
                  <a:lnTo>
                    <a:pt x="1399813" y="9131300"/>
                  </a:lnTo>
                  <a:lnTo>
                    <a:pt x="1441467" y="9144000"/>
                  </a:lnTo>
                  <a:lnTo>
                    <a:pt x="1567712" y="9220200"/>
                  </a:lnTo>
                  <a:lnTo>
                    <a:pt x="1610213" y="9232900"/>
                  </a:lnTo>
                  <a:lnTo>
                    <a:pt x="1695825" y="9283700"/>
                  </a:lnTo>
                  <a:lnTo>
                    <a:pt x="1738930" y="9296400"/>
                  </a:lnTo>
                  <a:lnTo>
                    <a:pt x="1782231" y="9321800"/>
                  </a:lnTo>
                  <a:lnTo>
                    <a:pt x="1825726" y="9334500"/>
                  </a:lnTo>
                  <a:lnTo>
                    <a:pt x="1869410" y="9359900"/>
                  </a:lnTo>
                  <a:lnTo>
                    <a:pt x="1913282" y="9372600"/>
                  </a:lnTo>
                  <a:lnTo>
                    <a:pt x="1957338" y="9398000"/>
                  </a:lnTo>
                  <a:lnTo>
                    <a:pt x="2001576" y="9410700"/>
                  </a:lnTo>
                  <a:lnTo>
                    <a:pt x="2045991" y="9436100"/>
                  </a:lnTo>
                  <a:lnTo>
                    <a:pt x="2180281" y="9474200"/>
                  </a:lnTo>
                  <a:lnTo>
                    <a:pt x="2225383" y="9499600"/>
                  </a:lnTo>
                  <a:lnTo>
                    <a:pt x="2825574" y="9664700"/>
                  </a:lnTo>
                  <a:lnTo>
                    <a:pt x="2872708" y="9664700"/>
                  </a:lnTo>
                  <a:lnTo>
                    <a:pt x="2967346" y="9690100"/>
                  </a:lnTo>
                  <a:lnTo>
                    <a:pt x="4689411" y="9690100"/>
                  </a:lnTo>
                  <a:lnTo>
                    <a:pt x="4839756" y="9652000"/>
                  </a:lnTo>
                  <a:lnTo>
                    <a:pt x="4889536" y="9652000"/>
                  </a:lnTo>
                  <a:lnTo>
                    <a:pt x="5329437" y="9537700"/>
                  </a:lnTo>
                  <a:lnTo>
                    <a:pt x="5377360" y="9512300"/>
                  </a:lnTo>
                  <a:lnTo>
                    <a:pt x="5472598" y="9486900"/>
                  </a:lnTo>
                  <a:lnTo>
                    <a:pt x="5519907" y="9461500"/>
                  </a:lnTo>
                  <a:lnTo>
                    <a:pt x="5613891" y="9436100"/>
                  </a:lnTo>
                  <a:lnTo>
                    <a:pt x="5660560" y="9410700"/>
                  </a:lnTo>
                  <a:lnTo>
                    <a:pt x="5707010" y="9398000"/>
                  </a:lnTo>
                  <a:lnTo>
                    <a:pt x="5753238" y="9372600"/>
                  </a:lnTo>
                  <a:lnTo>
                    <a:pt x="5799241" y="9359900"/>
                  </a:lnTo>
                  <a:lnTo>
                    <a:pt x="5845016" y="9334500"/>
                  </a:lnTo>
                  <a:lnTo>
                    <a:pt x="5890560" y="9321800"/>
                  </a:lnTo>
                  <a:lnTo>
                    <a:pt x="5980944" y="9271000"/>
                  </a:lnTo>
                  <a:lnTo>
                    <a:pt x="6025778" y="9258300"/>
                  </a:lnTo>
                  <a:lnTo>
                    <a:pt x="6158815" y="9182100"/>
                  </a:lnTo>
                  <a:lnTo>
                    <a:pt x="6202662" y="9169400"/>
                  </a:lnTo>
                  <a:lnTo>
                    <a:pt x="6418028" y="9042400"/>
                  </a:lnTo>
                  <a:lnTo>
                    <a:pt x="6544047" y="8966200"/>
                  </a:lnTo>
                  <a:lnTo>
                    <a:pt x="6585502" y="8928100"/>
                  </a:lnTo>
                  <a:lnTo>
                    <a:pt x="6748492" y="8826500"/>
                  </a:lnTo>
                  <a:lnTo>
                    <a:pt x="6788517" y="8788400"/>
                  </a:lnTo>
                  <a:lnTo>
                    <a:pt x="6867679" y="8737600"/>
                  </a:lnTo>
                  <a:lnTo>
                    <a:pt x="6906810" y="8699500"/>
                  </a:lnTo>
                  <a:lnTo>
                    <a:pt x="6945638" y="8674100"/>
                  </a:lnTo>
                  <a:lnTo>
                    <a:pt x="6984160" y="8636000"/>
                  </a:lnTo>
                  <a:lnTo>
                    <a:pt x="7022372" y="8610600"/>
                  </a:lnTo>
                  <a:lnTo>
                    <a:pt x="7060271" y="8572500"/>
                  </a:lnTo>
                  <a:lnTo>
                    <a:pt x="7097856" y="8547100"/>
                  </a:lnTo>
                  <a:lnTo>
                    <a:pt x="7135122" y="8509000"/>
                  </a:lnTo>
                  <a:lnTo>
                    <a:pt x="7172067" y="8483600"/>
                  </a:lnTo>
                  <a:lnTo>
                    <a:pt x="7244983" y="8407400"/>
                  </a:lnTo>
                  <a:lnTo>
                    <a:pt x="7280948" y="8382000"/>
                  </a:lnTo>
                  <a:lnTo>
                    <a:pt x="7316580" y="8343900"/>
                  </a:lnTo>
                  <a:lnTo>
                    <a:pt x="7351876" y="8305800"/>
                  </a:lnTo>
                  <a:lnTo>
                    <a:pt x="7386521" y="8267700"/>
                  </a:lnTo>
                  <a:lnTo>
                    <a:pt x="7420830" y="8242300"/>
                  </a:lnTo>
                  <a:lnTo>
                    <a:pt x="7454800" y="8204200"/>
                  </a:lnTo>
                  <a:lnTo>
                    <a:pt x="7488430" y="8166100"/>
                  </a:lnTo>
                  <a:lnTo>
                    <a:pt x="7521715" y="8128000"/>
                  </a:lnTo>
                  <a:lnTo>
                    <a:pt x="7554653" y="8089900"/>
                  </a:lnTo>
                  <a:lnTo>
                    <a:pt x="7587242" y="8051800"/>
                  </a:lnTo>
                  <a:lnTo>
                    <a:pt x="7619478" y="8013700"/>
                  </a:lnTo>
                  <a:lnTo>
                    <a:pt x="7651359" y="7975600"/>
                  </a:lnTo>
                  <a:lnTo>
                    <a:pt x="7682881" y="7937500"/>
                  </a:lnTo>
                  <a:lnTo>
                    <a:pt x="7714042" y="7899400"/>
                  </a:lnTo>
                  <a:lnTo>
                    <a:pt x="7744840" y="7861300"/>
                  </a:lnTo>
                  <a:lnTo>
                    <a:pt x="3664676" y="7861300"/>
                  </a:lnTo>
                  <a:lnTo>
                    <a:pt x="3615865" y="7848600"/>
                  </a:lnTo>
                  <a:lnTo>
                    <a:pt x="3518786" y="7848600"/>
                  </a:lnTo>
                  <a:lnTo>
                    <a:pt x="3470531" y="7835900"/>
                  </a:lnTo>
                  <a:lnTo>
                    <a:pt x="3422473" y="7835900"/>
                  </a:lnTo>
                  <a:lnTo>
                    <a:pt x="3374620" y="7823200"/>
                  </a:lnTo>
                  <a:lnTo>
                    <a:pt x="3326976" y="7823200"/>
                  </a:lnTo>
                  <a:lnTo>
                    <a:pt x="3279549" y="7810500"/>
                  </a:lnTo>
                  <a:lnTo>
                    <a:pt x="3232343" y="7810500"/>
                  </a:lnTo>
                  <a:lnTo>
                    <a:pt x="2773856" y="7683500"/>
                  </a:lnTo>
                  <a:lnTo>
                    <a:pt x="2729498" y="7658100"/>
                  </a:lnTo>
                  <a:lnTo>
                    <a:pt x="2641675" y="7632700"/>
                  </a:lnTo>
                  <a:lnTo>
                    <a:pt x="2598222" y="7607300"/>
                  </a:lnTo>
                  <a:lnTo>
                    <a:pt x="2555084" y="7594600"/>
                  </a:lnTo>
                  <a:lnTo>
                    <a:pt x="2469772" y="7543800"/>
                  </a:lnTo>
                  <a:lnTo>
                    <a:pt x="2427612" y="7531100"/>
                  </a:lnTo>
                  <a:lnTo>
                    <a:pt x="2303185" y="7454900"/>
                  </a:lnTo>
                  <a:lnTo>
                    <a:pt x="2262415" y="7442200"/>
                  </a:lnTo>
                  <a:lnTo>
                    <a:pt x="2142306" y="7366000"/>
                  </a:lnTo>
                  <a:lnTo>
                    <a:pt x="2103023" y="7340600"/>
                  </a:lnTo>
                  <a:lnTo>
                    <a:pt x="2064128" y="7302500"/>
                  </a:lnTo>
                  <a:lnTo>
                    <a:pt x="1987525" y="7251700"/>
                  </a:lnTo>
                  <a:lnTo>
                    <a:pt x="1949828" y="7226300"/>
                  </a:lnTo>
                  <a:lnTo>
                    <a:pt x="1912544" y="7188200"/>
                  </a:lnTo>
                  <a:lnTo>
                    <a:pt x="1839234" y="7137400"/>
                  </a:lnTo>
                  <a:lnTo>
                    <a:pt x="1803221" y="7099300"/>
                  </a:lnTo>
                  <a:lnTo>
                    <a:pt x="1767645" y="7073900"/>
                  </a:lnTo>
                  <a:lnTo>
                    <a:pt x="1732510" y="7035800"/>
                  </a:lnTo>
                  <a:lnTo>
                    <a:pt x="1697824" y="6997700"/>
                  </a:lnTo>
                  <a:lnTo>
                    <a:pt x="1663593" y="6972300"/>
                  </a:lnTo>
                  <a:lnTo>
                    <a:pt x="1629823" y="6934200"/>
                  </a:lnTo>
                  <a:lnTo>
                    <a:pt x="1596519" y="6896100"/>
                  </a:lnTo>
                  <a:lnTo>
                    <a:pt x="1563688" y="6858000"/>
                  </a:lnTo>
                  <a:lnTo>
                    <a:pt x="1531336" y="6819900"/>
                  </a:lnTo>
                  <a:lnTo>
                    <a:pt x="1499469" y="6794500"/>
                  </a:lnTo>
                  <a:lnTo>
                    <a:pt x="1468094" y="6756400"/>
                  </a:lnTo>
                  <a:lnTo>
                    <a:pt x="1437215" y="6718300"/>
                  </a:lnTo>
                  <a:lnTo>
                    <a:pt x="1406841" y="6667500"/>
                  </a:lnTo>
                  <a:lnTo>
                    <a:pt x="1376975" y="6629400"/>
                  </a:lnTo>
                  <a:lnTo>
                    <a:pt x="1347626" y="6591300"/>
                  </a:lnTo>
                  <a:lnTo>
                    <a:pt x="1318798" y="6553200"/>
                  </a:lnTo>
                  <a:lnTo>
                    <a:pt x="1290499" y="6515100"/>
                  </a:lnTo>
                  <a:lnTo>
                    <a:pt x="1262733" y="6477000"/>
                  </a:lnTo>
                  <a:lnTo>
                    <a:pt x="1235507" y="6426200"/>
                  </a:lnTo>
                  <a:lnTo>
                    <a:pt x="0" y="4470400"/>
                  </a:lnTo>
                  <a:close/>
                </a:path>
                <a:path w="10633075" h="9753600">
                  <a:moveTo>
                    <a:pt x="10623872" y="0"/>
                  </a:moveTo>
                  <a:lnTo>
                    <a:pt x="8715544" y="0"/>
                  </a:lnTo>
                  <a:lnTo>
                    <a:pt x="8717968" y="25400"/>
                  </a:lnTo>
                  <a:lnTo>
                    <a:pt x="8721895" y="63500"/>
                  </a:lnTo>
                  <a:lnTo>
                    <a:pt x="8725060" y="114300"/>
                  </a:lnTo>
                  <a:lnTo>
                    <a:pt x="8727462" y="165100"/>
                  </a:lnTo>
                  <a:lnTo>
                    <a:pt x="8729101" y="215900"/>
                  </a:lnTo>
                  <a:lnTo>
                    <a:pt x="8729976" y="254000"/>
                  </a:lnTo>
                  <a:lnTo>
                    <a:pt x="8730086" y="304800"/>
                  </a:lnTo>
                  <a:lnTo>
                    <a:pt x="8729431" y="355600"/>
                  </a:lnTo>
                  <a:lnTo>
                    <a:pt x="8728009" y="406400"/>
                  </a:lnTo>
                  <a:lnTo>
                    <a:pt x="8725822" y="457200"/>
                  </a:lnTo>
                  <a:lnTo>
                    <a:pt x="8722866" y="495300"/>
                  </a:lnTo>
                  <a:lnTo>
                    <a:pt x="8719143" y="546100"/>
                  </a:lnTo>
                  <a:lnTo>
                    <a:pt x="8714652" y="596900"/>
                  </a:lnTo>
                  <a:lnTo>
                    <a:pt x="8709391" y="647700"/>
                  </a:lnTo>
                  <a:lnTo>
                    <a:pt x="8703360" y="698500"/>
                  </a:lnTo>
                  <a:lnTo>
                    <a:pt x="8696558" y="736600"/>
                  </a:lnTo>
                  <a:lnTo>
                    <a:pt x="8688986" y="787400"/>
                  </a:lnTo>
                  <a:lnTo>
                    <a:pt x="8680641" y="838200"/>
                  </a:lnTo>
                  <a:lnTo>
                    <a:pt x="8671524" y="889000"/>
                  </a:lnTo>
                  <a:lnTo>
                    <a:pt x="8661634" y="927100"/>
                  </a:lnTo>
                  <a:lnTo>
                    <a:pt x="8650969" y="977900"/>
                  </a:lnTo>
                  <a:lnTo>
                    <a:pt x="8639531" y="1028700"/>
                  </a:lnTo>
                  <a:lnTo>
                    <a:pt x="8627317" y="1079500"/>
                  </a:lnTo>
                  <a:lnTo>
                    <a:pt x="8614327" y="1117600"/>
                  </a:lnTo>
                  <a:lnTo>
                    <a:pt x="8600561" y="1168400"/>
                  </a:lnTo>
                  <a:lnTo>
                    <a:pt x="8586018" y="1219200"/>
                  </a:lnTo>
                  <a:lnTo>
                    <a:pt x="8570697" y="1270000"/>
                  </a:lnTo>
                  <a:lnTo>
                    <a:pt x="8554597" y="1308100"/>
                  </a:lnTo>
                  <a:lnTo>
                    <a:pt x="8537718" y="1358900"/>
                  </a:lnTo>
                  <a:lnTo>
                    <a:pt x="8520060" y="1409700"/>
                  </a:lnTo>
                  <a:lnTo>
                    <a:pt x="8501621" y="1447800"/>
                  </a:lnTo>
                  <a:lnTo>
                    <a:pt x="6686587" y="5930900"/>
                  </a:lnTo>
                  <a:lnTo>
                    <a:pt x="6667366" y="5981700"/>
                  </a:lnTo>
                  <a:lnTo>
                    <a:pt x="6647511" y="6032500"/>
                  </a:lnTo>
                  <a:lnTo>
                    <a:pt x="6627028" y="6070600"/>
                  </a:lnTo>
                  <a:lnTo>
                    <a:pt x="6605922" y="6121400"/>
                  </a:lnTo>
                  <a:lnTo>
                    <a:pt x="6584200" y="6159500"/>
                  </a:lnTo>
                  <a:lnTo>
                    <a:pt x="6561866" y="6210300"/>
                  </a:lnTo>
                  <a:lnTo>
                    <a:pt x="6538926" y="6248400"/>
                  </a:lnTo>
                  <a:lnTo>
                    <a:pt x="6515385" y="6299200"/>
                  </a:lnTo>
                  <a:lnTo>
                    <a:pt x="6491250" y="6337300"/>
                  </a:lnTo>
                  <a:lnTo>
                    <a:pt x="6466524" y="6375400"/>
                  </a:lnTo>
                  <a:lnTo>
                    <a:pt x="6441215" y="6426200"/>
                  </a:lnTo>
                  <a:lnTo>
                    <a:pt x="6415327" y="6464300"/>
                  </a:lnTo>
                  <a:lnTo>
                    <a:pt x="6388866" y="6502400"/>
                  </a:lnTo>
                  <a:lnTo>
                    <a:pt x="6361837" y="6540500"/>
                  </a:lnTo>
                  <a:lnTo>
                    <a:pt x="6334246" y="6578600"/>
                  </a:lnTo>
                  <a:lnTo>
                    <a:pt x="6306098" y="6616700"/>
                  </a:lnTo>
                  <a:lnTo>
                    <a:pt x="6277399" y="6667500"/>
                  </a:lnTo>
                  <a:lnTo>
                    <a:pt x="6248154" y="6705600"/>
                  </a:lnTo>
                  <a:lnTo>
                    <a:pt x="6218369" y="6731000"/>
                  </a:lnTo>
                  <a:lnTo>
                    <a:pt x="6188049" y="6769100"/>
                  </a:lnTo>
                  <a:lnTo>
                    <a:pt x="6157199" y="6807200"/>
                  </a:lnTo>
                  <a:lnTo>
                    <a:pt x="6125826" y="6845300"/>
                  </a:lnTo>
                  <a:lnTo>
                    <a:pt x="6093934" y="6883400"/>
                  </a:lnTo>
                  <a:lnTo>
                    <a:pt x="6061529" y="6921500"/>
                  </a:lnTo>
                  <a:lnTo>
                    <a:pt x="6028617" y="6946900"/>
                  </a:lnTo>
                  <a:lnTo>
                    <a:pt x="5995202" y="6985000"/>
                  </a:lnTo>
                  <a:lnTo>
                    <a:pt x="5961291" y="7023100"/>
                  </a:lnTo>
                  <a:lnTo>
                    <a:pt x="5926889" y="7048500"/>
                  </a:lnTo>
                  <a:lnTo>
                    <a:pt x="5892002" y="7086600"/>
                  </a:lnTo>
                  <a:lnTo>
                    <a:pt x="5856634" y="7112000"/>
                  </a:lnTo>
                  <a:lnTo>
                    <a:pt x="5820792" y="7150100"/>
                  </a:lnTo>
                  <a:lnTo>
                    <a:pt x="5747705" y="7200900"/>
                  </a:lnTo>
                  <a:lnTo>
                    <a:pt x="5710471" y="7239000"/>
                  </a:lnTo>
                  <a:lnTo>
                    <a:pt x="5672785" y="7264400"/>
                  </a:lnTo>
                  <a:lnTo>
                    <a:pt x="5596075" y="7315200"/>
                  </a:lnTo>
                  <a:lnTo>
                    <a:pt x="5517621" y="7366000"/>
                  </a:lnTo>
                  <a:lnTo>
                    <a:pt x="5437465" y="7416800"/>
                  </a:lnTo>
                  <a:lnTo>
                    <a:pt x="5314136" y="7493000"/>
                  </a:lnTo>
                  <a:lnTo>
                    <a:pt x="5272223" y="7505700"/>
                  </a:lnTo>
                  <a:lnTo>
                    <a:pt x="5187224" y="7556500"/>
                  </a:lnTo>
                  <a:lnTo>
                    <a:pt x="5144150" y="7569200"/>
                  </a:lnTo>
                  <a:lnTo>
                    <a:pt x="5100700" y="7594600"/>
                  </a:lnTo>
                  <a:lnTo>
                    <a:pt x="5056878" y="7607300"/>
                  </a:lnTo>
                  <a:lnTo>
                    <a:pt x="5012692" y="7632700"/>
                  </a:lnTo>
                  <a:lnTo>
                    <a:pt x="4968146" y="7645400"/>
                  </a:lnTo>
                  <a:lnTo>
                    <a:pt x="4923246" y="7670800"/>
                  </a:lnTo>
                  <a:lnTo>
                    <a:pt x="4877997" y="7683500"/>
                  </a:lnTo>
                  <a:lnTo>
                    <a:pt x="4407527" y="7810500"/>
                  </a:lnTo>
                  <a:lnTo>
                    <a:pt x="4358802" y="7810500"/>
                  </a:lnTo>
                  <a:lnTo>
                    <a:pt x="4260510" y="7835900"/>
                  </a:lnTo>
                  <a:lnTo>
                    <a:pt x="4161128" y="7835900"/>
                  </a:lnTo>
                  <a:lnTo>
                    <a:pt x="4111043" y="7848600"/>
                  </a:lnTo>
                  <a:lnTo>
                    <a:pt x="4010866" y="7848600"/>
                  </a:lnTo>
                  <a:lnTo>
                    <a:pt x="3960970" y="7861300"/>
                  </a:lnTo>
                  <a:lnTo>
                    <a:pt x="7744840" y="7861300"/>
                  </a:lnTo>
                  <a:lnTo>
                    <a:pt x="7775271" y="7823200"/>
                  </a:lnTo>
                  <a:lnTo>
                    <a:pt x="7805332" y="7785100"/>
                  </a:lnTo>
                  <a:lnTo>
                    <a:pt x="7835021" y="7747000"/>
                  </a:lnTo>
                  <a:lnTo>
                    <a:pt x="7864335" y="7708900"/>
                  </a:lnTo>
                  <a:lnTo>
                    <a:pt x="7893270" y="7670800"/>
                  </a:lnTo>
                  <a:lnTo>
                    <a:pt x="7921825" y="7620000"/>
                  </a:lnTo>
                  <a:lnTo>
                    <a:pt x="7949996" y="7581900"/>
                  </a:lnTo>
                  <a:lnTo>
                    <a:pt x="7977781" y="7543800"/>
                  </a:lnTo>
                  <a:lnTo>
                    <a:pt x="8005177" y="7505700"/>
                  </a:lnTo>
                  <a:lnTo>
                    <a:pt x="8032180" y="7454900"/>
                  </a:lnTo>
                  <a:lnTo>
                    <a:pt x="8058788" y="7416800"/>
                  </a:lnTo>
                  <a:lnTo>
                    <a:pt x="8084999" y="7378700"/>
                  </a:lnTo>
                  <a:lnTo>
                    <a:pt x="8110808" y="7327900"/>
                  </a:lnTo>
                  <a:lnTo>
                    <a:pt x="8136215" y="7289800"/>
                  </a:lnTo>
                  <a:lnTo>
                    <a:pt x="8161215" y="7239000"/>
                  </a:lnTo>
                  <a:lnTo>
                    <a:pt x="8185806" y="7200900"/>
                  </a:lnTo>
                  <a:lnTo>
                    <a:pt x="8209985" y="7150100"/>
                  </a:lnTo>
                  <a:lnTo>
                    <a:pt x="8233749" y="7112000"/>
                  </a:lnTo>
                  <a:lnTo>
                    <a:pt x="8257096" y="7061200"/>
                  </a:lnTo>
                  <a:lnTo>
                    <a:pt x="8280022" y="7023100"/>
                  </a:lnTo>
                  <a:lnTo>
                    <a:pt x="8302525" y="6972300"/>
                  </a:lnTo>
                  <a:lnTo>
                    <a:pt x="8324602" y="6934200"/>
                  </a:lnTo>
                  <a:lnTo>
                    <a:pt x="8346250" y="6883400"/>
                  </a:lnTo>
                  <a:lnTo>
                    <a:pt x="8367466" y="6832600"/>
                  </a:lnTo>
                  <a:lnTo>
                    <a:pt x="8388248" y="6794500"/>
                  </a:lnTo>
                  <a:lnTo>
                    <a:pt x="8408593" y="6743700"/>
                  </a:lnTo>
                  <a:lnTo>
                    <a:pt x="8428497" y="6692900"/>
                  </a:lnTo>
                  <a:lnTo>
                    <a:pt x="8447958" y="6654800"/>
                  </a:lnTo>
                  <a:lnTo>
                    <a:pt x="10262950" y="2159000"/>
                  </a:lnTo>
                  <a:lnTo>
                    <a:pt x="10281549" y="2120900"/>
                  </a:lnTo>
                  <a:lnTo>
                    <a:pt x="10299666" y="2070100"/>
                  </a:lnTo>
                  <a:lnTo>
                    <a:pt x="10317299" y="2019300"/>
                  </a:lnTo>
                  <a:lnTo>
                    <a:pt x="10334450" y="1981200"/>
                  </a:lnTo>
                  <a:lnTo>
                    <a:pt x="10351118" y="1930400"/>
                  </a:lnTo>
                  <a:lnTo>
                    <a:pt x="10367304" y="1879600"/>
                  </a:lnTo>
                  <a:lnTo>
                    <a:pt x="10383008" y="1841500"/>
                  </a:lnTo>
                  <a:lnTo>
                    <a:pt x="10398231" y="1790700"/>
                  </a:lnTo>
                  <a:lnTo>
                    <a:pt x="10412972" y="1739900"/>
                  </a:lnTo>
                  <a:lnTo>
                    <a:pt x="10427232" y="1689100"/>
                  </a:lnTo>
                  <a:lnTo>
                    <a:pt x="10441011" y="1651000"/>
                  </a:lnTo>
                  <a:lnTo>
                    <a:pt x="10454309" y="1600200"/>
                  </a:lnTo>
                  <a:lnTo>
                    <a:pt x="10467127" y="1549400"/>
                  </a:lnTo>
                  <a:lnTo>
                    <a:pt x="10479465" y="1498600"/>
                  </a:lnTo>
                  <a:lnTo>
                    <a:pt x="10491323" y="1460500"/>
                  </a:lnTo>
                  <a:lnTo>
                    <a:pt x="10502701" y="1409700"/>
                  </a:lnTo>
                  <a:lnTo>
                    <a:pt x="10513600" y="1358900"/>
                  </a:lnTo>
                  <a:lnTo>
                    <a:pt x="10524019" y="1308100"/>
                  </a:lnTo>
                  <a:lnTo>
                    <a:pt x="10533960" y="1270000"/>
                  </a:lnTo>
                  <a:lnTo>
                    <a:pt x="10543422" y="1219200"/>
                  </a:lnTo>
                  <a:lnTo>
                    <a:pt x="10552406" y="1168400"/>
                  </a:lnTo>
                  <a:lnTo>
                    <a:pt x="10560912" y="1117600"/>
                  </a:lnTo>
                  <a:lnTo>
                    <a:pt x="10568940" y="1079500"/>
                  </a:lnTo>
                  <a:lnTo>
                    <a:pt x="10576490" y="1028700"/>
                  </a:lnTo>
                  <a:lnTo>
                    <a:pt x="10583562" y="977900"/>
                  </a:lnTo>
                  <a:lnTo>
                    <a:pt x="10590158" y="927100"/>
                  </a:lnTo>
                  <a:lnTo>
                    <a:pt x="10596277" y="876300"/>
                  </a:lnTo>
                  <a:lnTo>
                    <a:pt x="10601919" y="838200"/>
                  </a:lnTo>
                  <a:lnTo>
                    <a:pt x="10607084" y="787400"/>
                  </a:lnTo>
                  <a:lnTo>
                    <a:pt x="10611774" y="736600"/>
                  </a:lnTo>
                  <a:lnTo>
                    <a:pt x="10615988" y="685800"/>
                  </a:lnTo>
                  <a:lnTo>
                    <a:pt x="10619726" y="647700"/>
                  </a:lnTo>
                  <a:lnTo>
                    <a:pt x="10622988" y="596900"/>
                  </a:lnTo>
                  <a:lnTo>
                    <a:pt x="10625776" y="546100"/>
                  </a:lnTo>
                  <a:lnTo>
                    <a:pt x="10628089" y="495300"/>
                  </a:lnTo>
                  <a:lnTo>
                    <a:pt x="10631290" y="406400"/>
                  </a:lnTo>
                  <a:lnTo>
                    <a:pt x="10632180" y="355600"/>
                  </a:lnTo>
                  <a:lnTo>
                    <a:pt x="10632596" y="304800"/>
                  </a:lnTo>
                  <a:lnTo>
                    <a:pt x="10632538" y="254000"/>
                  </a:lnTo>
                  <a:lnTo>
                    <a:pt x="10632006" y="203200"/>
                  </a:lnTo>
                  <a:lnTo>
                    <a:pt x="10631002" y="165100"/>
                  </a:lnTo>
                  <a:lnTo>
                    <a:pt x="10629525" y="114300"/>
                  </a:lnTo>
                  <a:lnTo>
                    <a:pt x="10627575" y="63500"/>
                  </a:lnTo>
                  <a:lnTo>
                    <a:pt x="10625153" y="12700"/>
                  </a:lnTo>
                  <a:lnTo>
                    <a:pt x="10623872" y="0"/>
                  </a:lnTo>
                  <a:close/>
                </a:path>
              </a:pathLst>
            </a:custGeom>
            <a:solidFill>
              <a:srgbClr val="283890"/>
            </a:solidFill>
          </p:spPr>
          <p:txBody>
            <a:bodyPr wrap="square" lIns="0" tIns="0" rIns="0" bIns="0" rtlCol="0"/>
            <a:lstStyle/>
            <a:p>
              <a:endParaRPr/>
            </a:p>
          </p:txBody>
        </p:sp>
        <p:pic>
          <p:nvPicPr>
            <p:cNvPr id="5" name="object 5"/>
            <p:cNvPicPr/>
            <p:nvPr/>
          </p:nvPicPr>
          <p:blipFill>
            <a:blip r:embed="rId2" cstate="print"/>
            <a:stretch>
              <a:fillRect/>
            </a:stretch>
          </p:blipFill>
          <p:spPr>
            <a:xfrm>
              <a:off x="0" y="0"/>
              <a:ext cx="10239101" cy="8101695"/>
            </a:xfrm>
            <a:prstGeom prst="rect">
              <a:avLst/>
            </a:prstGeom>
          </p:spPr>
        </p:pic>
        <p:sp>
          <p:nvSpPr>
            <p:cNvPr id="6" name="object 6"/>
            <p:cNvSpPr/>
            <p:nvPr/>
          </p:nvSpPr>
          <p:spPr>
            <a:xfrm>
              <a:off x="0" y="11794"/>
              <a:ext cx="10239375" cy="8089900"/>
            </a:xfrm>
            <a:custGeom>
              <a:avLst/>
              <a:gdLst/>
              <a:ahLst/>
              <a:cxnLst/>
              <a:rect l="l" t="t" r="r" b="b"/>
              <a:pathLst>
                <a:path w="10239375" h="8089900">
                  <a:moveTo>
                    <a:pt x="5332026" y="8077200"/>
                  </a:moveTo>
                  <a:lnTo>
                    <a:pt x="4687580" y="8077200"/>
                  </a:lnTo>
                  <a:lnTo>
                    <a:pt x="4736204" y="8089900"/>
                  </a:lnTo>
                  <a:lnTo>
                    <a:pt x="5281625" y="8089900"/>
                  </a:lnTo>
                  <a:lnTo>
                    <a:pt x="5332026" y="8077200"/>
                  </a:lnTo>
                  <a:close/>
                </a:path>
                <a:path w="10239375" h="8089900">
                  <a:moveTo>
                    <a:pt x="5482293" y="8064500"/>
                  </a:moveTo>
                  <a:lnTo>
                    <a:pt x="4590890" y="8064500"/>
                  </a:lnTo>
                  <a:lnTo>
                    <a:pt x="4639141" y="8077200"/>
                  </a:lnTo>
                  <a:lnTo>
                    <a:pt x="5432455" y="8077200"/>
                  </a:lnTo>
                  <a:lnTo>
                    <a:pt x="5482293" y="8064500"/>
                  </a:lnTo>
                  <a:close/>
                </a:path>
                <a:path w="10239375" h="8089900">
                  <a:moveTo>
                    <a:pt x="0" y="2413000"/>
                  </a:moveTo>
                  <a:lnTo>
                    <a:pt x="0" y="2971800"/>
                  </a:lnTo>
                  <a:lnTo>
                    <a:pt x="2277113" y="6578600"/>
                  </a:lnTo>
                  <a:lnTo>
                    <a:pt x="2304462" y="6616700"/>
                  </a:lnTo>
                  <a:lnTo>
                    <a:pt x="2332324" y="6654800"/>
                  </a:lnTo>
                  <a:lnTo>
                    <a:pt x="2360695" y="6705600"/>
                  </a:lnTo>
                  <a:lnTo>
                    <a:pt x="2389568" y="6743700"/>
                  </a:lnTo>
                  <a:lnTo>
                    <a:pt x="2418939" y="6781800"/>
                  </a:lnTo>
                  <a:lnTo>
                    <a:pt x="2448801" y="6819900"/>
                  </a:lnTo>
                  <a:lnTo>
                    <a:pt x="2479149" y="6858000"/>
                  </a:lnTo>
                  <a:lnTo>
                    <a:pt x="2509978" y="6896100"/>
                  </a:lnTo>
                  <a:lnTo>
                    <a:pt x="2541283" y="6934200"/>
                  </a:lnTo>
                  <a:lnTo>
                    <a:pt x="2573056" y="6972300"/>
                  </a:lnTo>
                  <a:lnTo>
                    <a:pt x="2605295" y="7010400"/>
                  </a:lnTo>
                  <a:lnTo>
                    <a:pt x="2637991" y="7048500"/>
                  </a:lnTo>
                  <a:lnTo>
                    <a:pt x="2671142" y="7086600"/>
                  </a:lnTo>
                  <a:lnTo>
                    <a:pt x="2704739" y="7124700"/>
                  </a:lnTo>
                  <a:lnTo>
                    <a:pt x="2738779" y="7150100"/>
                  </a:lnTo>
                  <a:lnTo>
                    <a:pt x="2773256" y="7188200"/>
                  </a:lnTo>
                  <a:lnTo>
                    <a:pt x="2808164" y="7226300"/>
                  </a:lnTo>
                  <a:lnTo>
                    <a:pt x="2843498" y="7251700"/>
                  </a:lnTo>
                  <a:lnTo>
                    <a:pt x="2879252" y="7289800"/>
                  </a:lnTo>
                  <a:lnTo>
                    <a:pt x="2915420" y="7315200"/>
                  </a:lnTo>
                  <a:lnTo>
                    <a:pt x="2951998" y="7353300"/>
                  </a:lnTo>
                  <a:lnTo>
                    <a:pt x="2988980" y="7378700"/>
                  </a:lnTo>
                  <a:lnTo>
                    <a:pt x="3026360" y="7416800"/>
                  </a:lnTo>
                  <a:lnTo>
                    <a:pt x="3064132" y="7442200"/>
                  </a:lnTo>
                  <a:lnTo>
                    <a:pt x="3140834" y="7493000"/>
                  </a:lnTo>
                  <a:lnTo>
                    <a:pt x="3179752" y="7531100"/>
                  </a:lnTo>
                  <a:lnTo>
                    <a:pt x="3298708" y="7607300"/>
                  </a:lnTo>
                  <a:lnTo>
                    <a:pt x="3420853" y="7683500"/>
                  </a:lnTo>
                  <a:lnTo>
                    <a:pt x="3462250" y="7696200"/>
                  </a:lnTo>
                  <a:lnTo>
                    <a:pt x="3588415" y="7772400"/>
                  </a:lnTo>
                  <a:lnTo>
                    <a:pt x="3631109" y="7785100"/>
                  </a:lnTo>
                  <a:lnTo>
                    <a:pt x="3674113" y="7810500"/>
                  </a:lnTo>
                  <a:lnTo>
                    <a:pt x="3717422" y="7823200"/>
                  </a:lnTo>
                  <a:lnTo>
                    <a:pt x="3761030" y="7848600"/>
                  </a:lnTo>
                  <a:lnTo>
                    <a:pt x="3804932" y="7861300"/>
                  </a:lnTo>
                  <a:lnTo>
                    <a:pt x="3849123" y="7886700"/>
                  </a:lnTo>
                  <a:lnTo>
                    <a:pt x="3983368" y="7924800"/>
                  </a:lnTo>
                  <a:lnTo>
                    <a:pt x="4028657" y="7950200"/>
                  </a:lnTo>
                  <a:lnTo>
                    <a:pt x="4258902" y="8013700"/>
                  </a:lnTo>
                  <a:lnTo>
                    <a:pt x="4305673" y="8013700"/>
                  </a:lnTo>
                  <a:lnTo>
                    <a:pt x="4447331" y="8051800"/>
                  </a:lnTo>
                  <a:lnTo>
                    <a:pt x="4494980" y="8051800"/>
                  </a:lnTo>
                  <a:lnTo>
                    <a:pt x="4542835" y="8064500"/>
                  </a:lnTo>
                  <a:lnTo>
                    <a:pt x="5531873" y="8064500"/>
                  </a:lnTo>
                  <a:lnTo>
                    <a:pt x="5630239" y="8039100"/>
                  </a:lnTo>
                  <a:lnTo>
                    <a:pt x="5679016" y="8039100"/>
                  </a:lnTo>
                  <a:lnTo>
                    <a:pt x="6104927" y="7924800"/>
                  </a:lnTo>
                  <a:lnTo>
                    <a:pt x="6150707" y="7899400"/>
                  </a:lnTo>
                  <a:lnTo>
                    <a:pt x="6241281" y="7874000"/>
                  </a:lnTo>
                  <a:lnTo>
                    <a:pt x="6286066" y="7848600"/>
                  </a:lnTo>
                  <a:lnTo>
                    <a:pt x="6374606" y="7823200"/>
                  </a:lnTo>
                  <a:lnTo>
                    <a:pt x="6418352" y="7797800"/>
                  </a:lnTo>
                  <a:lnTo>
                    <a:pt x="4905030" y="7797800"/>
                  </a:lnTo>
                  <a:lnTo>
                    <a:pt x="4855781" y="7785100"/>
                  </a:lnTo>
                  <a:lnTo>
                    <a:pt x="4757841" y="7785100"/>
                  </a:lnTo>
                  <a:lnTo>
                    <a:pt x="4709163" y="7772400"/>
                  </a:lnTo>
                  <a:lnTo>
                    <a:pt x="4612426" y="7772400"/>
                  </a:lnTo>
                  <a:lnTo>
                    <a:pt x="4516557" y="7747000"/>
                  </a:lnTo>
                  <a:lnTo>
                    <a:pt x="4468966" y="7747000"/>
                  </a:lnTo>
                  <a:lnTo>
                    <a:pt x="4007233" y="7620000"/>
                  </a:lnTo>
                  <a:lnTo>
                    <a:pt x="3962627" y="7594600"/>
                  </a:lnTo>
                  <a:lnTo>
                    <a:pt x="3874357" y="7569200"/>
                  </a:lnTo>
                  <a:lnTo>
                    <a:pt x="3830706" y="7543800"/>
                  </a:lnTo>
                  <a:lnTo>
                    <a:pt x="3787388" y="7531100"/>
                  </a:lnTo>
                  <a:lnTo>
                    <a:pt x="3701775" y="7480300"/>
                  </a:lnTo>
                  <a:lnTo>
                    <a:pt x="3659494" y="7467600"/>
                  </a:lnTo>
                  <a:lnTo>
                    <a:pt x="3534834" y="7391400"/>
                  </a:lnTo>
                  <a:lnTo>
                    <a:pt x="3413589" y="7315200"/>
                  </a:lnTo>
                  <a:lnTo>
                    <a:pt x="3334747" y="7264400"/>
                  </a:lnTo>
                  <a:lnTo>
                    <a:pt x="3295942" y="7239000"/>
                  </a:lnTo>
                  <a:lnTo>
                    <a:pt x="3257558" y="7200900"/>
                  </a:lnTo>
                  <a:lnTo>
                    <a:pt x="3182076" y="7150100"/>
                  </a:lnTo>
                  <a:lnTo>
                    <a:pt x="3144993" y="7112000"/>
                  </a:lnTo>
                  <a:lnTo>
                    <a:pt x="3108356" y="7086600"/>
                  </a:lnTo>
                  <a:lnTo>
                    <a:pt x="3072174" y="7048500"/>
                  </a:lnTo>
                  <a:lnTo>
                    <a:pt x="3036452" y="7023100"/>
                  </a:lnTo>
                  <a:lnTo>
                    <a:pt x="3001197" y="6985000"/>
                  </a:lnTo>
                  <a:lnTo>
                    <a:pt x="2966417" y="6959600"/>
                  </a:lnTo>
                  <a:lnTo>
                    <a:pt x="2932117" y="6921500"/>
                  </a:lnTo>
                  <a:lnTo>
                    <a:pt x="2898306" y="6883400"/>
                  </a:lnTo>
                  <a:lnTo>
                    <a:pt x="2864988" y="6845300"/>
                  </a:lnTo>
                  <a:lnTo>
                    <a:pt x="2832172" y="6807200"/>
                  </a:lnTo>
                  <a:lnTo>
                    <a:pt x="2799864" y="6769100"/>
                  </a:lnTo>
                  <a:lnTo>
                    <a:pt x="2768070" y="6731000"/>
                  </a:lnTo>
                  <a:lnTo>
                    <a:pt x="2736798" y="6692900"/>
                  </a:lnTo>
                  <a:lnTo>
                    <a:pt x="2706055" y="6654800"/>
                  </a:lnTo>
                  <a:lnTo>
                    <a:pt x="2675846" y="6616700"/>
                  </a:lnTo>
                  <a:lnTo>
                    <a:pt x="2646179" y="6578600"/>
                  </a:lnTo>
                  <a:lnTo>
                    <a:pt x="2617061" y="6540500"/>
                  </a:lnTo>
                  <a:lnTo>
                    <a:pt x="2588497" y="6502400"/>
                  </a:lnTo>
                  <a:lnTo>
                    <a:pt x="2560496" y="6451600"/>
                  </a:lnTo>
                  <a:lnTo>
                    <a:pt x="2533064" y="6413500"/>
                  </a:lnTo>
                  <a:lnTo>
                    <a:pt x="0" y="2413000"/>
                  </a:lnTo>
                  <a:close/>
                </a:path>
                <a:path w="10239375" h="8089900">
                  <a:moveTo>
                    <a:pt x="5153788" y="7785100"/>
                  </a:moveTo>
                  <a:lnTo>
                    <a:pt x="4855781" y="7785100"/>
                  </a:lnTo>
                  <a:lnTo>
                    <a:pt x="4905030" y="7797800"/>
                  </a:lnTo>
                  <a:lnTo>
                    <a:pt x="5103723" y="7797800"/>
                  </a:lnTo>
                  <a:lnTo>
                    <a:pt x="5153788" y="7785100"/>
                  </a:lnTo>
                  <a:close/>
                </a:path>
                <a:path w="10239375" h="8089900">
                  <a:moveTo>
                    <a:pt x="10238546" y="0"/>
                  </a:moveTo>
                  <a:lnTo>
                    <a:pt x="9935254" y="0"/>
                  </a:lnTo>
                  <a:lnTo>
                    <a:pt x="9935873" y="38100"/>
                  </a:lnTo>
                  <a:lnTo>
                    <a:pt x="9935839" y="76200"/>
                  </a:lnTo>
                  <a:lnTo>
                    <a:pt x="9935015" y="127000"/>
                  </a:lnTo>
                  <a:lnTo>
                    <a:pt x="9933401" y="177800"/>
                  </a:lnTo>
                  <a:lnTo>
                    <a:pt x="9930997" y="228600"/>
                  </a:lnTo>
                  <a:lnTo>
                    <a:pt x="9927800" y="279400"/>
                  </a:lnTo>
                  <a:lnTo>
                    <a:pt x="9923811" y="317500"/>
                  </a:lnTo>
                  <a:lnTo>
                    <a:pt x="9919029" y="368300"/>
                  </a:lnTo>
                  <a:lnTo>
                    <a:pt x="9913453" y="419100"/>
                  </a:lnTo>
                  <a:lnTo>
                    <a:pt x="9907082" y="469900"/>
                  </a:lnTo>
                  <a:lnTo>
                    <a:pt x="9899917" y="508000"/>
                  </a:lnTo>
                  <a:lnTo>
                    <a:pt x="9891955" y="558800"/>
                  </a:lnTo>
                  <a:lnTo>
                    <a:pt x="9883197" y="609600"/>
                  </a:lnTo>
                  <a:lnTo>
                    <a:pt x="9873641" y="660400"/>
                  </a:lnTo>
                  <a:lnTo>
                    <a:pt x="9863287" y="698500"/>
                  </a:lnTo>
                  <a:lnTo>
                    <a:pt x="9852135" y="749300"/>
                  </a:lnTo>
                  <a:lnTo>
                    <a:pt x="9840183" y="800100"/>
                  </a:lnTo>
                  <a:lnTo>
                    <a:pt x="9827431" y="850900"/>
                  </a:lnTo>
                  <a:lnTo>
                    <a:pt x="9813878" y="889000"/>
                  </a:lnTo>
                  <a:lnTo>
                    <a:pt x="9799524" y="939800"/>
                  </a:lnTo>
                  <a:lnTo>
                    <a:pt x="9784367" y="990600"/>
                  </a:lnTo>
                  <a:lnTo>
                    <a:pt x="9768408" y="1028700"/>
                  </a:lnTo>
                  <a:lnTo>
                    <a:pt x="9751644" y="1079500"/>
                  </a:lnTo>
                  <a:lnTo>
                    <a:pt x="9734077" y="1130300"/>
                  </a:lnTo>
                  <a:lnTo>
                    <a:pt x="9715704" y="1168400"/>
                  </a:lnTo>
                  <a:lnTo>
                    <a:pt x="7787438" y="5943600"/>
                  </a:lnTo>
                  <a:lnTo>
                    <a:pt x="7768063" y="5981700"/>
                  </a:lnTo>
                  <a:lnTo>
                    <a:pt x="7748022" y="6032500"/>
                  </a:lnTo>
                  <a:lnTo>
                    <a:pt x="7727321" y="6083300"/>
                  </a:lnTo>
                  <a:lnTo>
                    <a:pt x="7705966" y="6121400"/>
                  </a:lnTo>
                  <a:lnTo>
                    <a:pt x="7683963" y="6172200"/>
                  </a:lnTo>
                  <a:lnTo>
                    <a:pt x="7661318" y="6210300"/>
                  </a:lnTo>
                  <a:lnTo>
                    <a:pt x="7638037" y="6261100"/>
                  </a:lnTo>
                  <a:lnTo>
                    <a:pt x="7614126" y="6299200"/>
                  </a:lnTo>
                  <a:lnTo>
                    <a:pt x="7589591" y="6337300"/>
                  </a:lnTo>
                  <a:lnTo>
                    <a:pt x="7564439" y="6388100"/>
                  </a:lnTo>
                  <a:lnTo>
                    <a:pt x="7538674" y="6426200"/>
                  </a:lnTo>
                  <a:lnTo>
                    <a:pt x="7512303" y="6464300"/>
                  </a:lnTo>
                  <a:lnTo>
                    <a:pt x="7485333" y="6502400"/>
                  </a:lnTo>
                  <a:lnTo>
                    <a:pt x="7457768" y="6553200"/>
                  </a:lnTo>
                  <a:lnTo>
                    <a:pt x="7429616" y="6591300"/>
                  </a:lnTo>
                  <a:lnTo>
                    <a:pt x="7400882" y="6629400"/>
                  </a:lnTo>
                  <a:lnTo>
                    <a:pt x="7371572" y="6667500"/>
                  </a:lnTo>
                  <a:lnTo>
                    <a:pt x="7341692" y="6705600"/>
                  </a:lnTo>
                  <a:lnTo>
                    <a:pt x="7311248" y="6743700"/>
                  </a:lnTo>
                  <a:lnTo>
                    <a:pt x="7280247" y="6781800"/>
                  </a:lnTo>
                  <a:lnTo>
                    <a:pt x="7248694" y="6819900"/>
                  </a:lnTo>
                  <a:lnTo>
                    <a:pt x="7216595" y="6845300"/>
                  </a:lnTo>
                  <a:lnTo>
                    <a:pt x="7183956" y="6883400"/>
                  </a:lnTo>
                  <a:lnTo>
                    <a:pt x="7150784" y="6921500"/>
                  </a:lnTo>
                  <a:lnTo>
                    <a:pt x="7117083" y="6946900"/>
                  </a:lnTo>
                  <a:lnTo>
                    <a:pt x="7082862" y="6985000"/>
                  </a:lnTo>
                  <a:lnTo>
                    <a:pt x="7048124" y="7023100"/>
                  </a:lnTo>
                  <a:lnTo>
                    <a:pt x="7012877" y="7048500"/>
                  </a:lnTo>
                  <a:lnTo>
                    <a:pt x="6977126" y="7086600"/>
                  </a:lnTo>
                  <a:lnTo>
                    <a:pt x="6904137" y="7137400"/>
                  </a:lnTo>
                  <a:lnTo>
                    <a:pt x="6866912" y="7175500"/>
                  </a:lnTo>
                  <a:lnTo>
                    <a:pt x="6829206" y="7200900"/>
                  </a:lnTo>
                  <a:lnTo>
                    <a:pt x="6752381" y="7251700"/>
                  </a:lnTo>
                  <a:lnTo>
                    <a:pt x="6713273" y="7289800"/>
                  </a:lnTo>
                  <a:lnTo>
                    <a:pt x="6633696" y="7340600"/>
                  </a:lnTo>
                  <a:lnTo>
                    <a:pt x="6552346" y="7391400"/>
                  </a:lnTo>
                  <a:lnTo>
                    <a:pt x="6511020" y="7404100"/>
                  </a:lnTo>
                  <a:lnTo>
                    <a:pt x="6384515" y="7480300"/>
                  </a:lnTo>
                  <a:lnTo>
                    <a:pt x="6341523" y="7493000"/>
                  </a:lnTo>
                  <a:lnTo>
                    <a:pt x="6254343" y="7543800"/>
                  </a:lnTo>
                  <a:lnTo>
                    <a:pt x="6210165" y="7556500"/>
                  </a:lnTo>
                  <a:lnTo>
                    <a:pt x="6165604" y="7581900"/>
                  </a:lnTo>
                  <a:lnTo>
                    <a:pt x="6075357" y="7607300"/>
                  </a:lnTo>
                  <a:lnTo>
                    <a:pt x="6029682" y="7632700"/>
                  </a:lnTo>
                  <a:lnTo>
                    <a:pt x="5651854" y="7734300"/>
                  </a:lnTo>
                  <a:lnTo>
                    <a:pt x="5603162" y="7734300"/>
                  </a:lnTo>
                  <a:lnTo>
                    <a:pt x="5504868" y="7759700"/>
                  </a:lnTo>
                  <a:lnTo>
                    <a:pt x="5455279" y="7759700"/>
                  </a:lnTo>
                  <a:lnTo>
                    <a:pt x="5405402" y="7772400"/>
                  </a:lnTo>
                  <a:lnTo>
                    <a:pt x="5355245" y="7772400"/>
                  </a:lnTo>
                  <a:lnTo>
                    <a:pt x="5304812" y="7785100"/>
                  </a:lnTo>
                  <a:lnTo>
                    <a:pt x="5153788" y="7785100"/>
                  </a:lnTo>
                  <a:lnTo>
                    <a:pt x="5103723" y="7797800"/>
                  </a:lnTo>
                  <a:lnTo>
                    <a:pt x="6418352" y="7797800"/>
                  </a:lnTo>
                  <a:lnTo>
                    <a:pt x="6461741" y="7772400"/>
                  </a:lnTo>
                  <a:lnTo>
                    <a:pt x="6504769" y="7759700"/>
                  </a:lnTo>
                  <a:lnTo>
                    <a:pt x="6589721" y="7708900"/>
                  </a:lnTo>
                  <a:lnTo>
                    <a:pt x="6631636" y="7696200"/>
                  </a:lnTo>
                  <a:lnTo>
                    <a:pt x="6755075" y="7620000"/>
                  </a:lnTo>
                  <a:lnTo>
                    <a:pt x="6874953" y="7543800"/>
                  </a:lnTo>
                  <a:lnTo>
                    <a:pt x="6952828" y="7493000"/>
                  </a:lnTo>
                  <a:lnTo>
                    <a:pt x="6991137" y="7454900"/>
                  </a:lnTo>
                  <a:lnTo>
                    <a:pt x="7066476" y="7404100"/>
                  </a:lnTo>
                  <a:lnTo>
                    <a:pt x="7103495" y="7378700"/>
                  </a:lnTo>
                  <a:lnTo>
                    <a:pt x="7140074" y="7340600"/>
                  </a:lnTo>
                  <a:lnTo>
                    <a:pt x="7176208" y="7315200"/>
                  </a:lnTo>
                  <a:lnTo>
                    <a:pt x="7211892" y="7277100"/>
                  </a:lnTo>
                  <a:lnTo>
                    <a:pt x="7247122" y="7251700"/>
                  </a:lnTo>
                  <a:lnTo>
                    <a:pt x="7281892" y="7213600"/>
                  </a:lnTo>
                  <a:lnTo>
                    <a:pt x="7316197" y="7188200"/>
                  </a:lnTo>
                  <a:lnTo>
                    <a:pt x="7350033" y="7150100"/>
                  </a:lnTo>
                  <a:lnTo>
                    <a:pt x="7383394" y="7112000"/>
                  </a:lnTo>
                  <a:lnTo>
                    <a:pt x="7416276" y="7086600"/>
                  </a:lnTo>
                  <a:lnTo>
                    <a:pt x="7448674" y="7048500"/>
                  </a:lnTo>
                  <a:lnTo>
                    <a:pt x="7480583" y="7010400"/>
                  </a:lnTo>
                  <a:lnTo>
                    <a:pt x="7511997" y="6972300"/>
                  </a:lnTo>
                  <a:lnTo>
                    <a:pt x="7542913" y="6934200"/>
                  </a:lnTo>
                  <a:lnTo>
                    <a:pt x="7573324" y="6896100"/>
                  </a:lnTo>
                  <a:lnTo>
                    <a:pt x="7603227" y="6858000"/>
                  </a:lnTo>
                  <a:lnTo>
                    <a:pt x="7632615" y="6819900"/>
                  </a:lnTo>
                  <a:lnTo>
                    <a:pt x="7661485" y="6781800"/>
                  </a:lnTo>
                  <a:lnTo>
                    <a:pt x="7689832" y="6743700"/>
                  </a:lnTo>
                  <a:lnTo>
                    <a:pt x="7717650" y="6705600"/>
                  </a:lnTo>
                  <a:lnTo>
                    <a:pt x="7744934" y="6667500"/>
                  </a:lnTo>
                  <a:lnTo>
                    <a:pt x="7771680" y="6629400"/>
                  </a:lnTo>
                  <a:lnTo>
                    <a:pt x="7797882" y="6578600"/>
                  </a:lnTo>
                  <a:lnTo>
                    <a:pt x="7823537" y="6540500"/>
                  </a:lnTo>
                  <a:lnTo>
                    <a:pt x="7848638" y="6502400"/>
                  </a:lnTo>
                  <a:lnTo>
                    <a:pt x="7873181" y="6451600"/>
                  </a:lnTo>
                  <a:lnTo>
                    <a:pt x="7897161" y="6413500"/>
                  </a:lnTo>
                  <a:lnTo>
                    <a:pt x="7920573" y="6375400"/>
                  </a:lnTo>
                  <a:lnTo>
                    <a:pt x="7943412" y="6324600"/>
                  </a:lnTo>
                  <a:lnTo>
                    <a:pt x="7965674" y="6286500"/>
                  </a:lnTo>
                  <a:lnTo>
                    <a:pt x="7987352" y="6235700"/>
                  </a:lnTo>
                  <a:lnTo>
                    <a:pt x="8008443" y="6197600"/>
                  </a:lnTo>
                  <a:lnTo>
                    <a:pt x="8028942" y="6146800"/>
                  </a:lnTo>
                  <a:lnTo>
                    <a:pt x="8048843" y="6096000"/>
                  </a:lnTo>
                  <a:lnTo>
                    <a:pt x="8068141" y="6057900"/>
                  </a:lnTo>
                  <a:lnTo>
                    <a:pt x="9996386" y="1282700"/>
                  </a:lnTo>
                  <a:lnTo>
                    <a:pt x="10015635" y="1244600"/>
                  </a:lnTo>
                  <a:lnTo>
                    <a:pt x="10034083" y="1193800"/>
                  </a:lnTo>
                  <a:lnTo>
                    <a:pt x="10051732" y="1143000"/>
                  </a:lnTo>
                  <a:lnTo>
                    <a:pt x="10068582" y="1092200"/>
                  </a:lnTo>
                  <a:lnTo>
                    <a:pt x="10084634" y="1041400"/>
                  </a:lnTo>
                  <a:lnTo>
                    <a:pt x="10099888" y="990600"/>
                  </a:lnTo>
                  <a:lnTo>
                    <a:pt x="10114346" y="939800"/>
                  </a:lnTo>
                  <a:lnTo>
                    <a:pt x="10128008" y="889000"/>
                  </a:lnTo>
                  <a:lnTo>
                    <a:pt x="10140874" y="850900"/>
                  </a:lnTo>
                  <a:lnTo>
                    <a:pt x="10152946" y="800100"/>
                  </a:lnTo>
                  <a:lnTo>
                    <a:pt x="10164223" y="749300"/>
                  </a:lnTo>
                  <a:lnTo>
                    <a:pt x="10174708" y="698500"/>
                  </a:lnTo>
                  <a:lnTo>
                    <a:pt x="10184399" y="647700"/>
                  </a:lnTo>
                  <a:lnTo>
                    <a:pt x="10193298" y="596900"/>
                  </a:lnTo>
                  <a:lnTo>
                    <a:pt x="10201406" y="546100"/>
                  </a:lnTo>
                  <a:lnTo>
                    <a:pt x="10208723" y="495300"/>
                  </a:lnTo>
                  <a:lnTo>
                    <a:pt x="10215250" y="444500"/>
                  </a:lnTo>
                  <a:lnTo>
                    <a:pt x="10220987" y="393700"/>
                  </a:lnTo>
                  <a:lnTo>
                    <a:pt x="10225936" y="342900"/>
                  </a:lnTo>
                  <a:lnTo>
                    <a:pt x="10230096" y="292100"/>
                  </a:lnTo>
                  <a:lnTo>
                    <a:pt x="10233469" y="241300"/>
                  </a:lnTo>
                  <a:lnTo>
                    <a:pt x="10236056" y="190500"/>
                  </a:lnTo>
                  <a:lnTo>
                    <a:pt x="10237856" y="139700"/>
                  </a:lnTo>
                  <a:lnTo>
                    <a:pt x="10238871" y="88900"/>
                  </a:lnTo>
                  <a:lnTo>
                    <a:pt x="10239101" y="50800"/>
                  </a:lnTo>
                  <a:lnTo>
                    <a:pt x="10238546" y="0"/>
                  </a:lnTo>
                  <a:close/>
                </a:path>
                <a:path w="10239375" h="8089900">
                  <a:moveTo>
                    <a:pt x="5355245" y="7772400"/>
                  </a:moveTo>
                  <a:lnTo>
                    <a:pt x="4709163" y="7772400"/>
                  </a:lnTo>
                  <a:lnTo>
                    <a:pt x="4757841" y="7785100"/>
                  </a:lnTo>
                  <a:lnTo>
                    <a:pt x="5304812" y="7785100"/>
                  </a:lnTo>
                  <a:lnTo>
                    <a:pt x="5355245" y="7772400"/>
                  </a:lnTo>
                  <a:close/>
                </a:path>
                <a:path w="10239375" h="8089900">
                  <a:moveTo>
                    <a:pt x="9935254" y="0"/>
                  </a:moveTo>
                  <a:lnTo>
                    <a:pt x="0" y="0"/>
                  </a:lnTo>
                  <a:lnTo>
                    <a:pt x="0" y="2413000"/>
                  </a:lnTo>
                  <a:lnTo>
                    <a:pt x="2533064" y="6413500"/>
                  </a:lnTo>
                  <a:lnTo>
                    <a:pt x="2560496" y="6451600"/>
                  </a:lnTo>
                  <a:lnTo>
                    <a:pt x="2588497" y="6502400"/>
                  </a:lnTo>
                  <a:lnTo>
                    <a:pt x="2617061" y="6540500"/>
                  </a:lnTo>
                  <a:lnTo>
                    <a:pt x="2646179" y="6578600"/>
                  </a:lnTo>
                  <a:lnTo>
                    <a:pt x="2675846" y="6616700"/>
                  </a:lnTo>
                  <a:lnTo>
                    <a:pt x="2706055" y="6654800"/>
                  </a:lnTo>
                  <a:lnTo>
                    <a:pt x="2736798" y="6692900"/>
                  </a:lnTo>
                  <a:lnTo>
                    <a:pt x="2768070" y="6731000"/>
                  </a:lnTo>
                  <a:lnTo>
                    <a:pt x="2799864" y="6769100"/>
                  </a:lnTo>
                  <a:lnTo>
                    <a:pt x="2832172" y="6807200"/>
                  </a:lnTo>
                  <a:lnTo>
                    <a:pt x="2864988" y="6845300"/>
                  </a:lnTo>
                  <a:lnTo>
                    <a:pt x="2898306" y="6883400"/>
                  </a:lnTo>
                  <a:lnTo>
                    <a:pt x="2932117" y="6921500"/>
                  </a:lnTo>
                  <a:lnTo>
                    <a:pt x="2966417" y="6959600"/>
                  </a:lnTo>
                  <a:lnTo>
                    <a:pt x="3001197" y="6985000"/>
                  </a:lnTo>
                  <a:lnTo>
                    <a:pt x="3036452" y="7023100"/>
                  </a:lnTo>
                  <a:lnTo>
                    <a:pt x="3072174" y="7048500"/>
                  </a:lnTo>
                  <a:lnTo>
                    <a:pt x="3108356" y="7086600"/>
                  </a:lnTo>
                  <a:lnTo>
                    <a:pt x="3144993" y="7112000"/>
                  </a:lnTo>
                  <a:lnTo>
                    <a:pt x="3182076" y="7150100"/>
                  </a:lnTo>
                  <a:lnTo>
                    <a:pt x="3257558" y="7200900"/>
                  </a:lnTo>
                  <a:lnTo>
                    <a:pt x="3295942" y="7239000"/>
                  </a:lnTo>
                  <a:lnTo>
                    <a:pt x="3334747" y="7264400"/>
                  </a:lnTo>
                  <a:lnTo>
                    <a:pt x="3413589" y="7315200"/>
                  </a:lnTo>
                  <a:lnTo>
                    <a:pt x="3534834" y="7391400"/>
                  </a:lnTo>
                  <a:lnTo>
                    <a:pt x="3659494" y="7467600"/>
                  </a:lnTo>
                  <a:lnTo>
                    <a:pt x="3701775" y="7480300"/>
                  </a:lnTo>
                  <a:lnTo>
                    <a:pt x="3787388" y="7531100"/>
                  </a:lnTo>
                  <a:lnTo>
                    <a:pt x="3830706" y="7543800"/>
                  </a:lnTo>
                  <a:lnTo>
                    <a:pt x="3874357" y="7569200"/>
                  </a:lnTo>
                  <a:lnTo>
                    <a:pt x="3962627" y="7594600"/>
                  </a:lnTo>
                  <a:lnTo>
                    <a:pt x="4007233" y="7620000"/>
                  </a:lnTo>
                  <a:lnTo>
                    <a:pt x="4468966" y="7747000"/>
                  </a:lnTo>
                  <a:lnTo>
                    <a:pt x="4516557" y="7747000"/>
                  </a:lnTo>
                  <a:lnTo>
                    <a:pt x="4612426" y="7772400"/>
                  </a:lnTo>
                  <a:lnTo>
                    <a:pt x="5405402" y="7772400"/>
                  </a:lnTo>
                  <a:lnTo>
                    <a:pt x="5455279" y="7759700"/>
                  </a:lnTo>
                  <a:lnTo>
                    <a:pt x="5504868" y="7759700"/>
                  </a:lnTo>
                  <a:lnTo>
                    <a:pt x="5603162" y="7734300"/>
                  </a:lnTo>
                  <a:lnTo>
                    <a:pt x="5651854" y="7734300"/>
                  </a:lnTo>
                  <a:lnTo>
                    <a:pt x="6029682" y="7632700"/>
                  </a:lnTo>
                  <a:lnTo>
                    <a:pt x="6075357" y="7607300"/>
                  </a:lnTo>
                  <a:lnTo>
                    <a:pt x="6165604" y="7581900"/>
                  </a:lnTo>
                  <a:lnTo>
                    <a:pt x="6210165" y="7556500"/>
                  </a:lnTo>
                  <a:lnTo>
                    <a:pt x="6254343" y="7543800"/>
                  </a:lnTo>
                  <a:lnTo>
                    <a:pt x="6341523" y="7493000"/>
                  </a:lnTo>
                  <a:lnTo>
                    <a:pt x="6384515" y="7480300"/>
                  </a:lnTo>
                  <a:lnTo>
                    <a:pt x="6511020" y="7404100"/>
                  </a:lnTo>
                  <a:lnTo>
                    <a:pt x="6552346" y="7391400"/>
                  </a:lnTo>
                  <a:lnTo>
                    <a:pt x="6633696" y="7340600"/>
                  </a:lnTo>
                  <a:lnTo>
                    <a:pt x="6713273" y="7289800"/>
                  </a:lnTo>
                  <a:lnTo>
                    <a:pt x="6752381" y="7251700"/>
                  </a:lnTo>
                  <a:lnTo>
                    <a:pt x="6829206" y="7200900"/>
                  </a:lnTo>
                  <a:lnTo>
                    <a:pt x="6866912" y="7175500"/>
                  </a:lnTo>
                  <a:lnTo>
                    <a:pt x="6904137" y="7137400"/>
                  </a:lnTo>
                  <a:lnTo>
                    <a:pt x="6977126" y="7086600"/>
                  </a:lnTo>
                  <a:lnTo>
                    <a:pt x="7012877" y="7048500"/>
                  </a:lnTo>
                  <a:lnTo>
                    <a:pt x="7048124" y="7023100"/>
                  </a:lnTo>
                  <a:lnTo>
                    <a:pt x="7082862" y="6985000"/>
                  </a:lnTo>
                  <a:lnTo>
                    <a:pt x="7117083" y="6946900"/>
                  </a:lnTo>
                  <a:lnTo>
                    <a:pt x="7150784" y="6921500"/>
                  </a:lnTo>
                  <a:lnTo>
                    <a:pt x="7183956" y="6883400"/>
                  </a:lnTo>
                  <a:lnTo>
                    <a:pt x="7216595" y="6845300"/>
                  </a:lnTo>
                  <a:lnTo>
                    <a:pt x="7248694" y="6819900"/>
                  </a:lnTo>
                  <a:lnTo>
                    <a:pt x="7280247" y="6781800"/>
                  </a:lnTo>
                  <a:lnTo>
                    <a:pt x="7311248" y="6743700"/>
                  </a:lnTo>
                  <a:lnTo>
                    <a:pt x="7341692" y="6705600"/>
                  </a:lnTo>
                  <a:lnTo>
                    <a:pt x="7371572" y="6667500"/>
                  </a:lnTo>
                  <a:lnTo>
                    <a:pt x="7400882" y="6629400"/>
                  </a:lnTo>
                  <a:lnTo>
                    <a:pt x="7429616" y="6591300"/>
                  </a:lnTo>
                  <a:lnTo>
                    <a:pt x="7457768" y="6553200"/>
                  </a:lnTo>
                  <a:lnTo>
                    <a:pt x="7485333" y="6502400"/>
                  </a:lnTo>
                  <a:lnTo>
                    <a:pt x="7512303" y="6464300"/>
                  </a:lnTo>
                  <a:lnTo>
                    <a:pt x="7538674" y="6426200"/>
                  </a:lnTo>
                  <a:lnTo>
                    <a:pt x="7564439" y="6388100"/>
                  </a:lnTo>
                  <a:lnTo>
                    <a:pt x="7589591" y="6337300"/>
                  </a:lnTo>
                  <a:lnTo>
                    <a:pt x="7614126" y="6299200"/>
                  </a:lnTo>
                  <a:lnTo>
                    <a:pt x="7638037" y="6261100"/>
                  </a:lnTo>
                  <a:lnTo>
                    <a:pt x="7661318" y="6210300"/>
                  </a:lnTo>
                  <a:lnTo>
                    <a:pt x="7683963" y="6172200"/>
                  </a:lnTo>
                  <a:lnTo>
                    <a:pt x="7705966" y="6121400"/>
                  </a:lnTo>
                  <a:lnTo>
                    <a:pt x="7727321" y="6083300"/>
                  </a:lnTo>
                  <a:lnTo>
                    <a:pt x="7748022" y="6032500"/>
                  </a:lnTo>
                  <a:lnTo>
                    <a:pt x="7768063" y="5981700"/>
                  </a:lnTo>
                  <a:lnTo>
                    <a:pt x="7787438" y="5943600"/>
                  </a:lnTo>
                  <a:lnTo>
                    <a:pt x="9715704" y="1168400"/>
                  </a:lnTo>
                  <a:lnTo>
                    <a:pt x="9734077" y="1130300"/>
                  </a:lnTo>
                  <a:lnTo>
                    <a:pt x="9751644" y="1079500"/>
                  </a:lnTo>
                  <a:lnTo>
                    <a:pt x="9768408" y="1028700"/>
                  </a:lnTo>
                  <a:lnTo>
                    <a:pt x="9784367" y="990600"/>
                  </a:lnTo>
                  <a:lnTo>
                    <a:pt x="9799524" y="939800"/>
                  </a:lnTo>
                  <a:lnTo>
                    <a:pt x="9813878" y="889000"/>
                  </a:lnTo>
                  <a:lnTo>
                    <a:pt x="9827431" y="850900"/>
                  </a:lnTo>
                  <a:lnTo>
                    <a:pt x="9840183" y="800100"/>
                  </a:lnTo>
                  <a:lnTo>
                    <a:pt x="9852135" y="749300"/>
                  </a:lnTo>
                  <a:lnTo>
                    <a:pt x="9863287" y="698500"/>
                  </a:lnTo>
                  <a:lnTo>
                    <a:pt x="9873641" y="660400"/>
                  </a:lnTo>
                  <a:lnTo>
                    <a:pt x="9883197" y="609600"/>
                  </a:lnTo>
                  <a:lnTo>
                    <a:pt x="9891955" y="558800"/>
                  </a:lnTo>
                  <a:lnTo>
                    <a:pt x="9899917" y="508000"/>
                  </a:lnTo>
                  <a:lnTo>
                    <a:pt x="9907082" y="469900"/>
                  </a:lnTo>
                  <a:lnTo>
                    <a:pt x="9913453" y="419100"/>
                  </a:lnTo>
                  <a:lnTo>
                    <a:pt x="9919029" y="368300"/>
                  </a:lnTo>
                  <a:lnTo>
                    <a:pt x="9923811" y="317500"/>
                  </a:lnTo>
                  <a:lnTo>
                    <a:pt x="9927800" y="279400"/>
                  </a:lnTo>
                  <a:lnTo>
                    <a:pt x="9930997" y="228600"/>
                  </a:lnTo>
                  <a:lnTo>
                    <a:pt x="9933401" y="177800"/>
                  </a:lnTo>
                  <a:lnTo>
                    <a:pt x="9935015" y="127000"/>
                  </a:lnTo>
                  <a:lnTo>
                    <a:pt x="9935839" y="76200"/>
                  </a:lnTo>
                  <a:lnTo>
                    <a:pt x="9935873" y="38100"/>
                  </a:lnTo>
                  <a:lnTo>
                    <a:pt x="9935254" y="0"/>
                  </a:lnTo>
                  <a:close/>
                </a:path>
              </a:pathLst>
            </a:custGeom>
            <a:solidFill>
              <a:srgbClr val="DDDBD7"/>
            </a:solidFill>
          </p:spPr>
          <p:txBody>
            <a:bodyPr wrap="square" lIns="0" tIns="0" rIns="0" bIns="0" rtlCol="0"/>
            <a:lstStyle/>
            <a:p>
              <a:endParaRPr/>
            </a:p>
          </p:txBody>
        </p:sp>
      </p:grpSp>
      <p:pic>
        <p:nvPicPr>
          <p:cNvPr id="22" name="object 22"/>
          <p:cNvPicPr/>
          <p:nvPr/>
        </p:nvPicPr>
        <p:blipFill>
          <a:blip r:embed="rId3" cstate="print"/>
          <a:stretch>
            <a:fillRect/>
          </a:stretch>
        </p:blipFill>
        <p:spPr>
          <a:xfrm>
            <a:off x="17431794" y="9733119"/>
            <a:ext cx="2241325" cy="976514"/>
          </a:xfrm>
          <a:prstGeom prst="rect">
            <a:avLst/>
          </a:prstGeom>
        </p:spPr>
      </p:pic>
      <p:sp>
        <p:nvSpPr>
          <p:cNvPr id="23" name="object 23"/>
          <p:cNvSpPr txBox="1">
            <a:spLocks noGrp="1"/>
          </p:cNvSpPr>
          <p:nvPr>
            <p:ph type="title"/>
          </p:nvPr>
        </p:nvSpPr>
        <p:spPr>
          <a:xfrm>
            <a:off x="13113291" y="223724"/>
            <a:ext cx="6082665" cy="741680"/>
          </a:xfrm>
          <a:prstGeom prst="rect">
            <a:avLst/>
          </a:prstGeom>
        </p:spPr>
        <p:txBody>
          <a:bodyPr vert="horz" wrap="square" lIns="0" tIns="12700" rIns="0" bIns="0" rtlCol="0">
            <a:spAutoFit/>
          </a:bodyPr>
          <a:lstStyle/>
          <a:p>
            <a:pPr marL="12700">
              <a:lnSpc>
                <a:spcPct val="100000"/>
              </a:lnSpc>
              <a:spcBef>
                <a:spcPts val="100"/>
              </a:spcBef>
            </a:pPr>
            <a:r>
              <a:rPr sz="4700" spc="375" dirty="0"/>
              <a:t>Why</a:t>
            </a:r>
            <a:r>
              <a:rPr sz="4700" spc="-290" dirty="0"/>
              <a:t> </a:t>
            </a:r>
            <a:r>
              <a:rPr sz="4700" dirty="0"/>
              <a:t>Invest</a:t>
            </a:r>
            <a:r>
              <a:rPr sz="4700" spc="-155" dirty="0"/>
              <a:t> </a:t>
            </a:r>
            <a:r>
              <a:rPr sz="4700" dirty="0"/>
              <a:t>In</a:t>
            </a:r>
            <a:r>
              <a:rPr sz="4700" spc="-155" dirty="0"/>
              <a:t> </a:t>
            </a:r>
            <a:r>
              <a:rPr sz="4700" spc="140" dirty="0"/>
              <a:t>Lesotho</a:t>
            </a:r>
            <a:endParaRPr sz="4700" dirty="0"/>
          </a:p>
        </p:txBody>
      </p:sp>
      <p:pic>
        <p:nvPicPr>
          <p:cNvPr id="24" name="object 24"/>
          <p:cNvPicPr/>
          <p:nvPr/>
        </p:nvPicPr>
        <p:blipFill>
          <a:blip r:embed="rId4" cstate="print"/>
          <a:stretch>
            <a:fillRect/>
          </a:stretch>
        </p:blipFill>
        <p:spPr>
          <a:xfrm>
            <a:off x="785316" y="722491"/>
            <a:ext cx="7838564" cy="4596183"/>
          </a:xfrm>
          <a:prstGeom prst="rect">
            <a:avLst/>
          </a:prstGeom>
        </p:spPr>
      </p:pic>
      <p:grpSp>
        <p:nvGrpSpPr>
          <p:cNvPr id="25" name="object 25"/>
          <p:cNvGrpSpPr/>
          <p:nvPr/>
        </p:nvGrpSpPr>
        <p:grpSpPr>
          <a:xfrm>
            <a:off x="11166907" y="2262037"/>
            <a:ext cx="15240" cy="7889240"/>
            <a:chOff x="11166907" y="2262037"/>
            <a:chExt cx="15240" cy="7889240"/>
          </a:xfrm>
        </p:grpSpPr>
        <p:sp>
          <p:nvSpPr>
            <p:cNvPr id="26" name="object 26"/>
            <p:cNvSpPr/>
            <p:nvPr/>
          </p:nvSpPr>
          <p:spPr>
            <a:xfrm>
              <a:off x="11174347" y="2262037"/>
              <a:ext cx="0" cy="7835900"/>
            </a:xfrm>
            <a:custGeom>
              <a:avLst/>
              <a:gdLst/>
              <a:ahLst/>
              <a:cxnLst/>
              <a:rect l="l" t="t" r="r" b="b"/>
              <a:pathLst>
                <a:path h="7835900">
                  <a:moveTo>
                    <a:pt x="0" y="0"/>
                  </a:moveTo>
                  <a:lnTo>
                    <a:pt x="0" y="7835468"/>
                  </a:lnTo>
                </a:path>
              </a:pathLst>
            </a:custGeom>
            <a:ln w="14879">
              <a:solidFill>
                <a:srgbClr val="787A7C"/>
              </a:solidFill>
              <a:prstDash val="dot"/>
            </a:ln>
          </p:spPr>
          <p:txBody>
            <a:bodyPr wrap="square" lIns="0" tIns="0" rIns="0" bIns="0" rtlCol="0"/>
            <a:lstStyle/>
            <a:p>
              <a:endParaRPr/>
            </a:p>
          </p:txBody>
        </p:sp>
        <p:sp>
          <p:nvSpPr>
            <p:cNvPr id="27" name="object 27"/>
            <p:cNvSpPr/>
            <p:nvPr/>
          </p:nvSpPr>
          <p:spPr>
            <a:xfrm>
              <a:off x="11166907" y="10135878"/>
              <a:ext cx="15240" cy="15240"/>
            </a:xfrm>
            <a:custGeom>
              <a:avLst/>
              <a:gdLst/>
              <a:ahLst/>
              <a:cxnLst/>
              <a:rect l="l" t="t" r="r" b="b"/>
              <a:pathLst>
                <a:path w="15240" h="15240">
                  <a:moveTo>
                    <a:pt x="0" y="7439"/>
                  </a:moveTo>
                  <a:lnTo>
                    <a:pt x="2178" y="2178"/>
                  </a:lnTo>
                  <a:lnTo>
                    <a:pt x="7439" y="0"/>
                  </a:lnTo>
                  <a:lnTo>
                    <a:pt x="12700" y="2178"/>
                  </a:lnTo>
                  <a:lnTo>
                    <a:pt x="14879" y="7439"/>
                  </a:lnTo>
                  <a:lnTo>
                    <a:pt x="12700" y="12700"/>
                  </a:lnTo>
                  <a:lnTo>
                    <a:pt x="7439" y="14879"/>
                  </a:lnTo>
                  <a:lnTo>
                    <a:pt x="2178" y="12700"/>
                  </a:lnTo>
                  <a:lnTo>
                    <a:pt x="0" y="7439"/>
                  </a:lnTo>
                  <a:close/>
                </a:path>
              </a:pathLst>
            </a:custGeom>
            <a:solidFill>
              <a:srgbClr val="787A7C"/>
            </a:solidFill>
          </p:spPr>
          <p:txBody>
            <a:bodyPr wrap="square" lIns="0" tIns="0" rIns="0" bIns="0" rtlCol="0"/>
            <a:lstStyle/>
            <a:p>
              <a:endParaRPr/>
            </a:p>
          </p:txBody>
        </p:sp>
      </p:grpSp>
      <p:sp>
        <p:nvSpPr>
          <p:cNvPr id="28" name="object 28"/>
          <p:cNvSpPr/>
          <p:nvPr/>
        </p:nvSpPr>
        <p:spPr>
          <a:xfrm>
            <a:off x="11570517" y="2243910"/>
            <a:ext cx="1061720" cy="912494"/>
          </a:xfrm>
          <a:custGeom>
            <a:avLst/>
            <a:gdLst/>
            <a:ahLst/>
            <a:cxnLst/>
            <a:rect l="l" t="t" r="r" b="b"/>
            <a:pathLst>
              <a:path w="1061720" h="912494">
                <a:moveTo>
                  <a:pt x="1061643" y="0"/>
                </a:moveTo>
                <a:lnTo>
                  <a:pt x="0" y="0"/>
                </a:lnTo>
                <a:lnTo>
                  <a:pt x="0" y="911940"/>
                </a:lnTo>
                <a:lnTo>
                  <a:pt x="1061643" y="911940"/>
                </a:lnTo>
                <a:lnTo>
                  <a:pt x="1061643" y="0"/>
                </a:lnTo>
                <a:close/>
              </a:path>
            </a:pathLst>
          </a:custGeom>
          <a:solidFill>
            <a:srgbClr val="D1242A"/>
          </a:solidFill>
        </p:spPr>
        <p:txBody>
          <a:bodyPr wrap="square" lIns="0" tIns="0" rIns="0" bIns="0" rtlCol="0"/>
          <a:lstStyle/>
          <a:p>
            <a:endParaRPr/>
          </a:p>
        </p:txBody>
      </p:sp>
      <p:sp>
        <p:nvSpPr>
          <p:cNvPr id="29" name="object 29"/>
          <p:cNvSpPr txBox="1"/>
          <p:nvPr/>
        </p:nvSpPr>
        <p:spPr>
          <a:xfrm>
            <a:off x="11674531" y="2469618"/>
            <a:ext cx="6540500" cy="2926080"/>
          </a:xfrm>
          <a:prstGeom prst="rect">
            <a:avLst/>
          </a:prstGeom>
        </p:spPr>
        <p:txBody>
          <a:bodyPr vert="horz" wrap="square" lIns="0" tIns="16510" rIns="0" bIns="0" rtlCol="0">
            <a:spAutoFit/>
          </a:bodyPr>
          <a:lstStyle/>
          <a:p>
            <a:pPr marL="1079500">
              <a:lnSpc>
                <a:spcPct val="100000"/>
              </a:lnSpc>
              <a:spcBef>
                <a:spcPts val="130"/>
              </a:spcBef>
            </a:pPr>
            <a:r>
              <a:rPr sz="2850" spc="-10" dirty="0">
                <a:solidFill>
                  <a:srgbClr val="EB2427"/>
                </a:solidFill>
                <a:latin typeface="Trebuchet MS"/>
                <a:cs typeface="Trebuchet MS"/>
              </a:rPr>
              <a:t>Infrastructure:</a:t>
            </a:r>
            <a:endParaRPr sz="2850" dirty="0">
              <a:latin typeface="Trebuchet MS"/>
              <a:cs typeface="Trebuchet MS"/>
            </a:endParaRPr>
          </a:p>
          <a:p>
            <a:pPr>
              <a:lnSpc>
                <a:spcPct val="100000"/>
              </a:lnSpc>
              <a:spcBef>
                <a:spcPts val="45"/>
              </a:spcBef>
            </a:pPr>
            <a:endParaRPr sz="3300" dirty="0">
              <a:latin typeface="Trebuchet MS"/>
              <a:cs typeface="Trebuchet MS"/>
            </a:endParaRPr>
          </a:p>
          <a:p>
            <a:pPr marL="12700" marR="5080">
              <a:lnSpc>
                <a:spcPts val="2590"/>
              </a:lnSpc>
              <a:tabLst>
                <a:tab pos="1228090" algn="l"/>
                <a:tab pos="1619250" algn="l"/>
                <a:tab pos="2524125" algn="l"/>
                <a:tab pos="3976370" algn="l"/>
                <a:tab pos="4405630" algn="l"/>
                <a:tab pos="5459095" algn="l"/>
              </a:tabLst>
            </a:pPr>
            <a:r>
              <a:rPr sz="2400" spc="80" dirty="0">
                <a:solidFill>
                  <a:srgbClr val="020303"/>
                </a:solidFill>
                <a:latin typeface="Trebuchet MS"/>
                <a:cs typeface="Trebuchet MS"/>
              </a:rPr>
              <a:t>The</a:t>
            </a:r>
            <a:r>
              <a:rPr sz="2400" spc="125" dirty="0">
                <a:solidFill>
                  <a:srgbClr val="020303"/>
                </a:solidFill>
                <a:latin typeface="Trebuchet MS"/>
                <a:cs typeface="Trebuchet MS"/>
              </a:rPr>
              <a:t> </a:t>
            </a:r>
            <a:r>
              <a:rPr sz="2400" spc="240" dirty="0">
                <a:solidFill>
                  <a:srgbClr val="020303"/>
                </a:solidFill>
                <a:latin typeface="Trebuchet MS"/>
                <a:cs typeface="Trebuchet MS"/>
              </a:rPr>
              <a:t>LNDC</a:t>
            </a:r>
            <a:r>
              <a:rPr sz="2400" spc="125" dirty="0">
                <a:solidFill>
                  <a:srgbClr val="020303"/>
                </a:solidFill>
                <a:latin typeface="Trebuchet MS"/>
                <a:cs typeface="Trebuchet MS"/>
              </a:rPr>
              <a:t> </a:t>
            </a:r>
            <a:r>
              <a:rPr sz="2400" spc="60" dirty="0">
                <a:solidFill>
                  <a:srgbClr val="020303"/>
                </a:solidFill>
                <a:latin typeface="Trebuchet MS"/>
                <a:cs typeface="Trebuchet MS"/>
              </a:rPr>
              <a:t>provides</a:t>
            </a:r>
            <a:r>
              <a:rPr sz="2400" spc="125" dirty="0">
                <a:solidFill>
                  <a:srgbClr val="020303"/>
                </a:solidFill>
                <a:latin typeface="Trebuchet MS"/>
                <a:cs typeface="Trebuchet MS"/>
              </a:rPr>
              <a:t> </a:t>
            </a:r>
            <a:r>
              <a:rPr sz="2400" spc="75" dirty="0">
                <a:solidFill>
                  <a:srgbClr val="020303"/>
                </a:solidFill>
                <a:latin typeface="Trebuchet MS"/>
                <a:cs typeface="Trebuchet MS"/>
              </a:rPr>
              <a:t>serviced</a:t>
            </a:r>
            <a:r>
              <a:rPr sz="2400" spc="130" dirty="0">
                <a:solidFill>
                  <a:srgbClr val="020303"/>
                </a:solidFill>
                <a:latin typeface="Trebuchet MS"/>
                <a:cs typeface="Trebuchet MS"/>
              </a:rPr>
              <a:t> </a:t>
            </a:r>
            <a:r>
              <a:rPr sz="2400" dirty="0">
                <a:solidFill>
                  <a:srgbClr val="020303"/>
                </a:solidFill>
                <a:latin typeface="Trebuchet MS"/>
                <a:cs typeface="Trebuchet MS"/>
              </a:rPr>
              <a:t>industrial</a:t>
            </a:r>
            <a:r>
              <a:rPr sz="2400" spc="125" dirty="0">
                <a:solidFill>
                  <a:srgbClr val="020303"/>
                </a:solidFill>
                <a:latin typeface="Trebuchet MS"/>
                <a:cs typeface="Trebuchet MS"/>
              </a:rPr>
              <a:t> </a:t>
            </a:r>
            <a:r>
              <a:rPr sz="2400" spc="35" dirty="0">
                <a:solidFill>
                  <a:srgbClr val="020303"/>
                </a:solidFill>
                <a:latin typeface="Trebuchet MS"/>
                <a:cs typeface="Trebuchet MS"/>
              </a:rPr>
              <a:t>land </a:t>
            </a:r>
            <a:r>
              <a:rPr sz="2400" spc="90" dirty="0">
                <a:solidFill>
                  <a:srgbClr val="020303"/>
                </a:solidFill>
                <a:latin typeface="Trebuchet MS"/>
                <a:cs typeface="Trebuchet MS"/>
              </a:rPr>
              <a:t>and</a:t>
            </a:r>
            <a:r>
              <a:rPr sz="2400" spc="-90" dirty="0">
                <a:solidFill>
                  <a:srgbClr val="020303"/>
                </a:solidFill>
                <a:latin typeface="Trebuchet MS"/>
                <a:cs typeface="Trebuchet MS"/>
              </a:rPr>
              <a:t> </a:t>
            </a:r>
            <a:r>
              <a:rPr sz="2400" dirty="0">
                <a:solidFill>
                  <a:srgbClr val="020303"/>
                </a:solidFill>
                <a:latin typeface="Trebuchet MS"/>
                <a:cs typeface="Trebuchet MS"/>
              </a:rPr>
              <a:t>industrial</a:t>
            </a:r>
            <a:r>
              <a:rPr sz="2400" spc="-90" dirty="0">
                <a:solidFill>
                  <a:srgbClr val="020303"/>
                </a:solidFill>
                <a:latin typeface="Trebuchet MS"/>
                <a:cs typeface="Trebuchet MS"/>
              </a:rPr>
              <a:t> </a:t>
            </a:r>
            <a:r>
              <a:rPr sz="2400" spc="55" dirty="0">
                <a:solidFill>
                  <a:srgbClr val="020303"/>
                </a:solidFill>
                <a:latin typeface="Trebuchet MS"/>
                <a:cs typeface="Trebuchet MS"/>
              </a:rPr>
              <a:t>buildings</a:t>
            </a:r>
            <a:r>
              <a:rPr sz="2400" spc="-85" dirty="0">
                <a:solidFill>
                  <a:srgbClr val="020303"/>
                </a:solidFill>
                <a:latin typeface="Trebuchet MS"/>
                <a:cs typeface="Trebuchet MS"/>
              </a:rPr>
              <a:t> </a:t>
            </a:r>
            <a:r>
              <a:rPr sz="2400" dirty="0">
                <a:solidFill>
                  <a:srgbClr val="020303"/>
                </a:solidFill>
                <a:latin typeface="Trebuchet MS"/>
                <a:cs typeface="Trebuchet MS"/>
              </a:rPr>
              <a:t>for</a:t>
            </a:r>
            <a:r>
              <a:rPr sz="2400" spc="-85" dirty="0">
                <a:solidFill>
                  <a:srgbClr val="020303"/>
                </a:solidFill>
                <a:latin typeface="Trebuchet MS"/>
                <a:cs typeface="Trebuchet MS"/>
              </a:rPr>
              <a:t> </a:t>
            </a:r>
            <a:r>
              <a:rPr sz="2400" spc="45" dirty="0">
                <a:solidFill>
                  <a:srgbClr val="020303"/>
                </a:solidFill>
                <a:latin typeface="Trebuchet MS"/>
                <a:cs typeface="Trebuchet MS"/>
              </a:rPr>
              <a:t>manufacturing</a:t>
            </a:r>
            <a:r>
              <a:rPr sz="2400" spc="-85" dirty="0">
                <a:solidFill>
                  <a:srgbClr val="020303"/>
                </a:solidFill>
                <a:latin typeface="Trebuchet MS"/>
                <a:cs typeface="Trebuchet MS"/>
              </a:rPr>
              <a:t> </a:t>
            </a:r>
            <a:r>
              <a:rPr sz="2400" spc="65" dirty="0">
                <a:solidFill>
                  <a:srgbClr val="020303"/>
                </a:solidFill>
                <a:latin typeface="Trebuchet MS"/>
                <a:cs typeface="Trebuchet MS"/>
              </a:rPr>
              <a:t>and </a:t>
            </a:r>
            <a:r>
              <a:rPr sz="2400" spc="100" dirty="0">
                <a:solidFill>
                  <a:srgbClr val="020303"/>
                </a:solidFill>
                <a:latin typeface="Trebuchet MS"/>
                <a:cs typeface="Trebuchet MS"/>
              </a:rPr>
              <a:t>processing</a:t>
            </a:r>
            <a:r>
              <a:rPr sz="2400" spc="20" dirty="0">
                <a:solidFill>
                  <a:srgbClr val="020303"/>
                </a:solidFill>
                <a:latin typeface="Trebuchet MS"/>
                <a:cs typeface="Trebuchet MS"/>
              </a:rPr>
              <a:t> </a:t>
            </a:r>
            <a:r>
              <a:rPr sz="2400" spc="25" dirty="0">
                <a:solidFill>
                  <a:srgbClr val="020303"/>
                </a:solidFill>
                <a:latin typeface="Trebuchet MS"/>
                <a:cs typeface="Trebuchet MS"/>
              </a:rPr>
              <a:t>indust</a:t>
            </a:r>
            <a:r>
              <a:rPr sz="2400" spc="-100" dirty="0">
                <a:solidFill>
                  <a:srgbClr val="020303"/>
                </a:solidFill>
                <a:latin typeface="Trebuchet MS"/>
                <a:cs typeface="Trebuchet MS"/>
              </a:rPr>
              <a:t>r</a:t>
            </a:r>
            <a:r>
              <a:rPr sz="2400" spc="30" dirty="0">
                <a:solidFill>
                  <a:srgbClr val="020303"/>
                </a:solidFill>
                <a:latin typeface="Trebuchet MS"/>
                <a:cs typeface="Trebuchet MS"/>
              </a:rPr>
              <a:t>ies</a:t>
            </a:r>
            <a:r>
              <a:rPr sz="2400" spc="-440" dirty="0">
                <a:solidFill>
                  <a:srgbClr val="020303"/>
                </a:solidFill>
                <a:latin typeface="Trebuchet MS"/>
                <a:cs typeface="Trebuchet MS"/>
              </a:rPr>
              <a:t>.</a:t>
            </a:r>
            <a:r>
              <a:rPr sz="2400" spc="-520" dirty="0">
                <a:solidFill>
                  <a:srgbClr val="020303"/>
                </a:solidFill>
                <a:latin typeface="Trebuchet MS"/>
                <a:cs typeface="Trebuchet MS"/>
              </a:rPr>
              <a:t> </a:t>
            </a:r>
            <a:r>
              <a:rPr sz="2400" spc="80" dirty="0">
                <a:solidFill>
                  <a:srgbClr val="020303"/>
                </a:solidFill>
                <a:latin typeface="Trebuchet MS"/>
                <a:cs typeface="Trebuchet MS"/>
              </a:rPr>
              <a:t>The</a:t>
            </a:r>
            <a:r>
              <a:rPr sz="2400" spc="25" dirty="0">
                <a:solidFill>
                  <a:srgbClr val="020303"/>
                </a:solidFill>
                <a:latin typeface="Trebuchet MS"/>
                <a:cs typeface="Trebuchet MS"/>
              </a:rPr>
              <a:t> </a:t>
            </a:r>
            <a:r>
              <a:rPr sz="2400" dirty="0">
                <a:solidFill>
                  <a:srgbClr val="020303"/>
                </a:solidFill>
                <a:latin typeface="Trebuchet MS"/>
                <a:cs typeface="Trebuchet MS"/>
              </a:rPr>
              <a:t>industrial</a:t>
            </a:r>
            <a:r>
              <a:rPr sz="2400" spc="25" dirty="0">
                <a:solidFill>
                  <a:srgbClr val="020303"/>
                </a:solidFill>
                <a:latin typeface="Trebuchet MS"/>
                <a:cs typeface="Trebuchet MS"/>
              </a:rPr>
              <a:t> </a:t>
            </a:r>
            <a:r>
              <a:rPr sz="2400" spc="80" dirty="0">
                <a:solidFill>
                  <a:srgbClr val="020303"/>
                </a:solidFill>
                <a:latin typeface="Trebuchet MS"/>
                <a:cs typeface="Trebuchet MS"/>
              </a:rPr>
              <a:t>parks</a:t>
            </a:r>
            <a:r>
              <a:rPr sz="2400" spc="25" dirty="0">
                <a:solidFill>
                  <a:srgbClr val="020303"/>
                </a:solidFill>
                <a:latin typeface="Trebuchet MS"/>
                <a:cs typeface="Trebuchet MS"/>
              </a:rPr>
              <a:t> </a:t>
            </a:r>
            <a:r>
              <a:rPr sz="2400" spc="-25" dirty="0">
                <a:solidFill>
                  <a:srgbClr val="020303"/>
                </a:solidFill>
                <a:latin typeface="Trebuchet MS"/>
                <a:cs typeface="Trebuchet MS"/>
              </a:rPr>
              <a:t>are </a:t>
            </a:r>
            <a:r>
              <a:rPr sz="2400" spc="-10" dirty="0">
                <a:solidFill>
                  <a:srgbClr val="020303"/>
                </a:solidFill>
                <a:latin typeface="Trebuchet MS"/>
                <a:cs typeface="Trebuchet MS"/>
              </a:rPr>
              <a:t>located</a:t>
            </a:r>
            <a:r>
              <a:rPr sz="2400" dirty="0">
                <a:solidFill>
                  <a:srgbClr val="020303"/>
                </a:solidFill>
                <a:latin typeface="Trebuchet MS"/>
                <a:cs typeface="Trebuchet MS"/>
              </a:rPr>
              <a:t>	</a:t>
            </a:r>
            <a:r>
              <a:rPr sz="2400" spc="-25" dirty="0">
                <a:solidFill>
                  <a:srgbClr val="020303"/>
                </a:solidFill>
                <a:latin typeface="Trebuchet MS"/>
                <a:cs typeface="Trebuchet MS"/>
              </a:rPr>
              <a:t>in</a:t>
            </a:r>
            <a:r>
              <a:rPr sz="2400" dirty="0">
                <a:solidFill>
                  <a:srgbClr val="020303"/>
                </a:solidFill>
                <a:latin typeface="Trebuchet MS"/>
                <a:cs typeface="Trebuchet MS"/>
              </a:rPr>
              <a:t>	</a:t>
            </a:r>
            <a:r>
              <a:rPr sz="2400" spc="85" dirty="0">
                <a:solidFill>
                  <a:srgbClr val="020303"/>
                </a:solidFill>
                <a:latin typeface="Trebuchet MS"/>
                <a:cs typeface="Trebuchet MS"/>
              </a:rPr>
              <a:t>close</a:t>
            </a:r>
            <a:r>
              <a:rPr sz="2400" dirty="0">
                <a:solidFill>
                  <a:srgbClr val="020303"/>
                </a:solidFill>
                <a:latin typeface="Trebuchet MS"/>
                <a:cs typeface="Trebuchet MS"/>
              </a:rPr>
              <a:t>	</a:t>
            </a:r>
            <a:r>
              <a:rPr sz="2400" spc="-10" dirty="0">
                <a:solidFill>
                  <a:srgbClr val="020303"/>
                </a:solidFill>
                <a:latin typeface="Trebuchet MS"/>
                <a:cs typeface="Trebuchet MS"/>
              </a:rPr>
              <a:t>proximity</a:t>
            </a:r>
            <a:r>
              <a:rPr sz="2400" dirty="0">
                <a:solidFill>
                  <a:srgbClr val="020303"/>
                </a:solidFill>
                <a:latin typeface="Trebuchet MS"/>
                <a:cs typeface="Trebuchet MS"/>
              </a:rPr>
              <a:t>	</a:t>
            </a:r>
            <a:r>
              <a:rPr sz="2400" spc="-25" dirty="0">
                <a:solidFill>
                  <a:srgbClr val="020303"/>
                </a:solidFill>
                <a:latin typeface="Trebuchet MS"/>
                <a:cs typeface="Trebuchet MS"/>
              </a:rPr>
              <a:t>of</a:t>
            </a:r>
            <a:r>
              <a:rPr sz="2400" dirty="0">
                <a:solidFill>
                  <a:srgbClr val="020303"/>
                </a:solidFill>
                <a:latin typeface="Trebuchet MS"/>
                <a:cs typeface="Trebuchet MS"/>
              </a:rPr>
              <a:t>	</a:t>
            </a:r>
            <a:r>
              <a:rPr sz="2400" spc="-10" dirty="0">
                <a:solidFill>
                  <a:srgbClr val="020303"/>
                </a:solidFill>
                <a:latin typeface="Trebuchet MS"/>
                <a:cs typeface="Trebuchet MS"/>
              </a:rPr>
              <a:t>labour</a:t>
            </a:r>
            <a:r>
              <a:rPr sz="2400" dirty="0">
                <a:solidFill>
                  <a:srgbClr val="020303"/>
                </a:solidFill>
                <a:latin typeface="Trebuchet MS"/>
                <a:cs typeface="Trebuchet MS"/>
              </a:rPr>
              <a:t>	</a:t>
            </a:r>
            <a:r>
              <a:rPr sz="2400" spc="-10" dirty="0">
                <a:solidFill>
                  <a:srgbClr val="020303"/>
                </a:solidFill>
                <a:latin typeface="Trebuchet MS"/>
                <a:cs typeface="Trebuchet MS"/>
              </a:rPr>
              <a:t>pools, </a:t>
            </a:r>
            <a:r>
              <a:rPr sz="2400" spc="60" dirty="0">
                <a:solidFill>
                  <a:srgbClr val="020303"/>
                </a:solidFill>
                <a:latin typeface="Trebuchet MS"/>
                <a:cs typeface="Trebuchet MS"/>
              </a:rPr>
              <a:t>commercial</a:t>
            </a:r>
            <a:r>
              <a:rPr sz="2400" spc="-80" dirty="0">
                <a:solidFill>
                  <a:srgbClr val="020303"/>
                </a:solidFill>
                <a:latin typeface="Trebuchet MS"/>
                <a:cs typeface="Trebuchet MS"/>
              </a:rPr>
              <a:t> </a:t>
            </a:r>
            <a:r>
              <a:rPr sz="2400" spc="85" dirty="0">
                <a:solidFill>
                  <a:srgbClr val="020303"/>
                </a:solidFill>
                <a:latin typeface="Trebuchet MS"/>
                <a:cs typeface="Trebuchet MS"/>
              </a:rPr>
              <a:t>borders</a:t>
            </a:r>
            <a:r>
              <a:rPr sz="2400" spc="-75" dirty="0">
                <a:solidFill>
                  <a:srgbClr val="020303"/>
                </a:solidFill>
                <a:latin typeface="Trebuchet MS"/>
                <a:cs typeface="Trebuchet MS"/>
              </a:rPr>
              <a:t> </a:t>
            </a:r>
            <a:r>
              <a:rPr sz="2400" spc="90" dirty="0">
                <a:solidFill>
                  <a:srgbClr val="020303"/>
                </a:solidFill>
                <a:latin typeface="Trebuchet MS"/>
                <a:cs typeface="Trebuchet MS"/>
              </a:rPr>
              <a:t>and</a:t>
            </a:r>
            <a:r>
              <a:rPr sz="2400" spc="-75" dirty="0">
                <a:solidFill>
                  <a:srgbClr val="020303"/>
                </a:solidFill>
                <a:latin typeface="Trebuchet MS"/>
                <a:cs typeface="Trebuchet MS"/>
              </a:rPr>
              <a:t> </a:t>
            </a:r>
            <a:r>
              <a:rPr sz="2400" spc="-10" dirty="0">
                <a:solidFill>
                  <a:srgbClr val="020303"/>
                </a:solidFill>
                <a:latin typeface="Trebuchet MS"/>
                <a:cs typeface="Trebuchet MS"/>
              </a:rPr>
              <a:t>major</a:t>
            </a:r>
            <a:r>
              <a:rPr sz="2400" spc="-80" dirty="0">
                <a:solidFill>
                  <a:srgbClr val="020303"/>
                </a:solidFill>
                <a:latin typeface="Trebuchet MS"/>
                <a:cs typeface="Trebuchet MS"/>
              </a:rPr>
              <a:t> </a:t>
            </a:r>
            <a:r>
              <a:rPr sz="2400" dirty="0">
                <a:solidFill>
                  <a:srgbClr val="020303"/>
                </a:solidFill>
                <a:latin typeface="Trebuchet MS"/>
                <a:cs typeface="Trebuchet MS"/>
              </a:rPr>
              <a:t>transport</a:t>
            </a:r>
            <a:r>
              <a:rPr sz="2400" spc="-75" dirty="0">
                <a:solidFill>
                  <a:srgbClr val="020303"/>
                </a:solidFill>
                <a:latin typeface="Trebuchet MS"/>
                <a:cs typeface="Trebuchet MS"/>
              </a:rPr>
              <a:t> </a:t>
            </a:r>
            <a:r>
              <a:rPr sz="2400" spc="65" dirty="0">
                <a:solidFill>
                  <a:srgbClr val="020303"/>
                </a:solidFill>
                <a:latin typeface="Trebuchet MS"/>
                <a:cs typeface="Trebuchet MS"/>
              </a:rPr>
              <a:t>and </a:t>
            </a:r>
            <a:r>
              <a:rPr sz="2400" dirty="0">
                <a:solidFill>
                  <a:srgbClr val="020303"/>
                </a:solidFill>
                <a:latin typeface="Trebuchet MS"/>
                <a:cs typeface="Trebuchet MS"/>
              </a:rPr>
              <a:t>trade</a:t>
            </a:r>
            <a:r>
              <a:rPr sz="2400" spc="-95" dirty="0">
                <a:solidFill>
                  <a:srgbClr val="020303"/>
                </a:solidFill>
                <a:latin typeface="Trebuchet MS"/>
                <a:cs typeface="Trebuchet MS"/>
              </a:rPr>
              <a:t> </a:t>
            </a:r>
            <a:r>
              <a:rPr sz="2400" spc="120" dirty="0">
                <a:solidFill>
                  <a:srgbClr val="020303"/>
                </a:solidFill>
                <a:latin typeface="Trebuchet MS"/>
                <a:cs typeface="Trebuchet MS"/>
              </a:rPr>
              <a:t>nodes</a:t>
            </a:r>
            <a:r>
              <a:rPr sz="2400" spc="-90" dirty="0">
                <a:solidFill>
                  <a:srgbClr val="020303"/>
                </a:solidFill>
                <a:latin typeface="Trebuchet MS"/>
                <a:cs typeface="Trebuchet MS"/>
              </a:rPr>
              <a:t> </a:t>
            </a:r>
            <a:r>
              <a:rPr sz="2400" spc="-20" dirty="0">
                <a:solidFill>
                  <a:srgbClr val="020303"/>
                </a:solidFill>
                <a:latin typeface="Trebuchet MS"/>
                <a:cs typeface="Trebuchet MS"/>
              </a:rPr>
              <a:t>in</a:t>
            </a:r>
            <a:r>
              <a:rPr sz="2400" spc="-90" dirty="0">
                <a:solidFill>
                  <a:srgbClr val="020303"/>
                </a:solidFill>
                <a:latin typeface="Trebuchet MS"/>
                <a:cs typeface="Trebuchet MS"/>
              </a:rPr>
              <a:t> </a:t>
            </a:r>
            <a:r>
              <a:rPr sz="2400" spc="55" dirty="0">
                <a:solidFill>
                  <a:srgbClr val="020303"/>
                </a:solidFill>
                <a:latin typeface="Trebuchet MS"/>
                <a:cs typeface="Trebuchet MS"/>
              </a:rPr>
              <a:t>southern</a:t>
            </a:r>
            <a:r>
              <a:rPr sz="2400" spc="-235" dirty="0">
                <a:solidFill>
                  <a:srgbClr val="020303"/>
                </a:solidFill>
                <a:latin typeface="Trebuchet MS"/>
                <a:cs typeface="Trebuchet MS"/>
              </a:rPr>
              <a:t> </a:t>
            </a:r>
            <a:r>
              <a:rPr sz="2400" spc="-10" dirty="0">
                <a:solidFill>
                  <a:srgbClr val="020303"/>
                </a:solidFill>
                <a:latin typeface="Trebuchet MS"/>
                <a:cs typeface="Trebuchet MS"/>
              </a:rPr>
              <a:t>Africa.</a:t>
            </a:r>
            <a:endParaRPr sz="2400" dirty="0">
              <a:latin typeface="Trebuchet MS"/>
              <a:cs typeface="Trebuchet MS"/>
            </a:endParaRPr>
          </a:p>
        </p:txBody>
      </p:sp>
      <p:grpSp>
        <p:nvGrpSpPr>
          <p:cNvPr id="30" name="object 30"/>
          <p:cNvGrpSpPr/>
          <p:nvPr/>
        </p:nvGrpSpPr>
        <p:grpSpPr>
          <a:xfrm>
            <a:off x="11684593" y="6385164"/>
            <a:ext cx="5571490" cy="15240"/>
            <a:chOff x="11684593" y="6385164"/>
            <a:chExt cx="5571490" cy="15240"/>
          </a:xfrm>
        </p:grpSpPr>
        <p:sp>
          <p:nvSpPr>
            <p:cNvPr id="31" name="object 31"/>
            <p:cNvSpPr/>
            <p:nvPr/>
          </p:nvSpPr>
          <p:spPr>
            <a:xfrm>
              <a:off x="11684593" y="6392604"/>
              <a:ext cx="5518150" cy="0"/>
            </a:xfrm>
            <a:custGeom>
              <a:avLst/>
              <a:gdLst/>
              <a:ahLst/>
              <a:cxnLst/>
              <a:rect l="l" t="t" r="r" b="b"/>
              <a:pathLst>
                <a:path w="5518150">
                  <a:moveTo>
                    <a:pt x="0" y="0"/>
                  </a:moveTo>
                  <a:lnTo>
                    <a:pt x="5518104" y="0"/>
                  </a:lnTo>
                </a:path>
              </a:pathLst>
            </a:custGeom>
            <a:ln w="14879">
              <a:solidFill>
                <a:srgbClr val="787A7C"/>
              </a:solidFill>
              <a:prstDash val="dot"/>
            </a:ln>
          </p:spPr>
          <p:txBody>
            <a:bodyPr wrap="square" lIns="0" tIns="0" rIns="0" bIns="0" rtlCol="0"/>
            <a:lstStyle/>
            <a:p>
              <a:endParaRPr/>
            </a:p>
          </p:txBody>
        </p:sp>
        <p:sp>
          <p:nvSpPr>
            <p:cNvPr id="32" name="object 32"/>
            <p:cNvSpPr/>
            <p:nvPr/>
          </p:nvSpPr>
          <p:spPr>
            <a:xfrm>
              <a:off x="17240838" y="6385164"/>
              <a:ext cx="15240" cy="15240"/>
            </a:xfrm>
            <a:custGeom>
              <a:avLst/>
              <a:gdLst/>
              <a:ahLst/>
              <a:cxnLst/>
              <a:rect l="l" t="t" r="r" b="b"/>
              <a:pathLst>
                <a:path w="15240" h="15239">
                  <a:moveTo>
                    <a:pt x="0" y="7439"/>
                  </a:moveTo>
                  <a:lnTo>
                    <a:pt x="2178" y="2178"/>
                  </a:lnTo>
                  <a:lnTo>
                    <a:pt x="7439" y="0"/>
                  </a:lnTo>
                  <a:lnTo>
                    <a:pt x="12700" y="2178"/>
                  </a:lnTo>
                  <a:lnTo>
                    <a:pt x="14879" y="7439"/>
                  </a:lnTo>
                  <a:lnTo>
                    <a:pt x="12700" y="12700"/>
                  </a:lnTo>
                  <a:lnTo>
                    <a:pt x="7439" y="14879"/>
                  </a:lnTo>
                  <a:lnTo>
                    <a:pt x="2178" y="12700"/>
                  </a:lnTo>
                  <a:lnTo>
                    <a:pt x="0" y="7439"/>
                  </a:lnTo>
                  <a:close/>
                </a:path>
              </a:pathLst>
            </a:custGeom>
            <a:solidFill>
              <a:srgbClr val="787A7C"/>
            </a:solidFill>
          </p:spPr>
          <p:txBody>
            <a:bodyPr wrap="square" lIns="0" tIns="0" rIns="0" bIns="0" rtlCol="0"/>
            <a:lstStyle/>
            <a:p>
              <a:endParaRPr/>
            </a:p>
          </p:txBody>
        </p:sp>
      </p:grpSp>
      <p:sp>
        <p:nvSpPr>
          <p:cNvPr id="33" name="object 33"/>
          <p:cNvSpPr/>
          <p:nvPr/>
        </p:nvSpPr>
        <p:spPr>
          <a:xfrm>
            <a:off x="11570517" y="6935390"/>
            <a:ext cx="1061720" cy="912494"/>
          </a:xfrm>
          <a:custGeom>
            <a:avLst/>
            <a:gdLst/>
            <a:ahLst/>
            <a:cxnLst/>
            <a:rect l="l" t="t" r="r" b="b"/>
            <a:pathLst>
              <a:path w="1061720" h="912495">
                <a:moveTo>
                  <a:pt x="1061643" y="0"/>
                </a:moveTo>
                <a:lnTo>
                  <a:pt x="0" y="0"/>
                </a:lnTo>
                <a:lnTo>
                  <a:pt x="0" y="911940"/>
                </a:lnTo>
                <a:lnTo>
                  <a:pt x="1061643" y="911940"/>
                </a:lnTo>
                <a:lnTo>
                  <a:pt x="1061643" y="0"/>
                </a:lnTo>
                <a:close/>
              </a:path>
            </a:pathLst>
          </a:custGeom>
          <a:solidFill>
            <a:srgbClr val="8D7B3F"/>
          </a:solidFill>
        </p:spPr>
        <p:txBody>
          <a:bodyPr wrap="square" lIns="0" tIns="0" rIns="0" bIns="0" rtlCol="0"/>
          <a:lstStyle/>
          <a:p>
            <a:endParaRPr/>
          </a:p>
        </p:txBody>
      </p:sp>
      <p:sp>
        <p:nvSpPr>
          <p:cNvPr id="34" name="object 34"/>
          <p:cNvSpPr txBox="1"/>
          <p:nvPr/>
        </p:nvSpPr>
        <p:spPr>
          <a:xfrm>
            <a:off x="11674531" y="7161076"/>
            <a:ext cx="6385560" cy="2533650"/>
          </a:xfrm>
          <a:prstGeom prst="rect">
            <a:avLst/>
          </a:prstGeom>
        </p:spPr>
        <p:txBody>
          <a:bodyPr vert="horz" wrap="square" lIns="0" tIns="16510" rIns="0" bIns="0" rtlCol="0">
            <a:spAutoFit/>
          </a:bodyPr>
          <a:lstStyle/>
          <a:p>
            <a:pPr marR="591185" algn="ctr">
              <a:lnSpc>
                <a:spcPct val="100000"/>
              </a:lnSpc>
              <a:spcBef>
                <a:spcPts val="130"/>
              </a:spcBef>
            </a:pPr>
            <a:r>
              <a:rPr sz="2850" spc="90" dirty="0">
                <a:solidFill>
                  <a:srgbClr val="8D7B3F"/>
                </a:solidFill>
                <a:latin typeface="Trebuchet MS"/>
                <a:cs typeface="Trebuchet MS"/>
              </a:rPr>
              <a:t>Government</a:t>
            </a:r>
            <a:r>
              <a:rPr sz="2850" spc="-120" dirty="0">
                <a:solidFill>
                  <a:srgbClr val="8D7B3F"/>
                </a:solidFill>
                <a:latin typeface="Trebuchet MS"/>
                <a:cs typeface="Trebuchet MS"/>
              </a:rPr>
              <a:t> </a:t>
            </a:r>
            <a:r>
              <a:rPr sz="2850" spc="-10" dirty="0">
                <a:solidFill>
                  <a:srgbClr val="8D7B3F"/>
                </a:solidFill>
                <a:latin typeface="Trebuchet MS"/>
                <a:cs typeface="Trebuchet MS"/>
              </a:rPr>
              <a:t>Support:</a:t>
            </a:r>
            <a:endParaRPr sz="2850" dirty="0">
              <a:latin typeface="Trebuchet MS"/>
              <a:cs typeface="Trebuchet MS"/>
            </a:endParaRPr>
          </a:p>
          <a:p>
            <a:pPr>
              <a:lnSpc>
                <a:spcPct val="100000"/>
              </a:lnSpc>
              <a:spcBef>
                <a:spcPts val="10"/>
              </a:spcBef>
            </a:pPr>
            <a:endParaRPr sz="2900" dirty="0">
              <a:latin typeface="Trebuchet MS"/>
              <a:cs typeface="Trebuchet MS"/>
            </a:endParaRPr>
          </a:p>
          <a:p>
            <a:pPr marL="12700" marR="5080" algn="just">
              <a:lnSpc>
                <a:spcPts val="2590"/>
              </a:lnSpc>
            </a:pPr>
            <a:r>
              <a:rPr sz="2400" dirty="0">
                <a:solidFill>
                  <a:srgbClr val="020303"/>
                </a:solidFill>
                <a:latin typeface="Trebuchet MS"/>
                <a:cs typeface="Trebuchet MS"/>
              </a:rPr>
              <a:t>The</a:t>
            </a:r>
            <a:r>
              <a:rPr sz="2400" spc="-185" dirty="0">
                <a:solidFill>
                  <a:srgbClr val="020303"/>
                </a:solidFill>
                <a:latin typeface="Trebuchet MS"/>
                <a:cs typeface="Trebuchet MS"/>
              </a:rPr>
              <a:t> </a:t>
            </a:r>
            <a:r>
              <a:rPr sz="2400" spc="30" dirty="0">
                <a:solidFill>
                  <a:srgbClr val="020303"/>
                </a:solidFill>
                <a:latin typeface="Trebuchet MS"/>
                <a:cs typeface="Trebuchet MS"/>
              </a:rPr>
              <a:t>Government</a:t>
            </a:r>
            <a:r>
              <a:rPr sz="2400" spc="-105" dirty="0">
                <a:solidFill>
                  <a:srgbClr val="020303"/>
                </a:solidFill>
                <a:latin typeface="Trebuchet MS"/>
                <a:cs typeface="Trebuchet MS"/>
              </a:rPr>
              <a:t> </a:t>
            </a:r>
            <a:r>
              <a:rPr sz="2400" spc="-175" dirty="0">
                <a:solidFill>
                  <a:srgbClr val="020303"/>
                </a:solidFill>
                <a:latin typeface="Trebuchet MS"/>
                <a:cs typeface="Trebuchet MS"/>
              </a:rPr>
              <a:t>of</a:t>
            </a:r>
            <a:r>
              <a:rPr sz="2400" spc="-5" dirty="0">
                <a:solidFill>
                  <a:srgbClr val="020303"/>
                </a:solidFill>
                <a:latin typeface="Trebuchet MS"/>
                <a:cs typeface="Trebuchet MS"/>
              </a:rPr>
              <a:t> </a:t>
            </a:r>
            <a:r>
              <a:rPr sz="2400" spc="55" dirty="0">
                <a:solidFill>
                  <a:srgbClr val="020303"/>
                </a:solidFill>
                <a:latin typeface="Trebuchet MS"/>
                <a:cs typeface="Trebuchet MS"/>
              </a:rPr>
              <a:t>Lesotho</a:t>
            </a:r>
            <a:r>
              <a:rPr sz="2400" spc="-95" dirty="0">
                <a:solidFill>
                  <a:srgbClr val="020303"/>
                </a:solidFill>
                <a:latin typeface="Trebuchet MS"/>
                <a:cs typeface="Trebuchet MS"/>
              </a:rPr>
              <a:t> </a:t>
            </a:r>
            <a:r>
              <a:rPr sz="2400" spc="30" dirty="0">
                <a:solidFill>
                  <a:srgbClr val="020303"/>
                </a:solidFill>
                <a:latin typeface="Trebuchet MS"/>
                <a:cs typeface="Trebuchet MS"/>
              </a:rPr>
              <a:t>provides</a:t>
            </a:r>
            <a:r>
              <a:rPr sz="2400" spc="-105" dirty="0">
                <a:solidFill>
                  <a:srgbClr val="020303"/>
                </a:solidFill>
                <a:latin typeface="Trebuchet MS"/>
                <a:cs typeface="Trebuchet MS"/>
              </a:rPr>
              <a:t> </a:t>
            </a:r>
            <a:r>
              <a:rPr sz="2400" spc="75" dirty="0">
                <a:solidFill>
                  <a:srgbClr val="020303"/>
                </a:solidFill>
                <a:latin typeface="Trebuchet MS"/>
                <a:cs typeface="Trebuchet MS"/>
              </a:rPr>
              <a:t>support </a:t>
            </a:r>
            <a:r>
              <a:rPr sz="2400" dirty="0">
                <a:solidFill>
                  <a:srgbClr val="020303"/>
                </a:solidFill>
                <a:latin typeface="Trebuchet MS"/>
                <a:cs typeface="Trebuchet MS"/>
              </a:rPr>
              <a:t>to</a:t>
            </a:r>
            <a:r>
              <a:rPr sz="2400" spc="55" dirty="0">
                <a:solidFill>
                  <a:srgbClr val="020303"/>
                </a:solidFill>
                <a:latin typeface="Trebuchet MS"/>
                <a:cs typeface="Trebuchet MS"/>
              </a:rPr>
              <a:t>  </a:t>
            </a:r>
            <a:r>
              <a:rPr sz="2400" dirty="0">
                <a:solidFill>
                  <a:srgbClr val="020303"/>
                </a:solidFill>
                <a:latin typeface="Trebuchet MS"/>
                <a:cs typeface="Trebuchet MS"/>
              </a:rPr>
              <a:t>industrial</a:t>
            </a:r>
            <a:r>
              <a:rPr sz="2400" spc="60" dirty="0">
                <a:solidFill>
                  <a:srgbClr val="020303"/>
                </a:solidFill>
                <a:latin typeface="Trebuchet MS"/>
                <a:cs typeface="Trebuchet MS"/>
              </a:rPr>
              <a:t>  </a:t>
            </a:r>
            <a:r>
              <a:rPr sz="2400" spc="70" dirty="0">
                <a:solidFill>
                  <a:srgbClr val="020303"/>
                </a:solidFill>
                <a:latin typeface="Trebuchet MS"/>
                <a:cs typeface="Trebuchet MS"/>
              </a:rPr>
              <a:t>development</a:t>
            </a:r>
            <a:r>
              <a:rPr sz="2400" spc="60" dirty="0">
                <a:solidFill>
                  <a:srgbClr val="020303"/>
                </a:solidFill>
                <a:latin typeface="Trebuchet MS"/>
                <a:cs typeface="Trebuchet MS"/>
              </a:rPr>
              <a:t>  </a:t>
            </a:r>
            <a:r>
              <a:rPr sz="2400" spc="90" dirty="0">
                <a:solidFill>
                  <a:srgbClr val="020303"/>
                </a:solidFill>
                <a:latin typeface="Trebuchet MS"/>
                <a:cs typeface="Trebuchet MS"/>
              </a:rPr>
              <a:t>and</a:t>
            </a:r>
            <a:r>
              <a:rPr sz="2400" spc="60" dirty="0">
                <a:solidFill>
                  <a:srgbClr val="020303"/>
                </a:solidFill>
                <a:latin typeface="Trebuchet MS"/>
                <a:cs typeface="Trebuchet MS"/>
              </a:rPr>
              <a:t>  </a:t>
            </a:r>
            <a:r>
              <a:rPr sz="2400" spc="-10" dirty="0">
                <a:solidFill>
                  <a:srgbClr val="020303"/>
                </a:solidFill>
                <a:latin typeface="Trebuchet MS"/>
                <a:cs typeface="Trebuchet MS"/>
              </a:rPr>
              <a:t>continually </a:t>
            </a:r>
            <a:r>
              <a:rPr sz="2400" spc="95" dirty="0">
                <a:solidFill>
                  <a:srgbClr val="020303"/>
                </a:solidFill>
                <a:latin typeface="Trebuchet MS"/>
                <a:cs typeface="Trebuchet MS"/>
              </a:rPr>
              <a:t>develops</a:t>
            </a:r>
            <a:r>
              <a:rPr sz="2400" spc="600" dirty="0">
                <a:solidFill>
                  <a:srgbClr val="020303"/>
                </a:solidFill>
                <a:latin typeface="Trebuchet MS"/>
                <a:cs typeface="Trebuchet MS"/>
              </a:rPr>
              <a:t>  </a:t>
            </a:r>
            <a:r>
              <a:rPr sz="2400" spc="90" dirty="0">
                <a:solidFill>
                  <a:srgbClr val="020303"/>
                </a:solidFill>
                <a:latin typeface="Trebuchet MS"/>
                <a:cs typeface="Trebuchet MS"/>
              </a:rPr>
              <a:t>and</a:t>
            </a:r>
            <a:r>
              <a:rPr sz="2400" spc="600" dirty="0">
                <a:solidFill>
                  <a:srgbClr val="020303"/>
                </a:solidFill>
                <a:latin typeface="Trebuchet MS"/>
                <a:cs typeface="Trebuchet MS"/>
              </a:rPr>
              <a:t>  </a:t>
            </a:r>
            <a:r>
              <a:rPr sz="2400" spc="60" dirty="0">
                <a:solidFill>
                  <a:srgbClr val="020303"/>
                </a:solidFill>
                <a:latin typeface="Trebuchet MS"/>
                <a:cs typeface="Trebuchet MS"/>
              </a:rPr>
              <a:t>implements</a:t>
            </a:r>
            <a:r>
              <a:rPr sz="2400" spc="600" dirty="0">
                <a:solidFill>
                  <a:srgbClr val="020303"/>
                </a:solidFill>
                <a:latin typeface="Trebuchet MS"/>
                <a:cs typeface="Trebuchet MS"/>
              </a:rPr>
              <a:t>  </a:t>
            </a:r>
            <a:r>
              <a:rPr sz="2400" spc="105" dirty="0">
                <a:solidFill>
                  <a:srgbClr val="020303"/>
                </a:solidFill>
                <a:latin typeface="Trebuchet MS"/>
                <a:cs typeface="Trebuchet MS"/>
              </a:rPr>
              <a:t>programmes </a:t>
            </a:r>
            <a:r>
              <a:rPr sz="2400" spc="90" dirty="0">
                <a:solidFill>
                  <a:srgbClr val="020303"/>
                </a:solidFill>
                <a:latin typeface="Trebuchet MS"/>
                <a:cs typeface="Trebuchet MS"/>
              </a:rPr>
              <a:t>and</a:t>
            </a:r>
            <a:r>
              <a:rPr sz="2400" spc="295" dirty="0">
                <a:solidFill>
                  <a:srgbClr val="020303"/>
                </a:solidFill>
                <a:latin typeface="Trebuchet MS"/>
                <a:cs typeface="Trebuchet MS"/>
              </a:rPr>
              <a:t> </a:t>
            </a:r>
            <a:r>
              <a:rPr sz="2400" spc="50" dirty="0">
                <a:solidFill>
                  <a:srgbClr val="020303"/>
                </a:solidFill>
                <a:latin typeface="Trebuchet MS"/>
                <a:cs typeface="Trebuchet MS"/>
              </a:rPr>
              <a:t>reforms</a:t>
            </a:r>
            <a:r>
              <a:rPr sz="2400" spc="295" dirty="0">
                <a:solidFill>
                  <a:srgbClr val="020303"/>
                </a:solidFill>
                <a:latin typeface="Trebuchet MS"/>
                <a:cs typeface="Trebuchet MS"/>
              </a:rPr>
              <a:t> </a:t>
            </a:r>
            <a:r>
              <a:rPr sz="2400" dirty="0">
                <a:solidFill>
                  <a:srgbClr val="020303"/>
                </a:solidFill>
                <a:latin typeface="Trebuchet MS"/>
                <a:cs typeface="Trebuchet MS"/>
              </a:rPr>
              <a:t>that</a:t>
            </a:r>
            <a:r>
              <a:rPr sz="2400" spc="300" dirty="0">
                <a:solidFill>
                  <a:srgbClr val="020303"/>
                </a:solidFill>
                <a:latin typeface="Trebuchet MS"/>
                <a:cs typeface="Trebuchet MS"/>
              </a:rPr>
              <a:t> </a:t>
            </a:r>
            <a:r>
              <a:rPr sz="2400" spc="80" dirty="0">
                <a:solidFill>
                  <a:srgbClr val="020303"/>
                </a:solidFill>
                <a:latin typeface="Trebuchet MS"/>
                <a:cs typeface="Trebuchet MS"/>
              </a:rPr>
              <a:t>ensure</a:t>
            </a:r>
            <a:r>
              <a:rPr sz="2400" spc="295" dirty="0">
                <a:solidFill>
                  <a:srgbClr val="020303"/>
                </a:solidFill>
                <a:latin typeface="Trebuchet MS"/>
                <a:cs typeface="Trebuchet MS"/>
              </a:rPr>
              <a:t> </a:t>
            </a:r>
            <a:r>
              <a:rPr sz="2400" dirty="0">
                <a:solidFill>
                  <a:srgbClr val="020303"/>
                </a:solidFill>
                <a:latin typeface="Trebuchet MS"/>
                <a:cs typeface="Trebuchet MS"/>
              </a:rPr>
              <a:t>the</a:t>
            </a:r>
            <a:r>
              <a:rPr sz="2400" spc="295" dirty="0">
                <a:solidFill>
                  <a:srgbClr val="020303"/>
                </a:solidFill>
                <a:latin typeface="Trebuchet MS"/>
                <a:cs typeface="Trebuchet MS"/>
              </a:rPr>
              <a:t> </a:t>
            </a:r>
            <a:r>
              <a:rPr sz="2400" spc="105" dirty="0">
                <a:solidFill>
                  <a:srgbClr val="020303"/>
                </a:solidFill>
                <a:latin typeface="Trebuchet MS"/>
                <a:cs typeface="Trebuchet MS"/>
              </a:rPr>
              <a:t>ease</a:t>
            </a:r>
            <a:r>
              <a:rPr sz="2400" spc="300" dirty="0">
                <a:solidFill>
                  <a:srgbClr val="020303"/>
                </a:solidFill>
                <a:latin typeface="Trebuchet MS"/>
                <a:cs typeface="Trebuchet MS"/>
              </a:rPr>
              <a:t> </a:t>
            </a:r>
            <a:r>
              <a:rPr sz="2400" dirty="0">
                <a:solidFill>
                  <a:srgbClr val="020303"/>
                </a:solidFill>
                <a:latin typeface="Trebuchet MS"/>
                <a:cs typeface="Trebuchet MS"/>
              </a:rPr>
              <a:t>of</a:t>
            </a:r>
            <a:r>
              <a:rPr sz="2400" spc="295" dirty="0">
                <a:solidFill>
                  <a:srgbClr val="020303"/>
                </a:solidFill>
                <a:latin typeface="Trebuchet MS"/>
                <a:cs typeface="Trebuchet MS"/>
              </a:rPr>
              <a:t> </a:t>
            </a:r>
            <a:r>
              <a:rPr sz="2400" spc="80" dirty="0">
                <a:solidFill>
                  <a:srgbClr val="020303"/>
                </a:solidFill>
                <a:latin typeface="Trebuchet MS"/>
                <a:cs typeface="Trebuchet MS"/>
              </a:rPr>
              <a:t>doing </a:t>
            </a:r>
            <a:r>
              <a:rPr sz="2400" spc="55" dirty="0">
                <a:solidFill>
                  <a:srgbClr val="020303"/>
                </a:solidFill>
                <a:latin typeface="Trebuchet MS"/>
                <a:cs typeface="Trebuchet MS"/>
              </a:rPr>
              <a:t>b</a:t>
            </a:r>
            <a:r>
              <a:rPr sz="2400" spc="50" dirty="0">
                <a:solidFill>
                  <a:srgbClr val="020303"/>
                </a:solidFill>
                <a:latin typeface="Trebuchet MS"/>
                <a:cs typeface="Trebuchet MS"/>
              </a:rPr>
              <a:t>usiness</a:t>
            </a:r>
            <a:r>
              <a:rPr sz="2400" spc="-470" dirty="0">
                <a:solidFill>
                  <a:srgbClr val="020303"/>
                </a:solidFill>
                <a:latin typeface="Trebuchet MS"/>
                <a:cs typeface="Trebuchet MS"/>
              </a:rPr>
              <a:t>.</a:t>
            </a:r>
            <a:endParaRPr sz="24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9727" y="7792556"/>
            <a:ext cx="5450080" cy="3489379"/>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xfrm>
            <a:off x="7509536" y="326548"/>
            <a:ext cx="11602720" cy="779780"/>
          </a:xfrm>
          <a:prstGeom prst="rect">
            <a:avLst/>
          </a:prstGeom>
        </p:spPr>
        <p:txBody>
          <a:bodyPr vert="horz" wrap="square" lIns="0" tIns="12065" rIns="0" bIns="0" rtlCol="0">
            <a:spAutoFit/>
          </a:bodyPr>
          <a:lstStyle/>
          <a:p>
            <a:pPr marL="12700">
              <a:lnSpc>
                <a:spcPct val="100000"/>
              </a:lnSpc>
              <a:spcBef>
                <a:spcPts val="95"/>
              </a:spcBef>
            </a:pPr>
            <a:r>
              <a:rPr sz="4950" spc="75" dirty="0"/>
              <a:t>Manufacturing</a:t>
            </a:r>
            <a:r>
              <a:rPr sz="4950" spc="15" dirty="0"/>
              <a:t> </a:t>
            </a:r>
            <a:r>
              <a:rPr sz="4950" dirty="0"/>
              <a:t>Investment</a:t>
            </a:r>
            <a:r>
              <a:rPr sz="4950" spc="20" dirty="0"/>
              <a:t> </a:t>
            </a:r>
            <a:r>
              <a:rPr sz="4950" spc="-10" dirty="0"/>
              <a:t>Opportunities</a:t>
            </a:r>
            <a:endParaRPr sz="4950" dirty="0"/>
          </a:p>
        </p:txBody>
      </p:sp>
      <p:graphicFrame>
        <p:nvGraphicFramePr>
          <p:cNvPr id="21" name="object 21"/>
          <p:cNvGraphicFramePr>
            <a:graphicFrameLocks noGrp="1"/>
          </p:cNvGraphicFramePr>
          <p:nvPr/>
        </p:nvGraphicFramePr>
        <p:xfrm>
          <a:off x="942379" y="2319301"/>
          <a:ext cx="18115278" cy="4927600"/>
        </p:xfrm>
        <a:graphic>
          <a:graphicData uri="http://schemas.openxmlformats.org/drawingml/2006/table">
            <a:tbl>
              <a:tblPr firstRow="1" bandRow="1">
                <a:tableStyleId>{2D5ABB26-0587-4C30-8999-92F81FD0307C}</a:tableStyleId>
              </a:tblPr>
              <a:tblGrid>
                <a:gridCol w="1879600">
                  <a:extLst>
                    <a:ext uri="{9D8B030D-6E8A-4147-A177-3AD203B41FA5}">
                      <a16:colId xmlns:a16="http://schemas.microsoft.com/office/drawing/2014/main" val="20000"/>
                    </a:ext>
                  </a:extLst>
                </a:gridCol>
                <a:gridCol w="7225030">
                  <a:extLst>
                    <a:ext uri="{9D8B030D-6E8A-4147-A177-3AD203B41FA5}">
                      <a16:colId xmlns:a16="http://schemas.microsoft.com/office/drawing/2014/main" val="20001"/>
                    </a:ext>
                  </a:extLst>
                </a:gridCol>
                <a:gridCol w="1853564">
                  <a:extLst>
                    <a:ext uri="{9D8B030D-6E8A-4147-A177-3AD203B41FA5}">
                      <a16:colId xmlns:a16="http://schemas.microsoft.com/office/drawing/2014/main" val="20002"/>
                    </a:ext>
                  </a:extLst>
                </a:gridCol>
                <a:gridCol w="2607309">
                  <a:extLst>
                    <a:ext uri="{9D8B030D-6E8A-4147-A177-3AD203B41FA5}">
                      <a16:colId xmlns:a16="http://schemas.microsoft.com/office/drawing/2014/main" val="20003"/>
                    </a:ext>
                  </a:extLst>
                </a:gridCol>
                <a:gridCol w="1333500">
                  <a:extLst>
                    <a:ext uri="{9D8B030D-6E8A-4147-A177-3AD203B41FA5}">
                      <a16:colId xmlns:a16="http://schemas.microsoft.com/office/drawing/2014/main" val="20004"/>
                    </a:ext>
                  </a:extLst>
                </a:gridCol>
                <a:gridCol w="3216275">
                  <a:extLst>
                    <a:ext uri="{9D8B030D-6E8A-4147-A177-3AD203B41FA5}">
                      <a16:colId xmlns:a16="http://schemas.microsoft.com/office/drawing/2014/main" val="20005"/>
                    </a:ext>
                  </a:extLst>
                </a:gridCol>
              </a:tblGrid>
              <a:tr h="59880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dirty="0">
                        <a:latin typeface="Trebuchet MS"/>
                        <a:cs typeface="Trebuchet MS"/>
                      </a:endParaRPr>
                    </a:p>
                  </a:txBody>
                  <a:tcPr marL="0" marR="0" marT="26670" marB="0">
                    <a:solidFill>
                      <a:srgbClr val="009AD9"/>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dirty="0">
                        <a:latin typeface="Trebuchet MS"/>
                        <a:cs typeface="Trebuchet MS"/>
                      </a:endParaRPr>
                    </a:p>
                  </a:txBody>
                  <a:tcPr marL="0" marR="0" marT="26670" marB="0">
                    <a:solidFill>
                      <a:srgbClr val="009AD9"/>
                    </a:solidFill>
                  </a:tcPr>
                </a:tc>
                <a:tc>
                  <a:txBody>
                    <a:bodyPr/>
                    <a:lstStyle/>
                    <a:p>
                      <a:pPr marL="41275" marR="502284">
                        <a:lnSpc>
                          <a:spcPct val="100000"/>
                        </a:lnSpc>
                        <a:spcBef>
                          <a:spcPts val="110"/>
                        </a:spcBef>
                      </a:pPr>
                      <a:r>
                        <a:rPr sz="1900" b="1" spc="-10" dirty="0">
                          <a:solidFill>
                            <a:srgbClr val="FFFFFF"/>
                          </a:solidFill>
                          <a:latin typeface="Trebuchet MS"/>
                          <a:cs typeface="Trebuchet MS"/>
                        </a:rPr>
                        <a:t>Total Investment</a:t>
                      </a:r>
                      <a:endParaRPr sz="1900" dirty="0">
                        <a:latin typeface="Trebuchet MS"/>
                        <a:cs typeface="Trebuchet MS"/>
                      </a:endParaRPr>
                    </a:p>
                  </a:txBody>
                  <a:tcPr marL="0" marR="0" marT="13970" marB="0">
                    <a:solidFill>
                      <a:srgbClr val="009AD9"/>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dirty="0">
                        <a:latin typeface="Trebuchet MS"/>
                        <a:cs typeface="Trebuchet MS"/>
                      </a:endParaRPr>
                    </a:p>
                  </a:txBody>
                  <a:tcPr marL="0" marR="0" marT="26670" marB="0">
                    <a:solidFill>
                      <a:srgbClr val="009AD9"/>
                    </a:solidFill>
                  </a:tcPr>
                </a:tc>
                <a:tc>
                  <a:txBody>
                    <a:bodyPr/>
                    <a:lstStyle/>
                    <a:p>
                      <a:pPr marL="99060">
                        <a:lnSpc>
                          <a:spcPct val="100000"/>
                        </a:lnSpc>
                        <a:spcBef>
                          <a:spcPts val="210"/>
                        </a:spcBef>
                      </a:pPr>
                      <a:r>
                        <a:rPr sz="1900" b="1" spc="70" dirty="0">
                          <a:solidFill>
                            <a:srgbClr val="FFFFFF"/>
                          </a:solidFill>
                          <a:latin typeface="Trebuchet MS"/>
                          <a:cs typeface="Trebuchet MS"/>
                        </a:rPr>
                        <a:t>NPV</a:t>
                      </a:r>
                      <a:endParaRPr sz="1900" dirty="0">
                        <a:latin typeface="Trebuchet MS"/>
                        <a:cs typeface="Trebuchet MS"/>
                      </a:endParaRPr>
                    </a:p>
                  </a:txBody>
                  <a:tcPr marL="0" marR="0" marT="26670" marB="0">
                    <a:solidFill>
                      <a:srgbClr val="009AD9"/>
                    </a:solidFill>
                  </a:tcPr>
                </a:tc>
                <a:tc>
                  <a:txBody>
                    <a:bodyPr/>
                    <a:lstStyle/>
                    <a:p>
                      <a:pPr marL="278765">
                        <a:lnSpc>
                          <a:spcPct val="100000"/>
                        </a:lnSpc>
                        <a:spcBef>
                          <a:spcPts val="210"/>
                        </a:spcBef>
                      </a:pPr>
                      <a:r>
                        <a:rPr sz="1900" b="1" dirty="0">
                          <a:solidFill>
                            <a:srgbClr val="FFFFFF"/>
                          </a:solidFill>
                          <a:latin typeface="Trebuchet MS"/>
                          <a:cs typeface="Trebuchet MS"/>
                        </a:rPr>
                        <a:t>Export</a:t>
                      </a:r>
                      <a:r>
                        <a:rPr sz="1900" b="1" spc="35" dirty="0">
                          <a:solidFill>
                            <a:srgbClr val="FFFFFF"/>
                          </a:solidFill>
                          <a:latin typeface="Trebuchet MS"/>
                          <a:cs typeface="Trebuchet MS"/>
                        </a:rPr>
                        <a:t> </a:t>
                      </a:r>
                      <a:r>
                        <a:rPr sz="1900" b="1" dirty="0">
                          <a:solidFill>
                            <a:srgbClr val="FFFFFF"/>
                          </a:solidFill>
                          <a:latin typeface="Trebuchet MS"/>
                          <a:cs typeface="Trebuchet MS"/>
                        </a:rPr>
                        <a:t>Markets</a:t>
                      </a:r>
                      <a:r>
                        <a:rPr sz="1900" b="1" spc="35" dirty="0">
                          <a:solidFill>
                            <a:srgbClr val="FFFFFF"/>
                          </a:solidFill>
                          <a:latin typeface="Trebuchet MS"/>
                          <a:cs typeface="Trebuchet MS"/>
                        </a:rPr>
                        <a:t> </a:t>
                      </a:r>
                      <a:r>
                        <a:rPr sz="1900" b="1" spc="40" dirty="0">
                          <a:solidFill>
                            <a:srgbClr val="FFFFFF"/>
                          </a:solidFill>
                          <a:latin typeface="Trebuchet MS"/>
                          <a:cs typeface="Trebuchet MS"/>
                        </a:rPr>
                        <a:t>Served</a:t>
                      </a:r>
                      <a:endParaRPr sz="1900" dirty="0">
                        <a:latin typeface="Trebuchet MS"/>
                        <a:cs typeface="Trebuchet MS"/>
                      </a:endParaRPr>
                    </a:p>
                  </a:txBody>
                  <a:tcPr marL="0" marR="0" marT="26670" marB="0">
                    <a:solidFill>
                      <a:srgbClr val="009AD9"/>
                    </a:solidFill>
                  </a:tcPr>
                </a:tc>
                <a:extLst>
                  <a:ext uri="{0D108BD9-81ED-4DB2-BD59-A6C34878D82A}">
                    <a16:rowId xmlns:a16="http://schemas.microsoft.com/office/drawing/2014/main" val="10000"/>
                  </a:ext>
                </a:extLst>
              </a:tr>
              <a:tr h="2133600">
                <a:tc>
                  <a:txBody>
                    <a:bodyPr/>
                    <a:lstStyle/>
                    <a:p>
                      <a:pPr marL="41275">
                        <a:lnSpc>
                          <a:spcPts val="2280"/>
                        </a:lnSpc>
                        <a:spcBef>
                          <a:spcPts val="210"/>
                        </a:spcBef>
                      </a:pPr>
                      <a:r>
                        <a:rPr sz="1900" spc="-10" dirty="0">
                          <a:latin typeface="Trebuchet MS"/>
                          <a:cs typeface="Trebuchet MS"/>
                        </a:rPr>
                        <a:t>Automotive</a:t>
                      </a:r>
                      <a:endParaRPr sz="1900" dirty="0">
                        <a:latin typeface="Trebuchet MS"/>
                        <a:cs typeface="Trebuchet MS"/>
                      </a:endParaRPr>
                    </a:p>
                    <a:p>
                      <a:pPr marL="41275">
                        <a:lnSpc>
                          <a:spcPts val="2280"/>
                        </a:lnSpc>
                      </a:pPr>
                      <a:r>
                        <a:rPr sz="1900" spc="70" dirty="0">
                          <a:latin typeface="Trebuchet MS"/>
                          <a:cs typeface="Trebuchet MS"/>
                        </a:rPr>
                        <a:t>Components</a:t>
                      </a:r>
                      <a:endParaRPr sz="1900" dirty="0">
                        <a:latin typeface="Trebuchet MS"/>
                        <a:cs typeface="Trebuchet MS"/>
                      </a:endParaRPr>
                    </a:p>
                  </a:txBody>
                  <a:tcPr marL="0" marR="0" marT="26670" marB="0">
                    <a:lnB w="12700">
                      <a:solidFill>
                        <a:srgbClr val="000000"/>
                      </a:solidFill>
                      <a:prstDash val="solid"/>
                    </a:lnB>
                  </a:tcPr>
                </a:tc>
                <a:tc>
                  <a:txBody>
                    <a:bodyPr/>
                    <a:lstStyle/>
                    <a:p>
                      <a:pPr marL="41275" marR="1069975">
                        <a:lnSpc>
                          <a:spcPct val="100000"/>
                        </a:lnSpc>
                        <a:spcBef>
                          <a:spcPts val="210"/>
                        </a:spcBef>
                      </a:pPr>
                      <a:r>
                        <a:rPr sz="1900" spc="155" dirty="0">
                          <a:latin typeface="Trebuchet MS"/>
                          <a:cs typeface="Trebuchet MS"/>
                        </a:rPr>
                        <a:t>A</a:t>
                      </a:r>
                      <a:r>
                        <a:rPr sz="1900" spc="-105" dirty="0">
                          <a:latin typeface="Trebuchet MS"/>
                          <a:cs typeface="Trebuchet MS"/>
                        </a:rPr>
                        <a:t> </a:t>
                      </a:r>
                      <a:r>
                        <a:rPr sz="1900" spc="50" dirty="0">
                          <a:latin typeface="Trebuchet MS"/>
                          <a:cs typeface="Trebuchet MS"/>
                        </a:rPr>
                        <a:t>cost</a:t>
                      </a:r>
                      <a:r>
                        <a:rPr sz="1900" spc="-30" dirty="0">
                          <a:latin typeface="Trebuchet MS"/>
                          <a:cs typeface="Trebuchet MS"/>
                        </a:rPr>
                        <a:t> </a:t>
                      </a:r>
                      <a:r>
                        <a:rPr sz="1900" dirty="0">
                          <a:latin typeface="Trebuchet MS"/>
                          <a:cs typeface="Trebuchet MS"/>
                        </a:rPr>
                        <a:t>competitive</a:t>
                      </a:r>
                      <a:r>
                        <a:rPr sz="1900" spc="-35" dirty="0">
                          <a:latin typeface="Trebuchet MS"/>
                          <a:cs typeface="Trebuchet MS"/>
                        </a:rPr>
                        <a:t> </a:t>
                      </a:r>
                      <a:r>
                        <a:rPr sz="1900" dirty="0">
                          <a:latin typeface="Trebuchet MS"/>
                          <a:cs typeface="Trebuchet MS"/>
                        </a:rPr>
                        <a:t>location</a:t>
                      </a:r>
                      <a:r>
                        <a:rPr sz="1900" spc="-35" dirty="0">
                          <a:latin typeface="Trebuchet MS"/>
                          <a:cs typeface="Trebuchet MS"/>
                        </a:rPr>
                        <a:t> </a:t>
                      </a:r>
                      <a:r>
                        <a:rPr sz="1900" spc="-30" dirty="0">
                          <a:latin typeface="Trebuchet MS"/>
                          <a:cs typeface="Trebuchet MS"/>
                        </a:rPr>
                        <a:t>for</a:t>
                      </a:r>
                      <a:r>
                        <a:rPr sz="1900" spc="-80" dirty="0">
                          <a:latin typeface="Trebuchet MS"/>
                          <a:cs typeface="Trebuchet MS"/>
                        </a:rPr>
                        <a:t> </a:t>
                      </a:r>
                      <a:r>
                        <a:rPr sz="1900" dirty="0">
                          <a:latin typeface="Trebuchet MS"/>
                          <a:cs typeface="Trebuchet MS"/>
                        </a:rPr>
                        <a:t>automotive</a:t>
                      </a:r>
                      <a:r>
                        <a:rPr sz="1900" spc="215" dirty="0">
                          <a:latin typeface="Trebuchet MS"/>
                          <a:cs typeface="Trebuchet MS"/>
                        </a:rPr>
                        <a:t> </a:t>
                      </a:r>
                      <a:r>
                        <a:rPr sz="1900" spc="60" dirty="0">
                          <a:latin typeface="Trebuchet MS"/>
                          <a:cs typeface="Trebuchet MS"/>
                        </a:rPr>
                        <a:t>component </a:t>
                      </a:r>
                      <a:r>
                        <a:rPr sz="1900" dirty="0">
                          <a:latin typeface="Trebuchet MS"/>
                          <a:cs typeface="Trebuchet MS"/>
                        </a:rPr>
                        <a:t>suppliers</a:t>
                      </a:r>
                      <a:r>
                        <a:rPr sz="1900" spc="30" dirty="0">
                          <a:latin typeface="Trebuchet MS"/>
                          <a:cs typeface="Trebuchet MS"/>
                        </a:rPr>
                        <a:t> </a:t>
                      </a:r>
                      <a:r>
                        <a:rPr sz="1900" dirty="0">
                          <a:latin typeface="Trebuchet MS"/>
                          <a:cs typeface="Trebuchet MS"/>
                        </a:rPr>
                        <a:t>targeting</a:t>
                      </a:r>
                      <a:r>
                        <a:rPr sz="1900" spc="30" dirty="0">
                          <a:latin typeface="Trebuchet MS"/>
                          <a:cs typeface="Trebuchet MS"/>
                        </a:rPr>
                        <a:t> </a:t>
                      </a:r>
                      <a:r>
                        <a:rPr sz="1900" spc="75" dirty="0">
                          <a:latin typeface="Trebuchet MS"/>
                          <a:cs typeface="Trebuchet MS"/>
                        </a:rPr>
                        <a:t>South</a:t>
                      </a:r>
                      <a:r>
                        <a:rPr sz="1900" spc="-40" dirty="0">
                          <a:latin typeface="Trebuchet MS"/>
                          <a:cs typeface="Trebuchet MS"/>
                        </a:rPr>
                        <a:t> </a:t>
                      </a:r>
                      <a:r>
                        <a:rPr sz="1900" dirty="0">
                          <a:latin typeface="Trebuchet MS"/>
                          <a:cs typeface="Trebuchet MS"/>
                        </a:rPr>
                        <a:t>African</a:t>
                      </a:r>
                      <a:r>
                        <a:rPr sz="1900" spc="30" dirty="0">
                          <a:latin typeface="Trebuchet MS"/>
                          <a:cs typeface="Trebuchet MS"/>
                        </a:rPr>
                        <a:t> </a:t>
                      </a:r>
                      <a:r>
                        <a:rPr sz="1900" dirty="0">
                          <a:latin typeface="Trebuchet MS"/>
                          <a:cs typeface="Trebuchet MS"/>
                        </a:rPr>
                        <a:t>Original</a:t>
                      </a:r>
                      <a:r>
                        <a:rPr sz="1900" spc="-40" dirty="0">
                          <a:latin typeface="Trebuchet MS"/>
                          <a:cs typeface="Trebuchet MS"/>
                        </a:rPr>
                        <a:t> </a:t>
                      </a:r>
                      <a:r>
                        <a:rPr sz="1900" spc="35" dirty="0">
                          <a:latin typeface="Trebuchet MS"/>
                          <a:cs typeface="Trebuchet MS"/>
                        </a:rPr>
                        <a:t>Equipment </a:t>
                      </a:r>
                      <a:r>
                        <a:rPr sz="1900" dirty="0">
                          <a:latin typeface="Trebuchet MS"/>
                          <a:cs typeface="Trebuchet MS"/>
                        </a:rPr>
                        <a:t>Manufacturers</a:t>
                      </a:r>
                      <a:r>
                        <a:rPr sz="1900" spc="120" dirty="0">
                          <a:latin typeface="Trebuchet MS"/>
                          <a:cs typeface="Trebuchet MS"/>
                        </a:rPr>
                        <a:t> </a:t>
                      </a:r>
                      <a:r>
                        <a:rPr sz="1900" spc="40" dirty="0">
                          <a:latin typeface="Trebuchet MS"/>
                          <a:cs typeface="Trebuchet MS"/>
                        </a:rPr>
                        <a:t>(OEMs)</a:t>
                      </a:r>
                      <a:endParaRPr sz="1900" dirty="0">
                        <a:latin typeface="Trebuchet MS"/>
                        <a:cs typeface="Trebuchet MS"/>
                      </a:endParaRPr>
                    </a:p>
                    <a:p>
                      <a:pPr>
                        <a:lnSpc>
                          <a:spcPct val="100000"/>
                        </a:lnSpc>
                        <a:spcBef>
                          <a:spcPts val="20"/>
                        </a:spcBef>
                      </a:pPr>
                      <a:endParaRPr sz="1950" dirty="0">
                        <a:latin typeface="Times New Roman"/>
                        <a:cs typeface="Times New Roman"/>
                      </a:endParaRPr>
                    </a:p>
                    <a:p>
                      <a:pPr marL="41275" marR="172720">
                        <a:lnSpc>
                          <a:spcPct val="100000"/>
                        </a:lnSpc>
                      </a:pPr>
                      <a:r>
                        <a:rPr sz="1900" spc="75" dirty="0">
                          <a:latin typeface="Trebuchet MS"/>
                          <a:cs typeface="Trebuchet MS"/>
                        </a:rPr>
                        <a:t>South</a:t>
                      </a:r>
                      <a:r>
                        <a:rPr sz="1900" spc="-55" dirty="0">
                          <a:latin typeface="Trebuchet MS"/>
                          <a:cs typeface="Trebuchet MS"/>
                        </a:rPr>
                        <a:t> </a:t>
                      </a:r>
                      <a:r>
                        <a:rPr sz="1900" spc="-85" dirty="0">
                          <a:latin typeface="Trebuchet MS"/>
                          <a:cs typeface="Trebuchet MS"/>
                        </a:rPr>
                        <a:t>A</a:t>
                      </a:r>
                      <a:r>
                        <a:rPr sz="1900" spc="-50" dirty="0">
                          <a:latin typeface="Trebuchet MS"/>
                          <a:cs typeface="Trebuchet MS"/>
                        </a:rPr>
                        <a:t>fric</a:t>
                      </a:r>
                      <a:r>
                        <a:rPr sz="1900" spc="-165" dirty="0">
                          <a:latin typeface="Trebuchet MS"/>
                          <a:cs typeface="Trebuchet MS"/>
                        </a:rPr>
                        <a:t>a’</a:t>
                      </a:r>
                      <a:r>
                        <a:rPr sz="1900" spc="-50" dirty="0">
                          <a:latin typeface="Trebuchet MS"/>
                          <a:cs typeface="Trebuchet MS"/>
                        </a:rPr>
                        <a:t>s</a:t>
                      </a:r>
                      <a:r>
                        <a:rPr sz="1900" spc="25" dirty="0">
                          <a:latin typeface="Trebuchet MS"/>
                          <a:cs typeface="Trebuchet MS"/>
                        </a:rPr>
                        <a:t> </a:t>
                      </a:r>
                      <a:r>
                        <a:rPr sz="1900" dirty="0">
                          <a:latin typeface="Trebuchet MS"/>
                          <a:cs typeface="Trebuchet MS"/>
                        </a:rPr>
                        <a:t>expected</a:t>
                      </a:r>
                      <a:r>
                        <a:rPr sz="1900" spc="25" dirty="0">
                          <a:latin typeface="Trebuchet MS"/>
                          <a:cs typeface="Trebuchet MS"/>
                        </a:rPr>
                        <a:t> </a:t>
                      </a:r>
                      <a:r>
                        <a:rPr sz="1900" dirty="0">
                          <a:latin typeface="Trebuchet MS"/>
                          <a:cs typeface="Trebuchet MS"/>
                        </a:rPr>
                        <a:t>output</a:t>
                      </a:r>
                      <a:r>
                        <a:rPr sz="1900" spc="20" dirty="0">
                          <a:latin typeface="Trebuchet MS"/>
                          <a:cs typeface="Trebuchet MS"/>
                        </a:rPr>
                        <a:t> </a:t>
                      </a:r>
                      <a:r>
                        <a:rPr sz="1900" dirty="0">
                          <a:latin typeface="Trebuchet MS"/>
                          <a:cs typeface="Trebuchet MS"/>
                        </a:rPr>
                        <a:t>is</a:t>
                      </a:r>
                      <a:r>
                        <a:rPr sz="1900" spc="25" dirty="0">
                          <a:latin typeface="Trebuchet MS"/>
                          <a:cs typeface="Trebuchet MS"/>
                        </a:rPr>
                        <a:t> </a:t>
                      </a:r>
                      <a:r>
                        <a:rPr sz="1900" spc="-180" dirty="0">
                          <a:latin typeface="Trebuchet MS"/>
                          <a:cs typeface="Trebuchet MS"/>
                        </a:rPr>
                        <a:t>1.4</a:t>
                      </a:r>
                      <a:r>
                        <a:rPr sz="1900" spc="20" dirty="0">
                          <a:latin typeface="Trebuchet MS"/>
                          <a:cs typeface="Trebuchet MS"/>
                        </a:rPr>
                        <a:t> </a:t>
                      </a:r>
                      <a:r>
                        <a:rPr sz="1900" spc="-10" dirty="0">
                          <a:latin typeface="Trebuchet MS"/>
                          <a:cs typeface="Trebuchet MS"/>
                        </a:rPr>
                        <a:t>million</a:t>
                      </a:r>
                      <a:r>
                        <a:rPr sz="1900" spc="-45" dirty="0">
                          <a:latin typeface="Trebuchet MS"/>
                          <a:cs typeface="Trebuchet MS"/>
                        </a:rPr>
                        <a:t> </a:t>
                      </a:r>
                      <a:r>
                        <a:rPr sz="1900" dirty="0">
                          <a:latin typeface="Trebuchet MS"/>
                          <a:cs typeface="Trebuchet MS"/>
                        </a:rPr>
                        <a:t>vehicles</a:t>
                      </a:r>
                      <a:r>
                        <a:rPr sz="1900" spc="25" dirty="0">
                          <a:latin typeface="Trebuchet MS"/>
                          <a:cs typeface="Trebuchet MS"/>
                        </a:rPr>
                        <a:t> </a:t>
                      </a:r>
                      <a:r>
                        <a:rPr sz="1900" dirty="0">
                          <a:latin typeface="Trebuchet MS"/>
                          <a:cs typeface="Trebuchet MS"/>
                        </a:rPr>
                        <a:t>per</a:t>
                      </a:r>
                      <a:r>
                        <a:rPr sz="1900" spc="-30" dirty="0">
                          <a:latin typeface="Trebuchet MS"/>
                          <a:cs typeface="Trebuchet MS"/>
                        </a:rPr>
                        <a:t> </a:t>
                      </a:r>
                      <a:r>
                        <a:rPr sz="1900" spc="55" dirty="0">
                          <a:latin typeface="Trebuchet MS"/>
                          <a:cs typeface="Trebuchet MS"/>
                        </a:rPr>
                        <a:t>annum </a:t>
                      </a:r>
                      <a:r>
                        <a:rPr sz="1900" spc="75" dirty="0">
                          <a:latin typeface="Trebuchet MS"/>
                          <a:cs typeface="Trebuchet MS"/>
                        </a:rPr>
                        <a:t>by</a:t>
                      </a:r>
                      <a:r>
                        <a:rPr sz="1900" spc="-140" dirty="0">
                          <a:latin typeface="Trebuchet MS"/>
                          <a:cs typeface="Trebuchet MS"/>
                        </a:rPr>
                        <a:t> </a:t>
                      </a:r>
                      <a:r>
                        <a:rPr sz="1900" spc="-20" dirty="0">
                          <a:latin typeface="Trebuchet MS"/>
                          <a:cs typeface="Trebuchet MS"/>
                        </a:rPr>
                        <a:t>2035</a:t>
                      </a:r>
                      <a:endParaRPr sz="1900" dirty="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95" dirty="0">
                          <a:latin typeface="Trebuchet MS"/>
                          <a:cs typeface="Trebuchet MS"/>
                        </a:rPr>
                        <a:t>5.5</a:t>
                      </a:r>
                      <a:r>
                        <a:rPr sz="1900" spc="-75" dirty="0">
                          <a:latin typeface="Trebuchet MS"/>
                          <a:cs typeface="Trebuchet MS"/>
                        </a:rPr>
                        <a:t> </a:t>
                      </a:r>
                      <a:r>
                        <a:rPr sz="1900" spc="-10" dirty="0">
                          <a:latin typeface="Trebuchet MS"/>
                          <a:cs typeface="Trebuchet MS"/>
                        </a:rPr>
                        <a:t>million</a:t>
                      </a:r>
                      <a:endParaRPr sz="1900" dirty="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55" dirty="0">
                          <a:latin typeface="Trebuchet MS"/>
                          <a:cs typeface="Trebuchet MS"/>
                        </a:rPr>
                        <a:t>IRR=88%</a:t>
                      </a:r>
                      <a:endParaRPr sz="1900" dirty="0">
                        <a:latin typeface="Trebuchet MS"/>
                        <a:cs typeface="Trebuchet MS"/>
                      </a:endParaRPr>
                    </a:p>
                    <a:p>
                      <a:pPr marL="41275" marR="385445">
                        <a:lnSpc>
                          <a:spcPts val="2280"/>
                        </a:lnSpc>
                        <a:spcBef>
                          <a:spcPts val="75"/>
                        </a:spcBef>
                      </a:pPr>
                      <a:r>
                        <a:rPr sz="1900" dirty="0">
                          <a:latin typeface="Trebuchet MS"/>
                          <a:cs typeface="Trebuchet MS"/>
                        </a:rPr>
                        <a:t>Payback=</a:t>
                      </a:r>
                      <a:r>
                        <a:rPr sz="1900" spc="70" dirty="0">
                          <a:latin typeface="Trebuchet MS"/>
                          <a:cs typeface="Trebuchet MS"/>
                        </a:rPr>
                        <a:t> </a:t>
                      </a:r>
                      <a:r>
                        <a:rPr sz="1900" spc="-135" dirty="0">
                          <a:latin typeface="Trebuchet MS"/>
                          <a:cs typeface="Trebuchet MS"/>
                        </a:rPr>
                        <a:t>3.17</a:t>
                      </a:r>
                      <a:r>
                        <a:rPr sz="1900" spc="-5" dirty="0">
                          <a:latin typeface="Trebuchet MS"/>
                          <a:cs typeface="Trebuchet MS"/>
                        </a:rPr>
                        <a:t> </a:t>
                      </a:r>
                      <a:r>
                        <a:rPr sz="1900" spc="-10" dirty="0">
                          <a:latin typeface="Trebuchet MS"/>
                          <a:cs typeface="Trebuchet MS"/>
                        </a:rPr>
                        <a:t>years Profitability Index=10.84</a:t>
                      </a:r>
                      <a:endParaRPr sz="1900" dirty="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20" dirty="0">
                          <a:latin typeface="Trebuchet MS"/>
                          <a:cs typeface="Trebuchet MS"/>
                        </a:rPr>
                        <a:t>53.6</a:t>
                      </a:r>
                      <a:endParaRPr sz="1900" dirty="0">
                        <a:latin typeface="Trebuchet MS"/>
                        <a:cs typeface="Trebuchet MS"/>
                      </a:endParaRPr>
                    </a:p>
                    <a:p>
                      <a:pPr marL="41275">
                        <a:lnSpc>
                          <a:spcPts val="2280"/>
                        </a:lnSpc>
                      </a:pPr>
                      <a:r>
                        <a:rPr sz="1900" spc="-10" dirty="0">
                          <a:latin typeface="Trebuchet MS"/>
                          <a:cs typeface="Trebuchet MS"/>
                        </a:rPr>
                        <a:t>million</a:t>
                      </a:r>
                      <a:endParaRPr sz="1900" dirty="0">
                        <a:latin typeface="Trebuchet MS"/>
                        <a:cs typeface="Trebuchet MS"/>
                      </a:endParaRPr>
                    </a:p>
                  </a:txBody>
                  <a:tcPr marL="0" marR="0" marT="26670" marB="0">
                    <a:lnB w="12700">
                      <a:solidFill>
                        <a:srgbClr val="000000"/>
                      </a:solidFill>
                      <a:prstDash val="solid"/>
                    </a:lnB>
                  </a:tcPr>
                </a:tc>
                <a:tc>
                  <a:txBody>
                    <a:bodyPr/>
                    <a:lstStyle/>
                    <a:p>
                      <a:pPr marL="278765">
                        <a:lnSpc>
                          <a:spcPts val="2280"/>
                        </a:lnSpc>
                        <a:spcBef>
                          <a:spcPts val="210"/>
                        </a:spcBef>
                      </a:pPr>
                      <a:r>
                        <a:rPr sz="1900" spc="50" dirty="0">
                          <a:latin typeface="Trebuchet MS"/>
                          <a:cs typeface="Trebuchet MS"/>
                        </a:rPr>
                        <a:t>RSA,</a:t>
                      </a:r>
                      <a:r>
                        <a:rPr sz="1900" spc="-85" dirty="0">
                          <a:latin typeface="Trebuchet MS"/>
                          <a:cs typeface="Trebuchet MS"/>
                        </a:rPr>
                        <a:t> </a:t>
                      </a:r>
                      <a:r>
                        <a:rPr sz="1900" dirty="0">
                          <a:latin typeface="Trebuchet MS"/>
                          <a:cs typeface="Trebuchet MS"/>
                        </a:rPr>
                        <a:t>EU,</a:t>
                      </a:r>
                      <a:r>
                        <a:rPr sz="1900" spc="-80" dirty="0">
                          <a:latin typeface="Trebuchet MS"/>
                          <a:cs typeface="Trebuchet MS"/>
                        </a:rPr>
                        <a:t> </a:t>
                      </a:r>
                      <a:r>
                        <a:rPr sz="1900" spc="160" dirty="0">
                          <a:latin typeface="Trebuchet MS"/>
                          <a:cs typeface="Trebuchet MS"/>
                        </a:rPr>
                        <a:t>USA</a:t>
                      </a:r>
                      <a:endParaRPr sz="1900" dirty="0">
                        <a:latin typeface="Trebuchet MS"/>
                        <a:cs typeface="Trebuchet MS"/>
                      </a:endParaRPr>
                    </a:p>
                    <a:p>
                      <a:pPr marL="278765">
                        <a:lnSpc>
                          <a:spcPts val="2280"/>
                        </a:lnSpc>
                      </a:pPr>
                      <a:r>
                        <a:rPr sz="1900" dirty="0">
                          <a:latin typeface="Trebuchet MS"/>
                          <a:cs typeface="Trebuchet MS"/>
                        </a:rPr>
                        <a:t>900+</a:t>
                      </a:r>
                      <a:r>
                        <a:rPr sz="1900" spc="15" dirty="0">
                          <a:latin typeface="Trebuchet MS"/>
                          <a:cs typeface="Trebuchet MS"/>
                        </a:rPr>
                        <a:t> </a:t>
                      </a:r>
                      <a:r>
                        <a:rPr sz="1900" spc="-10" dirty="0">
                          <a:latin typeface="Trebuchet MS"/>
                          <a:cs typeface="Trebuchet MS"/>
                        </a:rPr>
                        <a:t>million</a:t>
                      </a:r>
                      <a:r>
                        <a:rPr sz="1900" spc="15" dirty="0">
                          <a:latin typeface="Trebuchet MS"/>
                          <a:cs typeface="Trebuchet MS"/>
                        </a:rPr>
                        <a:t> </a:t>
                      </a:r>
                      <a:r>
                        <a:rPr sz="1900" spc="75" dirty="0">
                          <a:latin typeface="Trebuchet MS"/>
                          <a:cs typeface="Trebuchet MS"/>
                        </a:rPr>
                        <a:t>consumers</a:t>
                      </a:r>
                      <a:endParaRPr sz="1900" dirty="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195195">
                <a:tc>
                  <a:txBody>
                    <a:bodyPr/>
                    <a:lstStyle/>
                    <a:p>
                      <a:pPr marL="41275" marR="742315">
                        <a:lnSpc>
                          <a:spcPct val="100000"/>
                        </a:lnSpc>
                        <a:spcBef>
                          <a:spcPts val="210"/>
                        </a:spcBef>
                      </a:pPr>
                      <a:r>
                        <a:rPr sz="1900" spc="-30" dirty="0">
                          <a:latin typeface="Trebuchet MS"/>
                          <a:cs typeface="Trebuchet MS"/>
                        </a:rPr>
                        <a:t>Textiles</a:t>
                      </a:r>
                      <a:r>
                        <a:rPr sz="1900" spc="-85" dirty="0">
                          <a:latin typeface="Trebuchet MS"/>
                          <a:cs typeface="Trebuchet MS"/>
                        </a:rPr>
                        <a:t> </a:t>
                      </a:r>
                      <a:r>
                        <a:rPr sz="1900" spc="-50" dirty="0">
                          <a:latin typeface="Trebuchet MS"/>
                          <a:cs typeface="Trebuchet MS"/>
                        </a:rPr>
                        <a:t>G </a:t>
                      </a:r>
                      <a:r>
                        <a:rPr sz="1900" spc="-10" dirty="0">
                          <a:latin typeface="Trebuchet MS"/>
                          <a:cs typeface="Trebuchet MS"/>
                        </a:rPr>
                        <a:t>Garments</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ct val="100000"/>
                        </a:lnSpc>
                        <a:spcBef>
                          <a:spcPts val="210"/>
                        </a:spcBef>
                      </a:pPr>
                      <a:r>
                        <a:rPr sz="1900" spc="155" dirty="0">
                          <a:latin typeface="Trebuchet MS"/>
                          <a:cs typeface="Trebuchet MS"/>
                        </a:rPr>
                        <a:t>A</a:t>
                      </a:r>
                      <a:r>
                        <a:rPr sz="1900" spc="-120" dirty="0">
                          <a:latin typeface="Trebuchet MS"/>
                          <a:cs typeface="Trebuchet MS"/>
                        </a:rPr>
                        <a:t> </a:t>
                      </a:r>
                      <a:r>
                        <a:rPr sz="1900" dirty="0">
                          <a:latin typeface="Trebuchet MS"/>
                          <a:cs typeface="Trebuchet MS"/>
                        </a:rPr>
                        <a:t>regional</a:t>
                      </a:r>
                      <a:r>
                        <a:rPr sz="1900" spc="-114" dirty="0">
                          <a:latin typeface="Trebuchet MS"/>
                          <a:cs typeface="Trebuchet MS"/>
                        </a:rPr>
                        <a:t> </a:t>
                      </a:r>
                      <a:r>
                        <a:rPr sz="1900" spc="60" dirty="0">
                          <a:latin typeface="Trebuchet MS"/>
                          <a:cs typeface="Trebuchet MS"/>
                        </a:rPr>
                        <a:t>global</a:t>
                      </a:r>
                      <a:r>
                        <a:rPr sz="1900" spc="-114" dirty="0">
                          <a:latin typeface="Trebuchet MS"/>
                          <a:cs typeface="Trebuchet MS"/>
                        </a:rPr>
                        <a:t> </a:t>
                      </a:r>
                      <a:r>
                        <a:rPr sz="1900" spc="-25" dirty="0">
                          <a:latin typeface="Trebuchet MS"/>
                          <a:cs typeface="Trebuchet MS"/>
                        </a:rPr>
                        <a:t>textiles</a:t>
                      </a:r>
                      <a:r>
                        <a:rPr sz="1900" spc="-55"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spc="55" dirty="0">
                          <a:latin typeface="Trebuchet MS"/>
                          <a:cs typeface="Trebuchet MS"/>
                        </a:rPr>
                        <a:t>garments</a:t>
                      </a:r>
                      <a:r>
                        <a:rPr sz="1900" spc="-50" dirty="0">
                          <a:latin typeface="Trebuchet MS"/>
                          <a:cs typeface="Trebuchet MS"/>
                        </a:rPr>
                        <a:t> </a:t>
                      </a:r>
                      <a:r>
                        <a:rPr sz="1900" spc="5" dirty="0">
                          <a:latin typeface="Trebuchet MS"/>
                          <a:cs typeface="Trebuchet MS"/>
                        </a:rPr>
                        <a:t>industr</a:t>
                      </a:r>
                      <a:r>
                        <a:rPr sz="1900" spc="-140" dirty="0">
                          <a:latin typeface="Trebuchet MS"/>
                          <a:cs typeface="Trebuchet MS"/>
                        </a:rPr>
                        <a:t>y</a:t>
                      </a:r>
                      <a:r>
                        <a:rPr sz="1900" spc="5" dirty="0">
                          <a:latin typeface="Trebuchet MS"/>
                          <a:cs typeface="Trebuchet MS"/>
                        </a:rPr>
                        <a:t>.</a:t>
                      </a:r>
                      <a:endParaRPr sz="1900" dirty="0">
                        <a:latin typeface="Trebuchet MS"/>
                        <a:cs typeface="Trebuchet MS"/>
                      </a:endParaRPr>
                    </a:p>
                    <a:p>
                      <a:pPr>
                        <a:lnSpc>
                          <a:spcPct val="100000"/>
                        </a:lnSpc>
                        <a:spcBef>
                          <a:spcPts val="30"/>
                        </a:spcBef>
                      </a:pPr>
                      <a:endParaRPr sz="1950" dirty="0">
                        <a:latin typeface="Times New Roman"/>
                        <a:cs typeface="Times New Roman"/>
                      </a:endParaRPr>
                    </a:p>
                    <a:p>
                      <a:pPr marL="41275">
                        <a:lnSpc>
                          <a:spcPct val="100000"/>
                        </a:lnSpc>
                      </a:pPr>
                      <a:r>
                        <a:rPr sz="1900" spc="80" dirty="0">
                          <a:latin typeface="Trebuchet MS"/>
                          <a:cs typeface="Trebuchet MS"/>
                        </a:rPr>
                        <a:t>Aims</a:t>
                      </a:r>
                      <a:r>
                        <a:rPr sz="1900" dirty="0">
                          <a:latin typeface="Trebuchet MS"/>
                          <a:cs typeface="Trebuchet MS"/>
                        </a:rPr>
                        <a:t> </a:t>
                      </a:r>
                      <a:r>
                        <a:rPr sz="1900" spc="-50" dirty="0">
                          <a:latin typeface="Trebuchet MS"/>
                          <a:cs typeface="Trebuchet MS"/>
                        </a:rPr>
                        <a:t>at</a:t>
                      </a:r>
                      <a:r>
                        <a:rPr sz="1900" dirty="0">
                          <a:latin typeface="Trebuchet MS"/>
                          <a:cs typeface="Trebuchet MS"/>
                        </a:rPr>
                        <a:t> higher-value </a:t>
                      </a:r>
                      <a:r>
                        <a:rPr sz="1900" spc="90" dirty="0">
                          <a:latin typeface="Trebuchet MS"/>
                          <a:cs typeface="Trebuchet MS"/>
                        </a:rPr>
                        <a:t>added</a:t>
                      </a:r>
                      <a:r>
                        <a:rPr sz="1900" spc="5" dirty="0">
                          <a:latin typeface="Trebuchet MS"/>
                          <a:cs typeface="Trebuchet MS"/>
                        </a:rPr>
                        <a:t> </a:t>
                      </a:r>
                      <a:r>
                        <a:rPr sz="1900" dirty="0">
                          <a:latin typeface="Trebuchet MS"/>
                          <a:cs typeface="Trebuchet MS"/>
                        </a:rPr>
                        <a:t>export </a:t>
                      </a:r>
                      <a:r>
                        <a:rPr sz="1900" spc="45" dirty="0">
                          <a:latin typeface="Trebuchet MS"/>
                          <a:cs typeface="Trebuchet MS"/>
                        </a:rPr>
                        <a:t>products</a:t>
                      </a:r>
                      <a:endParaRPr sz="1900" dirty="0">
                        <a:latin typeface="Trebuchet MS"/>
                        <a:cs typeface="Trebuchet MS"/>
                      </a:endParaRPr>
                    </a:p>
                    <a:p>
                      <a:pPr>
                        <a:lnSpc>
                          <a:spcPct val="100000"/>
                        </a:lnSpc>
                        <a:spcBef>
                          <a:spcPts val="25"/>
                        </a:spcBef>
                      </a:pPr>
                      <a:endParaRPr sz="1950" dirty="0">
                        <a:latin typeface="Times New Roman"/>
                        <a:cs typeface="Times New Roman"/>
                      </a:endParaRPr>
                    </a:p>
                    <a:p>
                      <a:pPr marL="41275">
                        <a:lnSpc>
                          <a:spcPts val="2280"/>
                        </a:lnSpc>
                        <a:spcBef>
                          <a:spcPts val="5"/>
                        </a:spcBef>
                      </a:pPr>
                      <a:r>
                        <a:rPr sz="1900" spc="60" dirty="0">
                          <a:latin typeface="Trebuchet MS"/>
                          <a:cs typeface="Trebuchet MS"/>
                        </a:rPr>
                        <a:t>Key</a:t>
                      </a:r>
                      <a:r>
                        <a:rPr sz="1900" spc="-95" dirty="0">
                          <a:latin typeface="Trebuchet MS"/>
                          <a:cs typeface="Trebuchet MS"/>
                        </a:rPr>
                        <a:t> </a:t>
                      </a:r>
                      <a:r>
                        <a:rPr sz="1900" dirty="0">
                          <a:latin typeface="Trebuchet MS"/>
                          <a:cs typeface="Trebuchet MS"/>
                        </a:rPr>
                        <a:t>strength</a:t>
                      </a:r>
                      <a:r>
                        <a:rPr sz="1900" spc="-30" dirty="0">
                          <a:latin typeface="Trebuchet MS"/>
                          <a:cs typeface="Trebuchet MS"/>
                        </a:rPr>
                        <a:t> </a:t>
                      </a:r>
                      <a:r>
                        <a:rPr sz="1900" dirty="0">
                          <a:latin typeface="Trebuchet MS"/>
                          <a:cs typeface="Trebuchet MS"/>
                        </a:rPr>
                        <a:t>is</a:t>
                      </a:r>
                      <a:r>
                        <a:rPr sz="1900" spc="-30" dirty="0">
                          <a:latin typeface="Trebuchet MS"/>
                          <a:cs typeface="Trebuchet MS"/>
                        </a:rPr>
                        <a:t> </a:t>
                      </a:r>
                      <a:r>
                        <a:rPr sz="1900" spc="50" dirty="0">
                          <a:latin typeface="Trebuchet MS"/>
                          <a:cs typeface="Trebuchet MS"/>
                        </a:rPr>
                        <a:t>an</a:t>
                      </a:r>
                      <a:r>
                        <a:rPr sz="1900" spc="-35" dirty="0">
                          <a:latin typeface="Trebuchet MS"/>
                          <a:cs typeface="Trebuchet MS"/>
                        </a:rPr>
                        <a:t> </a:t>
                      </a:r>
                      <a:r>
                        <a:rPr sz="1900" dirty="0">
                          <a:latin typeface="Trebuchet MS"/>
                          <a:cs typeface="Trebuchet MS"/>
                        </a:rPr>
                        <a:t>experienced,</a:t>
                      </a:r>
                      <a:r>
                        <a:rPr sz="1900" spc="-30" dirty="0">
                          <a:latin typeface="Trebuchet MS"/>
                          <a:cs typeface="Trebuchet MS"/>
                        </a:rPr>
                        <a:t> </a:t>
                      </a:r>
                      <a:r>
                        <a:rPr sz="1900" dirty="0">
                          <a:latin typeface="Trebuchet MS"/>
                          <a:cs typeface="Trebuchet MS"/>
                        </a:rPr>
                        <a:t>productive,</a:t>
                      </a:r>
                      <a:r>
                        <a:rPr sz="1900" spc="-30" dirty="0">
                          <a:latin typeface="Trebuchet MS"/>
                          <a:cs typeface="Trebuchet MS"/>
                        </a:rPr>
                        <a:t> </a:t>
                      </a:r>
                      <a:r>
                        <a:rPr sz="1900" spc="70" dirty="0">
                          <a:latin typeface="Trebuchet MS"/>
                          <a:cs typeface="Trebuchet MS"/>
                        </a:rPr>
                        <a:t>and</a:t>
                      </a:r>
                      <a:r>
                        <a:rPr sz="1900" spc="-30" dirty="0">
                          <a:latin typeface="Trebuchet MS"/>
                          <a:cs typeface="Trebuchet MS"/>
                        </a:rPr>
                        <a:t> </a:t>
                      </a:r>
                      <a:r>
                        <a:rPr sz="1900" spc="-10" dirty="0">
                          <a:latin typeface="Trebuchet MS"/>
                          <a:cs typeface="Trebuchet MS"/>
                        </a:rPr>
                        <a:t>competitive</a:t>
                      </a:r>
                      <a:endParaRPr sz="1900" dirty="0">
                        <a:latin typeface="Trebuchet MS"/>
                        <a:cs typeface="Trebuchet MS"/>
                      </a:endParaRPr>
                    </a:p>
                    <a:p>
                      <a:pPr marL="41275">
                        <a:lnSpc>
                          <a:spcPts val="2280"/>
                        </a:lnSpc>
                      </a:pPr>
                      <a:r>
                        <a:rPr sz="1900" dirty="0">
                          <a:latin typeface="Trebuchet MS"/>
                          <a:cs typeface="Trebuchet MS"/>
                        </a:rPr>
                        <a:t>labour</a:t>
                      </a:r>
                      <a:r>
                        <a:rPr sz="1900" spc="80" dirty="0">
                          <a:latin typeface="Trebuchet MS"/>
                          <a:cs typeface="Trebuchet MS"/>
                        </a:rPr>
                        <a:t> </a:t>
                      </a:r>
                      <a:r>
                        <a:rPr sz="1900" spc="-20" dirty="0">
                          <a:latin typeface="Trebuchet MS"/>
                          <a:cs typeface="Trebuchet MS"/>
                        </a:rPr>
                        <a:t>force</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65" dirty="0">
                          <a:latin typeface="Trebuchet MS"/>
                          <a:cs typeface="Trebuchet MS"/>
                        </a:rPr>
                        <a:t>480,000</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IRR=86.56%</a:t>
                      </a:r>
                      <a:endParaRPr sz="1900" dirty="0">
                        <a:latin typeface="Trebuchet MS"/>
                        <a:cs typeface="Trebuchet MS"/>
                      </a:endParaRPr>
                    </a:p>
                    <a:p>
                      <a:pPr marL="41275">
                        <a:lnSpc>
                          <a:spcPts val="2275"/>
                        </a:lnSpc>
                      </a:pPr>
                      <a:r>
                        <a:rPr sz="1900" spc="-10" dirty="0">
                          <a:latin typeface="Trebuchet MS"/>
                          <a:cs typeface="Trebuchet MS"/>
                        </a:rPr>
                        <a:t>Payback=3.25</a:t>
                      </a:r>
                      <a:r>
                        <a:rPr sz="1900" spc="-85" dirty="0">
                          <a:latin typeface="Trebuchet MS"/>
                          <a:cs typeface="Trebuchet MS"/>
                        </a:rPr>
                        <a:t> </a:t>
                      </a:r>
                      <a:r>
                        <a:rPr sz="1900" spc="-10" dirty="0">
                          <a:latin typeface="Trebuchet MS"/>
                          <a:cs typeface="Trebuchet MS"/>
                        </a:rPr>
                        <a:t>years</a:t>
                      </a:r>
                      <a:endParaRPr sz="1900" dirty="0">
                        <a:latin typeface="Trebuchet MS"/>
                        <a:cs typeface="Trebuchet MS"/>
                      </a:endParaRPr>
                    </a:p>
                    <a:p>
                      <a:pPr marL="41275">
                        <a:lnSpc>
                          <a:spcPts val="2280"/>
                        </a:lnSpc>
                      </a:pPr>
                      <a:r>
                        <a:rPr sz="1900" spc="-45" dirty="0">
                          <a:latin typeface="Trebuchet MS"/>
                          <a:cs typeface="Trebuchet MS"/>
                        </a:rPr>
                        <a:t>Profitability</a:t>
                      </a:r>
                      <a:r>
                        <a:rPr sz="1900" spc="-80" dirty="0">
                          <a:latin typeface="Trebuchet MS"/>
                          <a:cs typeface="Trebuchet MS"/>
                        </a:rPr>
                        <a:t> </a:t>
                      </a:r>
                      <a:r>
                        <a:rPr sz="1900" dirty="0">
                          <a:latin typeface="Trebuchet MS"/>
                          <a:cs typeface="Trebuchet MS"/>
                        </a:rPr>
                        <a:t>Index</a:t>
                      </a:r>
                      <a:r>
                        <a:rPr sz="1900" spc="-10" dirty="0">
                          <a:latin typeface="Trebuchet MS"/>
                          <a:cs typeface="Trebuchet MS"/>
                        </a:rPr>
                        <a:t> </a:t>
                      </a:r>
                      <a:r>
                        <a:rPr sz="1900" spc="-175" dirty="0">
                          <a:latin typeface="Trebuchet MS"/>
                          <a:cs typeface="Trebuchet MS"/>
                        </a:rPr>
                        <a:t>=</a:t>
                      </a:r>
                      <a:r>
                        <a:rPr sz="1900" spc="-10" dirty="0">
                          <a:latin typeface="Trebuchet MS"/>
                          <a:cs typeface="Trebuchet MS"/>
                        </a:rPr>
                        <a:t> </a:t>
                      </a:r>
                      <a:r>
                        <a:rPr sz="1900" spc="-25" dirty="0">
                          <a:latin typeface="Trebuchet MS"/>
                          <a:cs typeface="Trebuchet MS"/>
                        </a:rPr>
                        <a:t>11</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25" dirty="0">
                          <a:latin typeface="Trebuchet MS"/>
                          <a:cs typeface="Trebuchet MS"/>
                        </a:rPr>
                        <a:t>5.8</a:t>
                      </a:r>
                      <a:endParaRPr sz="1900" dirty="0">
                        <a:latin typeface="Trebuchet MS"/>
                        <a:cs typeface="Trebuchet MS"/>
                      </a:endParaRPr>
                    </a:p>
                    <a:p>
                      <a:pPr marL="41275">
                        <a:lnSpc>
                          <a:spcPts val="2280"/>
                        </a:lnSpc>
                      </a:pPr>
                      <a:r>
                        <a:rPr sz="1900" spc="-10" dirty="0">
                          <a:latin typeface="Trebuchet MS"/>
                          <a:cs typeface="Trebuchet MS"/>
                        </a:rPr>
                        <a:t>million</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278765">
                        <a:lnSpc>
                          <a:spcPct val="100000"/>
                        </a:lnSpc>
                        <a:spcBef>
                          <a:spcPts val="210"/>
                        </a:spcBef>
                      </a:pPr>
                      <a:r>
                        <a:rPr sz="1900" spc="65" dirty="0">
                          <a:latin typeface="Trebuchet MS"/>
                          <a:cs typeface="Trebuchet MS"/>
                        </a:rPr>
                        <a:t>USA,</a:t>
                      </a:r>
                      <a:r>
                        <a:rPr sz="1900" spc="-80" dirty="0">
                          <a:latin typeface="Trebuchet MS"/>
                          <a:cs typeface="Trebuchet MS"/>
                        </a:rPr>
                        <a:t> </a:t>
                      </a:r>
                      <a:r>
                        <a:rPr sz="1900" spc="50" dirty="0">
                          <a:latin typeface="Trebuchet MS"/>
                          <a:cs typeface="Trebuchet MS"/>
                        </a:rPr>
                        <a:t>RSA,</a:t>
                      </a:r>
                      <a:r>
                        <a:rPr sz="1900" spc="-75" dirty="0">
                          <a:latin typeface="Trebuchet MS"/>
                          <a:cs typeface="Trebuchet MS"/>
                        </a:rPr>
                        <a:t> </a:t>
                      </a:r>
                      <a:r>
                        <a:rPr sz="1900" spc="130" dirty="0">
                          <a:latin typeface="Trebuchet MS"/>
                          <a:cs typeface="Trebuchet MS"/>
                        </a:rPr>
                        <a:t>EU</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9727" y="7792556"/>
            <a:ext cx="5450080" cy="3489379"/>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xfrm>
            <a:off x="7509536" y="326548"/>
            <a:ext cx="11602720" cy="779780"/>
          </a:xfrm>
          <a:prstGeom prst="rect">
            <a:avLst/>
          </a:prstGeom>
        </p:spPr>
        <p:txBody>
          <a:bodyPr vert="horz" wrap="square" lIns="0" tIns="12065" rIns="0" bIns="0" rtlCol="0">
            <a:spAutoFit/>
          </a:bodyPr>
          <a:lstStyle/>
          <a:p>
            <a:pPr marL="12700">
              <a:lnSpc>
                <a:spcPct val="100000"/>
              </a:lnSpc>
              <a:spcBef>
                <a:spcPts val="95"/>
              </a:spcBef>
            </a:pPr>
            <a:r>
              <a:rPr sz="4950" spc="75" dirty="0"/>
              <a:t>Manufacturing</a:t>
            </a:r>
            <a:r>
              <a:rPr sz="4950" spc="15" dirty="0"/>
              <a:t> </a:t>
            </a:r>
            <a:r>
              <a:rPr sz="4950" dirty="0"/>
              <a:t>Investment</a:t>
            </a:r>
            <a:r>
              <a:rPr sz="4950" spc="20" dirty="0"/>
              <a:t> </a:t>
            </a:r>
            <a:r>
              <a:rPr sz="4950" spc="-10" dirty="0"/>
              <a:t>Opportunities</a:t>
            </a:r>
            <a:endParaRPr sz="4950"/>
          </a:p>
        </p:txBody>
      </p:sp>
      <p:graphicFrame>
        <p:nvGraphicFramePr>
          <p:cNvPr id="21" name="object 21"/>
          <p:cNvGraphicFramePr>
            <a:graphicFrameLocks noGrp="1"/>
          </p:cNvGraphicFramePr>
          <p:nvPr>
            <p:extLst>
              <p:ext uri="{D42A27DB-BD31-4B8C-83A1-F6EECF244321}">
                <p14:modId xmlns:p14="http://schemas.microsoft.com/office/powerpoint/2010/main" val="2429137262"/>
              </p:ext>
            </p:extLst>
          </p:nvPr>
        </p:nvGraphicFramePr>
        <p:xfrm>
          <a:off x="806258" y="2591544"/>
          <a:ext cx="18715989" cy="5687586"/>
        </p:xfrm>
        <a:graphic>
          <a:graphicData uri="http://schemas.openxmlformats.org/drawingml/2006/table">
            <a:tbl>
              <a:tblPr firstRow="1" bandRow="1">
                <a:tableStyleId>{2D5ABB26-0587-4C30-8999-92F81FD0307C}</a:tableStyleId>
              </a:tblPr>
              <a:tblGrid>
                <a:gridCol w="1854392">
                  <a:extLst>
                    <a:ext uri="{9D8B030D-6E8A-4147-A177-3AD203B41FA5}">
                      <a16:colId xmlns:a16="http://schemas.microsoft.com/office/drawing/2014/main" val="20000"/>
                    </a:ext>
                  </a:extLst>
                </a:gridCol>
                <a:gridCol w="7438198">
                  <a:extLst>
                    <a:ext uri="{9D8B030D-6E8A-4147-A177-3AD203B41FA5}">
                      <a16:colId xmlns:a16="http://schemas.microsoft.com/office/drawing/2014/main" val="20001"/>
                    </a:ext>
                  </a:extLst>
                </a:gridCol>
                <a:gridCol w="2633345">
                  <a:extLst>
                    <a:ext uri="{9D8B030D-6E8A-4147-A177-3AD203B41FA5}">
                      <a16:colId xmlns:a16="http://schemas.microsoft.com/office/drawing/2014/main" val="20002"/>
                    </a:ext>
                  </a:extLst>
                </a:gridCol>
                <a:gridCol w="2214245">
                  <a:extLst>
                    <a:ext uri="{9D8B030D-6E8A-4147-A177-3AD203B41FA5}">
                      <a16:colId xmlns:a16="http://schemas.microsoft.com/office/drawing/2014/main" val="20003"/>
                    </a:ext>
                  </a:extLst>
                </a:gridCol>
                <a:gridCol w="1971675">
                  <a:extLst>
                    <a:ext uri="{9D8B030D-6E8A-4147-A177-3AD203B41FA5}">
                      <a16:colId xmlns:a16="http://schemas.microsoft.com/office/drawing/2014/main" val="20004"/>
                    </a:ext>
                  </a:extLst>
                </a:gridCol>
                <a:gridCol w="2604134">
                  <a:extLst>
                    <a:ext uri="{9D8B030D-6E8A-4147-A177-3AD203B41FA5}">
                      <a16:colId xmlns:a16="http://schemas.microsoft.com/office/drawing/2014/main" val="20005"/>
                    </a:ext>
                  </a:extLst>
                </a:gridCol>
              </a:tblGrid>
              <a:tr h="1234331">
                <a:tc>
                  <a:txBody>
                    <a:bodyPr/>
                    <a:lstStyle/>
                    <a:p>
                      <a:pPr>
                        <a:lnSpc>
                          <a:spcPct val="100000"/>
                        </a:lnSpc>
                        <a:spcBef>
                          <a:spcPts val="15"/>
                        </a:spcBef>
                      </a:pPr>
                      <a:endParaRPr sz="2150">
                        <a:latin typeface="Times New Roman"/>
                        <a:cs typeface="Times New Roman"/>
                      </a:endParaRPr>
                    </a:p>
                    <a:p>
                      <a:pPr marL="41275">
                        <a:lnSpc>
                          <a:spcPct val="100000"/>
                        </a:lnSpc>
                      </a:pPr>
                      <a:r>
                        <a:rPr sz="1900" b="1" spc="-10" dirty="0">
                          <a:solidFill>
                            <a:srgbClr val="FFFFFF"/>
                          </a:solidFill>
                          <a:latin typeface="Trebuchet MS"/>
                          <a:cs typeface="Trebuchet MS"/>
                        </a:rPr>
                        <a:t>Projects</a:t>
                      </a:r>
                      <a:endParaRPr sz="1900">
                        <a:latin typeface="Trebuchet MS"/>
                        <a:cs typeface="Trebuchet MS"/>
                      </a:endParaRPr>
                    </a:p>
                  </a:txBody>
                  <a:tcPr marL="0" marR="0" marT="1905" marB="0">
                    <a:solidFill>
                      <a:srgbClr val="005295"/>
                    </a:solidFill>
                  </a:tcPr>
                </a:tc>
                <a:tc>
                  <a:txBody>
                    <a:bodyPr/>
                    <a:lstStyle/>
                    <a:p>
                      <a:pPr>
                        <a:lnSpc>
                          <a:spcPct val="100000"/>
                        </a:lnSpc>
                        <a:spcBef>
                          <a:spcPts val="15"/>
                        </a:spcBef>
                      </a:pPr>
                      <a:endParaRPr sz="2150">
                        <a:latin typeface="Times New Roman"/>
                        <a:cs typeface="Times New Roman"/>
                      </a:endParaRPr>
                    </a:p>
                    <a:p>
                      <a:pPr marL="41275">
                        <a:lnSpc>
                          <a:spcPct val="100000"/>
                        </a:lnSpc>
                      </a:pPr>
                      <a:r>
                        <a:rPr sz="1900" b="1" spc="65" dirty="0">
                          <a:solidFill>
                            <a:srgbClr val="FFFFFF"/>
                          </a:solidFill>
                          <a:latin typeface="Trebuchet MS"/>
                          <a:cs typeface="Trebuchet MS"/>
                        </a:rPr>
                        <a:t>Value</a:t>
                      </a:r>
                      <a:r>
                        <a:rPr sz="1900" b="1" spc="-135" dirty="0">
                          <a:solidFill>
                            <a:srgbClr val="FFFFFF"/>
                          </a:solidFill>
                          <a:latin typeface="Trebuchet MS"/>
                          <a:cs typeface="Trebuchet MS"/>
                        </a:rPr>
                        <a:t> </a:t>
                      </a:r>
                      <a:r>
                        <a:rPr sz="1900" b="1" spc="45" dirty="0">
                          <a:solidFill>
                            <a:srgbClr val="FFFFFF"/>
                          </a:solidFill>
                          <a:latin typeface="Trebuchet MS"/>
                          <a:cs typeface="Trebuchet MS"/>
                        </a:rPr>
                        <a:t>Proposition</a:t>
                      </a:r>
                      <a:endParaRPr sz="1900">
                        <a:latin typeface="Trebuchet MS"/>
                        <a:cs typeface="Trebuchet MS"/>
                      </a:endParaRPr>
                    </a:p>
                  </a:txBody>
                  <a:tcPr marL="0" marR="0" marT="1905" marB="0">
                    <a:solidFill>
                      <a:srgbClr val="005295"/>
                    </a:solidFill>
                  </a:tcPr>
                </a:tc>
                <a:tc>
                  <a:txBody>
                    <a:bodyPr/>
                    <a:lstStyle/>
                    <a:p>
                      <a:pPr>
                        <a:lnSpc>
                          <a:spcPct val="100000"/>
                        </a:lnSpc>
                        <a:spcBef>
                          <a:spcPts val="15"/>
                        </a:spcBef>
                      </a:pPr>
                      <a:endParaRPr sz="2150">
                        <a:latin typeface="Times New Roman"/>
                        <a:cs typeface="Times New Roman"/>
                      </a:endParaRPr>
                    </a:p>
                    <a:p>
                      <a:pPr marL="41275">
                        <a:lnSpc>
                          <a:spcPct val="100000"/>
                        </a:lnSpc>
                      </a:pPr>
                      <a:r>
                        <a:rPr sz="1900" b="1" dirty="0">
                          <a:solidFill>
                            <a:srgbClr val="FFFFFF"/>
                          </a:solidFill>
                          <a:latin typeface="Trebuchet MS"/>
                          <a:cs typeface="Trebuchet MS"/>
                        </a:rPr>
                        <a:t>Total</a:t>
                      </a:r>
                      <a:r>
                        <a:rPr sz="1900" b="1" spc="5" dirty="0">
                          <a:solidFill>
                            <a:srgbClr val="FFFFFF"/>
                          </a:solidFill>
                          <a:latin typeface="Trebuchet MS"/>
                          <a:cs typeface="Trebuchet MS"/>
                        </a:rPr>
                        <a:t> </a:t>
                      </a:r>
                      <a:r>
                        <a:rPr sz="1900" b="1" spc="50" dirty="0">
                          <a:solidFill>
                            <a:srgbClr val="FFFFFF"/>
                          </a:solidFill>
                          <a:latin typeface="Trebuchet MS"/>
                          <a:cs typeface="Trebuchet MS"/>
                        </a:rPr>
                        <a:t>Investment</a:t>
                      </a:r>
                      <a:endParaRPr sz="1900">
                        <a:latin typeface="Trebuchet MS"/>
                        <a:cs typeface="Trebuchet MS"/>
                      </a:endParaRPr>
                    </a:p>
                  </a:txBody>
                  <a:tcPr marL="0" marR="0" marT="1905" marB="0">
                    <a:solidFill>
                      <a:srgbClr val="005295"/>
                    </a:solidFill>
                  </a:tcPr>
                </a:tc>
                <a:tc>
                  <a:txBody>
                    <a:bodyPr/>
                    <a:lstStyle/>
                    <a:p>
                      <a:pPr>
                        <a:lnSpc>
                          <a:spcPct val="100000"/>
                        </a:lnSpc>
                        <a:spcBef>
                          <a:spcPts val="15"/>
                        </a:spcBef>
                      </a:pPr>
                      <a:endParaRPr sz="2150">
                        <a:latin typeface="Times New Roman"/>
                        <a:cs typeface="Times New Roman"/>
                      </a:endParaRPr>
                    </a:p>
                    <a:p>
                      <a:pPr marL="41275">
                        <a:lnSpc>
                          <a:spcPct val="100000"/>
                        </a:lnSpc>
                      </a:pPr>
                      <a:r>
                        <a:rPr sz="1900" b="1" spc="-10" dirty="0">
                          <a:solidFill>
                            <a:srgbClr val="FFFFFF"/>
                          </a:solidFill>
                          <a:latin typeface="Trebuchet MS"/>
                          <a:cs typeface="Trebuchet MS"/>
                        </a:rPr>
                        <a:t>Return</a:t>
                      </a:r>
                      <a:endParaRPr sz="1900">
                        <a:latin typeface="Trebuchet MS"/>
                        <a:cs typeface="Trebuchet MS"/>
                      </a:endParaRPr>
                    </a:p>
                  </a:txBody>
                  <a:tcPr marL="0" marR="0" marT="1905" marB="0">
                    <a:solidFill>
                      <a:srgbClr val="005295"/>
                    </a:solidFill>
                  </a:tcPr>
                </a:tc>
                <a:tc>
                  <a:txBody>
                    <a:bodyPr/>
                    <a:lstStyle/>
                    <a:p>
                      <a:pPr>
                        <a:lnSpc>
                          <a:spcPct val="100000"/>
                        </a:lnSpc>
                        <a:spcBef>
                          <a:spcPts val="15"/>
                        </a:spcBef>
                      </a:pPr>
                      <a:endParaRPr sz="2150">
                        <a:latin typeface="Times New Roman"/>
                        <a:cs typeface="Times New Roman"/>
                      </a:endParaRPr>
                    </a:p>
                    <a:p>
                      <a:pPr marL="41275">
                        <a:lnSpc>
                          <a:spcPct val="100000"/>
                        </a:lnSpc>
                      </a:pPr>
                      <a:r>
                        <a:rPr sz="1900" b="1" spc="55" dirty="0">
                          <a:solidFill>
                            <a:srgbClr val="FFFFFF"/>
                          </a:solidFill>
                          <a:latin typeface="Trebuchet MS"/>
                          <a:cs typeface="Trebuchet MS"/>
                        </a:rPr>
                        <a:t>NPV</a:t>
                      </a:r>
                      <a:endParaRPr sz="1900">
                        <a:latin typeface="Trebuchet MS"/>
                        <a:cs typeface="Trebuchet MS"/>
                      </a:endParaRPr>
                    </a:p>
                  </a:txBody>
                  <a:tcPr marL="0" marR="0" marT="1905" marB="0">
                    <a:solidFill>
                      <a:srgbClr val="005295"/>
                    </a:solidFill>
                  </a:tcPr>
                </a:tc>
                <a:tc>
                  <a:txBody>
                    <a:bodyPr/>
                    <a:lstStyle/>
                    <a:p>
                      <a:pPr>
                        <a:lnSpc>
                          <a:spcPct val="100000"/>
                        </a:lnSpc>
                        <a:spcBef>
                          <a:spcPts val="15"/>
                        </a:spcBef>
                      </a:pPr>
                      <a:endParaRPr sz="2150" dirty="0">
                        <a:latin typeface="Times New Roman"/>
                        <a:cs typeface="Times New Roman"/>
                      </a:endParaRPr>
                    </a:p>
                    <a:p>
                      <a:pPr marL="231775" marR="576580">
                        <a:lnSpc>
                          <a:spcPct val="100000"/>
                        </a:lnSpc>
                      </a:pPr>
                      <a:r>
                        <a:rPr sz="1900" b="1" dirty="0">
                          <a:solidFill>
                            <a:srgbClr val="FFFFFF"/>
                          </a:solidFill>
                          <a:latin typeface="Trebuchet MS"/>
                          <a:cs typeface="Trebuchet MS"/>
                        </a:rPr>
                        <a:t>Export</a:t>
                      </a:r>
                      <a:r>
                        <a:rPr sz="1900" b="1" spc="85" dirty="0">
                          <a:solidFill>
                            <a:srgbClr val="FFFFFF"/>
                          </a:solidFill>
                          <a:latin typeface="Trebuchet MS"/>
                          <a:cs typeface="Trebuchet MS"/>
                        </a:rPr>
                        <a:t> </a:t>
                      </a:r>
                      <a:r>
                        <a:rPr sz="1900" b="1" spc="55" dirty="0">
                          <a:solidFill>
                            <a:srgbClr val="FFFFFF"/>
                          </a:solidFill>
                          <a:latin typeface="Trebuchet MS"/>
                          <a:cs typeface="Trebuchet MS"/>
                        </a:rPr>
                        <a:t>Markets </a:t>
                      </a:r>
                      <a:r>
                        <a:rPr sz="1900" b="1" spc="65" dirty="0">
                          <a:solidFill>
                            <a:srgbClr val="FFFFFF"/>
                          </a:solidFill>
                          <a:latin typeface="Trebuchet MS"/>
                          <a:cs typeface="Trebuchet MS"/>
                        </a:rPr>
                        <a:t>Served</a:t>
                      </a:r>
                      <a:endParaRPr sz="1900" dirty="0">
                        <a:latin typeface="Trebuchet MS"/>
                        <a:cs typeface="Trebuchet MS"/>
                      </a:endParaRPr>
                    </a:p>
                  </a:txBody>
                  <a:tcPr marL="0" marR="0" marT="1905" marB="0">
                    <a:solidFill>
                      <a:srgbClr val="005295"/>
                    </a:solidFill>
                  </a:tcPr>
                </a:tc>
                <a:extLst>
                  <a:ext uri="{0D108BD9-81ED-4DB2-BD59-A6C34878D82A}">
                    <a16:rowId xmlns:a16="http://schemas.microsoft.com/office/drawing/2014/main" val="10000"/>
                  </a:ext>
                </a:extLst>
              </a:tr>
              <a:tr h="2648585">
                <a:tc>
                  <a:txBody>
                    <a:bodyPr/>
                    <a:lstStyle/>
                    <a:p>
                      <a:pPr marL="41275">
                        <a:lnSpc>
                          <a:spcPts val="2280"/>
                        </a:lnSpc>
                        <a:spcBef>
                          <a:spcPts val="210"/>
                        </a:spcBef>
                      </a:pPr>
                      <a:r>
                        <a:rPr sz="1900" spc="40" dirty="0">
                          <a:latin typeface="Trebuchet MS"/>
                          <a:cs typeface="Trebuchet MS"/>
                        </a:rPr>
                        <a:t>Knit/Woven</a:t>
                      </a:r>
                      <a:endParaRPr sz="1900" dirty="0">
                        <a:latin typeface="Trebuchet MS"/>
                        <a:cs typeface="Trebuchet MS"/>
                      </a:endParaRPr>
                    </a:p>
                    <a:p>
                      <a:pPr marL="41275">
                        <a:lnSpc>
                          <a:spcPts val="2280"/>
                        </a:lnSpc>
                      </a:pPr>
                      <a:r>
                        <a:rPr sz="1900" dirty="0">
                          <a:latin typeface="Trebuchet MS"/>
                          <a:cs typeface="Trebuchet MS"/>
                        </a:rPr>
                        <a:t>Fabric</a:t>
                      </a:r>
                      <a:r>
                        <a:rPr sz="1900" spc="-65" dirty="0">
                          <a:latin typeface="Trebuchet MS"/>
                          <a:cs typeface="Trebuchet MS"/>
                        </a:rPr>
                        <a:t> </a:t>
                      </a:r>
                      <a:r>
                        <a:rPr sz="1900" spc="-20" dirty="0">
                          <a:latin typeface="Trebuchet MS"/>
                          <a:cs typeface="Trebuchet MS"/>
                        </a:rPr>
                        <a:t>Mill</a:t>
                      </a:r>
                      <a:endParaRPr sz="1900" dirty="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dirty="0">
                          <a:latin typeface="Trebuchet MS"/>
                          <a:cs typeface="Trebuchet MS"/>
                        </a:rPr>
                        <a:t>Targeting</a:t>
                      </a:r>
                      <a:r>
                        <a:rPr sz="1900" spc="15" dirty="0">
                          <a:latin typeface="Trebuchet MS"/>
                          <a:cs typeface="Trebuchet MS"/>
                        </a:rPr>
                        <a:t> </a:t>
                      </a:r>
                      <a:r>
                        <a:rPr sz="1900" dirty="0">
                          <a:latin typeface="Trebuchet MS"/>
                          <a:cs typeface="Trebuchet MS"/>
                        </a:rPr>
                        <a:t>Knitted/woven</a:t>
                      </a:r>
                      <a:r>
                        <a:rPr sz="1900" spc="15" dirty="0">
                          <a:latin typeface="Trebuchet MS"/>
                          <a:cs typeface="Trebuchet MS"/>
                        </a:rPr>
                        <a:t> </a:t>
                      </a:r>
                      <a:r>
                        <a:rPr sz="1900" dirty="0">
                          <a:latin typeface="Trebuchet MS"/>
                          <a:cs typeface="Trebuchet MS"/>
                        </a:rPr>
                        <a:t>fabric</a:t>
                      </a:r>
                      <a:r>
                        <a:rPr sz="1900" spc="15" dirty="0">
                          <a:latin typeface="Trebuchet MS"/>
                          <a:cs typeface="Trebuchet MS"/>
                        </a:rPr>
                        <a:t> </a:t>
                      </a:r>
                      <a:r>
                        <a:rPr sz="1900" dirty="0">
                          <a:latin typeface="Trebuchet MS"/>
                          <a:cs typeface="Trebuchet MS"/>
                        </a:rPr>
                        <a:t>mills</a:t>
                      </a:r>
                      <a:r>
                        <a:rPr sz="1900" spc="15" dirty="0">
                          <a:latin typeface="Trebuchet MS"/>
                          <a:cs typeface="Trebuchet MS"/>
                        </a:rPr>
                        <a:t> </a:t>
                      </a:r>
                      <a:r>
                        <a:rPr sz="1900" spc="-30" dirty="0">
                          <a:latin typeface="Trebuchet MS"/>
                          <a:cs typeface="Trebuchet MS"/>
                        </a:rPr>
                        <a:t>for</a:t>
                      </a:r>
                      <a:r>
                        <a:rPr sz="1900" spc="-35" dirty="0">
                          <a:latin typeface="Trebuchet MS"/>
                          <a:cs typeface="Trebuchet MS"/>
                        </a:rPr>
                        <a:t> </a:t>
                      </a:r>
                      <a:r>
                        <a:rPr sz="1900" spc="-10" dirty="0">
                          <a:latin typeface="Trebuchet MS"/>
                          <a:cs typeface="Trebuchet MS"/>
                        </a:rPr>
                        <a:t>integration</a:t>
                      </a:r>
                      <a:endParaRPr sz="1900" dirty="0">
                        <a:latin typeface="Trebuchet MS"/>
                        <a:cs typeface="Trebuchet MS"/>
                      </a:endParaRPr>
                    </a:p>
                    <a:p>
                      <a:pPr marL="41275">
                        <a:lnSpc>
                          <a:spcPts val="2280"/>
                        </a:lnSpc>
                      </a:pPr>
                      <a:r>
                        <a:rPr sz="1900" spc="-10" dirty="0">
                          <a:latin typeface="Trebuchet MS"/>
                          <a:cs typeface="Trebuchet MS"/>
                        </a:rPr>
                        <a:t>with</a:t>
                      </a:r>
                      <a:r>
                        <a:rPr sz="1900" spc="-50" dirty="0">
                          <a:latin typeface="Trebuchet MS"/>
                          <a:cs typeface="Trebuchet MS"/>
                        </a:rPr>
                        <a:t> </a:t>
                      </a:r>
                      <a:r>
                        <a:rPr sz="1900" spc="60" dirty="0">
                          <a:latin typeface="Trebuchet MS"/>
                          <a:cs typeface="Trebuchet MS"/>
                        </a:rPr>
                        <a:t>growing</a:t>
                      </a:r>
                      <a:r>
                        <a:rPr sz="1900" spc="-35" dirty="0">
                          <a:latin typeface="Trebuchet MS"/>
                          <a:cs typeface="Trebuchet MS"/>
                        </a:rPr>
                        <a:t> </a:t>
                      </a:r>
                      <a:r>
                        <a:rPr sz="1900" spc="-25" dirty="0">
                          <a:latin typeface="Trebuchet MS"/>
                          <a:cs typeface="Trebuchet MS"/>
                        </a:rPr>
                        <a:t>textiles</a:t>
                      </a:r>
                      <a:r>
                        <a:rPr sz="1900" spc="-35" dirty="0">
                          <a:latin typeface="Trebuchet MS"/>
                          <a:cs typeface="Trebuchet MS"/>
                        </a:rPr>
                        <a:t> </a:t>
                      </a:r>
                      <a:r>
                        <a:rPr sz="1900" dirty="0">
                          <a:latin typeface="Trebuchet MS"/>
                          <a:cs typeface="Trebuchet MS"/>
                        </a:rPr>
                        <a:t>production</a:t>
                      </a:r>
                      <a:r>
                        <a:rPr sz="1900" spc="-35" dirty="0">
                          <a:latin typeface="Trebuchet MS"/>
                          <a:cs typeface="Trebuchet MS"/>
                        </a:rPr>
                        <a:t> </a:t>
                      </a:r>
                      <a:r>
                        <a:rPr sz="1900" spc="70" dirty="0">
                          <a:latin typeface="Trebuchet MS"/>
                          <a:cs typeface="Trebuchet MS"/>
                        </a:rPr>
                        <a:t>and</a:t>
                      </a:r>
                      <a:r>
                        <a:rPr sz="1900" spc="-35" dirty="0">
                          <a:latin typeface="Trebuchet MS"/>
                          <a:cs typeface="Trebuchet MS"/>
                        </a:rPr>
                        <a:t> </a:t>
                      </a:r>
                      <a:r>
                        <a:rPr sz="1900" dirty="0">
                          <a:latin typeface="Trebuchet MS"/>
                          <a:cs typeface="Trebuchet MS"/>
                        </a:rPr>
                        <a:t>export</a:t>
                      </a:r>
                      <a:r>
                        <a:rPr sz="1900" spc="-35" dirty="0">
                          <a:latin typeface="Trebuchet MS"/>
                          <a:cs typeface="Trebuchet MS"/>
                        </a:rPr>
                        <a:t> </a:t>
                      </a:r>
                      <a:r>
                        <a:rPr sz="1900" spc="-10" dirty="0">
                          <a:latin typeface="Trebuchet MS"/>
                          <a:cs typeface="Trebuchet MS"/>
                        </a:rPr>
                        <a:t>markets</a:t>
                      </a:r>
                      <a:endParaRPr sz="1900" dirty="0">
                        <a:latin typeface="Trebuchet MS"/>
                        <a:cs typeface="Trebuchet MS"/>
                      </a:endParaRPr>
                    </a:p>
                    <a:p>
                      <a:pPr>
                        <a:lnSpc>
                          <a:spcPct val="100000"/>
                        </a:lnSpc>
                        <a:spcBef>
                          <a:spcPts val="30"/>
                        </a:spcBef>
                      </a:pPr>
                      <a:endParaRPr sz="1950" dirty="0">
                        <a:latin typeface="Times New Roman"/>
                        <a:cs typeface="Times New Roman"/>
                      </a:endParaRPr>
                    </a:p>
                    <a:p>
                      <a:pPr marL="41275" marR="832485">
                        <a:lnSpc>
                          <a:spcPct val="100000"/>
                        </a:lnSpc>
                      </a:pPr>
                      <a:r>
                        <a:rPr sz="1900" spc="-195" dirty="0">
                          <a:latin typeface="Trebuchet MS"/>
                          <a:cs typeface="Trebuchet MS"/>
                        </a:rPr>
                        <a:t>1</a:t>
                      </a:r>
                      <a:r>
                        <a:rPr sz="1900" spc="-120" dirty="0">
                          <a:latin typeface="Trebuchet MS"/>
                          <a:cs typeface="Trebuchet MS"/>
                        </a:rPr>
                        <a:t> </a:t>
                      </a:r>
                      <a:r>
                        <a:rPr sz="1900" spc="60" dirty="0">
                          <a:latin typeface="Trebuchet MS"/>
                          <a:cs typeface="Trebuchet MS"/>
                        </a:rPr>
                        <a:t>woven</a:t>
                      </a:r>
                      <a:r>
                        <a:rPr sz="1900" spc="-55" dirty="0">
                          <a:latin typeface="Trebuchet MS"/>
                          <a:cs typeface="Trebuchet MS"/>
                        </a:rPr>
                        <a:t> </a:t>
                      </a:r>
                      <a:r>
                        <a:rPr sz="1900" dirty="0">
                          <a:latin typeface="Trebuchet MS"/>
                          <a:cs typeface="Trebuchet MS"/>
                        </a:rPr>
                        <a:t>fabric</a:t>
                      </a:r>
                      <a:r>
                        <a:rPr sz="1900" spc="-60" dirty="0">
                          <a:latin typeface="Trebuchet MS"/>
                          <a:cs typeface="Trebuchet MS"/>
                        </a:rPr>
                        <a:t> </a:t>
                      </a:r>
                      <a:r>
                        <a:rPr sz="1900" spc="-25" dirty="0">
                          <a:latin typeface="Trebuchet MS"/>
                          <a:cs typeface="Trebuchet MS"/>
                        </a:rPr>
                        <a:t>mill</a:t>
                      </a:r>
                      <a:r>
                        <a:rPr sz="1900" spc="-120" dirty="0">
                          <a:latin typeface="Trebuchet MS"/>
                          <a:cs typeface="Trebuchet MS"/>
                        </a:rPr>
                        <a:t> </a:t>
                      </a:r>
                      <a:r>
                        <a:rPr sz="1900" dirty="0">
                          <a:latin typeface="Trebuchet MS"/>
                          <a:cs typeface="Trebuchet MS"/>
                        </a:rPr>
                        <a:t>already</a:t>
                      </a:r>
                      <a:r>
                        <a:rPr sz="1900" spc="-114" dirty="0">
                          <a:latin typeface="Trebuchet MS"/>
                          <a:cs typeface="Trebuchet MS"/>
                        </a:rPr>
                        <a:t> </a:t>
                      </a:r>
                      <a:r>
                        <a:rPr sz="1900" dirty="0">
                          <a:latin typeface="Trebuchet MS"/>
                          <a:cs typeface="Trebuchet MS"/>
                        </a:rPr>
                        <a:t>exists</a:t>
                      </a:r>
                      <a:r>
                        <a:rPr sz="1900" spc="-60" dirty="0">
                          <a:latin typeface="Trebuchet MS"/>
                          <a:cs typeface="Trebuchet MS"/>
                        </a:rPr>
                        <a:t> </a:t>
                      </a:r>
                      <a:r>
                        <a:rPr sz="1900" spc="70" dirty="0">
                          <a:latin typeface="Trebuchet MS"/>
                          <a:cs typeface="Trebuchet MS"/>
                        </a:rPr>
                        <a:t>and</a:t>
                      </a:r>
                      <a:r>
                        <a:rPr sz="1900" spc="-60" dirty="0">
                          <a:latin typeface="Trebuchet MS"/>
                          <a:cs typeface="Trebuchet MS"/>
                        </a:rPr>
                        <a:t> </a:t>
                      </a:r>
                      <a:r>
                        <a:rPr sz="1900" spc="-10" dirty="0">
                          <a:latin typeface="Trebuchet MS"/>
                          <a:cs typeface="Trebuchet MS"/>
                        </a:rPr>
                        <a:t>utilizes</a:t>
                      </a:r>
                      <a:r>
                        <a:rPr sz="1900" spc="-55" dirty="0">
                          <a:latin typeface="Trebuchet MS"/>
                          <a:cs typeface="Trebuchet MS"/>
                        </a:rPr>
                        <a:t> </a:t>
                      </a:r>
                      <a:r>
                        <a:rPr sz="1900" spc="80" dirty="0">
                          <a:latin typeface="Trebuchet MS"/>
                          <a:cs typeface="Trebuchet MS"/>
                        </a:rPr>
                        <a:t>100%</a:t>
                      </a:r>
                      <a:r>
                        <a:rPr sz="1900" spc="-120" dirty="0">
                          <a:latin typeface="Trebuchet MS"/>
                          <a:cs typeface="Trebuchet MS"/>
                        </a:rPr>
                        <a:t> </a:t>
                      </a:r>
                      <a:r>
                        <a:rPr sz="1900" spc="-10" dirty="0">
                          <a:latin typeface="Trebuchet MS"/>
                          <a:cs typeface="Trebuchet MS"/>
                        </a:rPr>
                        <a:t>African </a:t>
                      </a:r>
                      <a:r>
                        <a:rPr sz="1900" spc="65" dirty="0">
                          <a:latin typeface="Trebuchet MS"/>
                          <a:cs typeface="Trebuchet MS"/>
                        </a:rPr>
                        <a:t>sourced</a:t>
                      </a:r>
                      <a:r>
                        <a:rPr sz="1900" spc="-60" dirty="0">
                          <a:latin typeface="Trebuchet MS"/>
                          <a:cs typeface="Trebuchet MS"/>
                        </a:rPr>
                        <a:t> </a:t>
                      </a:r>
                      <a:r>
                        <a:rPr sz="1900" spc="-10" dirty="0">
                          <a:latin typeface="Trebuchet MS"/>
                          <a:cs typeface="Trebuchet MS"/>
                        </a:rPr>
                        <a:t>cotton</a:t>
                      </a:r>
                      <a:endParaRPr sz="1900" dirty="0">
                        <a:latin typeface="Trebuchet MS"/>
                        <a:cs typeface="Trebuchet MS"/>
                      </a:endParaRPr>
                    </a:p>
                    <a:p>
                      <a:pPr>
                        <a:lnSpc>
                          <a:spcPct val="100000"/>
                        </a:lnSpc>
                        <a:spcBef>
                          <a:spcPts val="25"/>
                        </a:spcBef>
                      </a:pPr>
                      <a:endParaRPr sz="1950" dirty="0">
                        <a:latin typeface="Times New Roman"/>
                        <a:cs typeface="Times New Roman"/>
                      </a:endParaRPr>
                    </a:p>
                    <a:p>
                      <a:pPr marL="41275">
                        <a:lnSpc>
                          <a:spcPts val="2280"/>
                        </a:lnSpc>
                      </a:pPr>
                      <a:r>
                        <a:rPr sz="1900" spc="120" dirty="0">
                          <a:latin typeface="Trebuchet MS"/>
                          <a:cs typeface="Trebuchet MS"/>
                        </a:rPr>
                        <a:t>LNDCi</a:t>
                      </a:r>
                      <a:r>
                        <a:rPr sz="1900" spc="50" dirty="0">
                          <a:latin typeface="Trebuchet MS"/>
                          <a:cs typeface="Trebuchet MS"/>
                        </a:rPr>
                        <a:t> </a:t>
                      </a:r>
                      <a:r>
                        <a:rPr sz="1900" dirty="0">
                          <a:latin typeface="Trebuchet MS"/>
                          <a:cs typeface="Trebuchet MS"/>
                        </a:rPr>
                        <a:t>is</a:t>
                      </a:r>
                      <a:r>
                        <a:rPr sz="1900" spc="50" dirty="0">
                          <a:latin typeface="Trebuchet MS"/>
                          <a:cs typeface="Trebuchet MS"/>
                        </a:rPr>
                        <a:t> </a:t>
                      </a:r>
                      <a:r>
                        <a:rPr sz="1900" dirty="0">
                          <a:latin typeface="Trebuchet MS"/>
                          <a:cs typeface="Trebuchet MS"/>
                        </a:rPr>
                        <a:t>ready</a:t>
                      </a:r>
                      <a:r>
                        <a:rPr sz="1900" spc="-20" dirty="0">
                          <a:latin typeface="Trebuchet MS"/>
                          <a:cs typeface="Trebuchet MS"/>
                        </a:rPr>
                        <a:t> </a:t>
                      </a:r>
                      <a:r>
                        <a:rPr sz="1900" dirty="0">
                          <a:latin typeface="Trebuchet MS"/>
                          <a:cs typeface="Trebuchet MS"/>
                        </a:rPr>
                        <a:t>provide</a:t>
                      </a:r>
                      <a:r>
                        <a:rPr sz="1900" spc="50" dirty="0">
                          <a:latin typeface="Trebuchet MS"/>
                          <a:cs typeface="Trebuchet MS"/>
                        </a:rPr>
                        <a:t> </a:t>
                      </a:r>
                      <a:r>
                        <a:rPr sz="1900" dirty="0">
                          <a:latin typeface="Trebuchet MS"/>
                          <a:cs typeface="Trebuchet MS"/>
                        </a:rPr>
                        <a:t>serviced</a:t>
                      </a:r>
                      <a:r>
                        <a:rPr sz="1900" spc="50" dirty="0">
                          <a:latin typeface="Trebuchet MS"/>
                          <a:cs typeface="Trebuchet MS"/>
                        </a:rPr>
                        <a:t> </a:t>
                      </a:r>
                      <a:r>
                        <a:rPr sz="1900" dirty="0">
                          <a:latin typeface="Trebuchet MS"/>
                          <a:cs typeface="Trebuchet MS"/>
                        </a:rPr>
                        <a:t>land</a:t>
                      </a:r>
                      <a:r>
                        <a:rPr sz="1900" spc="50"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spc="-10" dirty="0">
                          <a:latin typeface="Trebuchet MS"/>
                          <a:cs typeface="Trebuchet MS"/>
                        </a:rPr>
                        <a:t>infrastructure</a:t>
                      </a:r>
                      <a:endParaRPr sz="1900" dirty="0">
                        <a:latin typeface="Trebuchet MS"/>
                        <a:cs typeface="Trebuchet MS"/>
                      </a:endParaRPr>
                    </a:p>
                    <a:p>
                      <a:pPr marL="41275">
                        <a:lnSpc>
                          <a:spcPts val="2280"/>
                        </a:lnSpc>
                      </a:pPr>
                      <a:r>
                        <a:rPr sz="1900" dirty="0">
                          <a:latin typeface="Trebuchet MS"/>
                          <a:cs typeface="Trebuchet MS"/>
                        </a:rPr>
                        <a:t>Over</a:t>
                      </a:r>
                      <a:r>
                        <a:rPr sz="1900" spc="-15" dirty="0">
                          <a:latin typeface="Trebuchet MS"/>
                          <a:cs typeface="Trebuchet MS"/>
                        </a:rPr>
                        <a:t> </a:t>
                      </a:r>
                      <a:r>
                        <a:rPr sz="1900" spc="70" dirty="0">
                          <a:latin typeface="Trebuchet MS"/>
                          <a:cs typeface="Trebuchet MS"/>
                        </a:rPr>
                        <a:t>200,000m2</a:t>
                      </a:r>
                      <a:r>
                        <a:rPr sz="1900" spc="45" dirty="0">
                          <a:latin typeface="Trebuchet MS"/>
                          <a:cs typeface="Trebuchet MS"/>
                        </a:rPr>
                        <a:t> </a:t>
                      </a:r>
                      <a:r>
                        <a:rPr sz="1900" dirty="0">
                          <a:latin typeface="Trebuchet MS"/>
                          <a:cs typeface="Trebuchet MS"/>
                        </a:rPr>
                        <a:t>serviced</a:t>
                      </a:r>
                      <a:r>
                        <a:rPr sz="1900" spc="45" dirty="0">
                          <a:latin typeface="Trebuchet MS"/>
                          <a:cs typeface="Trebuchet MS"/>
                        </a:rPr>
                        <a:t> </a:t>
                      </a:r>
                      <a:r>
                        <a:rPr sz="1900" dirty="0">
                          <a:latin typeface="Trebuchet MS"/>
                          <a:cs typeface="Trebuchet MS"/>
                        </a:rPr>
                        <a:t>land</a:t>
                      </a:r>
                      <a:r>
                        <a:rPr sz="1900" spc="45" dirty="0">
                          <a:latin typeface="Trebuchet MS"/>
                          <a:cs typeface="Trebuchet MS"/>
                        </a:rPr>
                        <a:t> </a:t>
                      </a:r>
                      <a:r>
                        <a:rPr sz="1900" dirty="0">
                          <a:latin typeface="Trebuchet MS"/>
                          <a:cs typeface="Trebuchet MS"/>
                        </a:rPr>
                        <a:t>available</a:t>
                      </a:r>
                      <a:r>
                        <a:rPr sz="1900" spc="45" dirty="0">
                          <a:latin typeface="Trebuchet MS"/>
                          <a:cs typeface="Trebuchet MS"/>
                        </a:rPr>
                        <a:t> </a:t>
                      </a:r>
                      <a:r>
                        <a:rPr sz="1900" spc="-30" dirty="0">
                          <a:latin typeface="Trebuchet MS"/>
                          <a:cs typeface="Trebuchet MS"/>
                        </a:rPr>
                        <a:t>for</a:t>
                      </a:r>
                      <a:r>
                        <a:rPr sz="1900" spc="-15" dirty="0">
                          <a:latin typeface="Trebuchet MS"/>
                          <a:cs typeface="Trebuchet MS"/>
                        </a:rPr>
                        <a:t> </a:t>
                      </a:r>
                      <a:r>
                        <a:rPr sz="1900" spc="40" dirty="0">
                          <a:latin typeface="Trebuchet MS"/>
                          <a:cs typeface="Trebuchet MS"/>
                        </a:rPr>
                        <a:t>development</a:t>
                      </a:r>
                      <a:endParaRPr sz="1900" dirty="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95" dirty="0">
                          <a:latin typeface="Trebuchet MS"/>
                          <a:cs typeface="Trebuchet MS"/>
                        </a:rPr>
                        <a:t>13</a:t>
                      </a:r>
                      <a:r>
                        <a:rPr sz="1900" spc="-80" dirty="0">
                          <a:latin typeface="Trebuchet MS"/>
                          <a:cs typeface="Trebuchet MS"/>
                        </a:rPr>
                        <a:t> </a:t>
                      </a:r>
                      <a:r>
                        <a:rPr sz="1900" spc="-10" dirty="0">
                          <a:latin typeface="Trebuchet MS"/>
                          <a:cs typeface="Trebuchet MS"/>
                        </a:rPr>
                        <a:t>million</a:t>
                      </a:r>
                      <a:endParaRPr sz="1900" dirty="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IRR=19.76%</a:t>
                      </a:r>
                      <a:endParaRPr sz="1900" dirty="0">
                        <a:latin typeface="Trebuchet MS"/>
                        <a:cs typeface="Trebuchet MS"/>
                      </a:endParaRPr>
                    </a:p>
                    <a:p>
                      <a:pPr marL="41275" marR="634365">
                        <a:lnSpc>
                          <a:spcPts val="2280"/>
                        </a:lnSpc>
                        <a:spcBef>
                          <a:spcPts val="75"/>
                        </a:spcBef>
                      </a:pPr>
                      <a:r>
                        <a:rPr sz="1900" spc="-10" dirty="0">
                          <a:latin typeface="Trebuchet MS"/>
                          <a:cs typeface="Trebuchet MS"/>
                        </a:rPr>
                        <a:t>Payback=6.90 years</a:t>
                      </a:r>
                      <a:endParaRPr sz="1900" dirty="0">
                        <a:latin typeface="Trebuchet MS"/>
                        <a:cs typeface="Trebuchet MS"/>
                      </a:endParaRPr>
                    </a:p>
                    <a:p>
                      <a:pPr marL="41275">
                        <a:lnSpc>
                          <a:spcPts val="2195"/>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Index=2</a:t>
                      </a:r>
                      <a:endParaRPr sz="1900" dirty="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95" dirty="0">
                          <a:latin typeface="Trebuchet MS"/>
                          <a:cs typeface="Trebuchet MS"/>
                        </a:rPr>
                        <a:t> </a:t>
                      </a:r>
                      <a:r>
                        <a:rPr sz="1900" spc="-20" dirty="0">
                          <a:latin typeface="Trebuchet MS"/>
                          <a:cs typeface="Trebuchet MS"/>
                        </a:rPr>
                        <a:t>6.8</a:t>
                      </a:r>
                      <a:r>
                        <a:rPr sz="1900" spc="-95" dirty="0">
                          <a:latin typeface="Trebuchet MS"/>
                          <a:cs typeface="Trebuchet MS"/>
                        </a:rPr>
                        <a:t> </a:t>
                      </a:r>
                      <a:r>
                        <a:rPr sz="1900" spc="-10" dirty="0">
                          <a:latin typeface="Trebuchet MS"/>
                          <a:cs typeface="Trebuchet MS"/>
                        </a:rPr>
                        <a:t>million</a:t>
                      </a:r>
                      <a:endParaRPr sz="1900" dirty="0">
                        <a:latin typeface="Trebuchet MS"/>
                        <a:cs typeface="Trebuchet MS"/>
                      </a:endParaRPr>
                    </a:p>
                  </a:txBody>
                  <a:tcPr marL="0" marR="0" marT="26670" marB="0">
                    <a:lnB w="12700">
                      <a:solidFill>
                        <a:srgbClr val="000000"/>
                      </a:solidFill>
                      <a:prstDash val="solid"/>
                    </a:lnB>
                  </a:tcPr>
                </a:tc>
                <a:tc>
                  <a:txBody>
                    <a:bodyPr/>
                    <a:lstStyle/>
                    <a:p>
                      <a:pPr marL="231775">
                        <a:lnSpc>
                          <a:spcPct val="100000"/>
                        </a:lnSpc>
                        <a:spcBef>
                          <a:spcPts val="210"/>
                        </a:spcBef>
                      </a:pPr>
                      <a:r>
                        <a:rPr sz="1900" spc="65" dirty="0">
                          <a:latin typeface="Trebuchet MS"/>
                          <a:cs typeface="Trebuchet MS"/>
                        </a:rPr>
                        <a:t>USA,</a:t>
                      </a:r>
                      <a:r>
                        <a:rPr sz="1900" spc="-80" dirty="0">
                          <a:latin typeface="Trebuchet MS"/>
                          <a:cs typeface="Trebuchet MS"/>
                        </a:rPr>
                        <a:t> </a:t>
                      </a:r>
                      <a:r>
                        <a:rPr sz="1900" spc="50" dirty="0">
                          <a:latin typeface="Trebuchet MS"/>
                          <a:cs typeface="Trebuchet MS"/>
                        </a:rPr>
                        <a:t>RSA,</a:t>
                      </a:r>
                      <a:r>
                        <a:rPr sz="1900" spc="-75" dirty="0">
                          <a:latin typeface="Trebuchet MS"/>
                          <a:cs typeface="Trebuchet MS"/>
                        </a:rPr>
                        <a:t> </a:t>
                      </a:r>
                      <a:r>
                        <a:rPr sz="1900" spc="130" dirty="0">
                          <a:latin typeface="Trebuchet MS"/>
                          <a:cs typeface="Trebuchet MS"/>
                        </a:rPr>
                        <a:t>EU</a:t>
                      </a:r>
                      <a:endParaRPr sz="1900" dirty="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1804670">
                <a:tc>
                  <a:txBody>
                    <a:bodyPr/>
                    <a:lstStyle/>
                    <a:p>
                      <a:pPr marL="41275" marR="732790">
                        <a:lnSpc>
                          <a:spcPct val="100000"/>
                        </a:lnSpc>
                        <a:spcBef>
                          <a:spcPts val="210"/>
                        </a:spcBef>
                      </a:pPr>
                      <a:r>
                        <a:rPr sz="1900" spc="-10" dirty="0">
                          <a:latin typeface="Trebuchet MS"/>
                          <a:cs typeface="Trebuchet MS"/>
                        </a:rPr>
                        <a:t>Electrical </a:t>
                      </a:r>
                      <a:r>
                        <a:rPr sz="1900" spc="45" dirty="0">
                          <a:latin typeface="Trebuchet MS"/>
                          <a:cs typeface="Trebuchet MS"/>
                        </a:rPr>
                        <a:t>Appliances</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dirty="0">
                          <a:latin typeface="Trebuchet MS"/>
                          <a:cs typeface="Trebuchet MS"/>
                        </a:rPr>
                        <a:t>In</a:t>
                      </a:r>
                      <a:r>
                        <a:rPr sz="1900" spc="-60" dirty="0">
                          <a:latin typeface="Trebuchet MS"/>
                          <a:cs typeface="Trebuchet MS"/>
                        </a:rPr>
                        <a:t> </a:t>
                      </a:r>
                      <a:r>
                        <a:rPr sz="1900" dirty="0">
                          <a:latin typeface="Trebuchet MS"/>
                          <a:cs typeface="Trebuchet MS"/>
                        </a:rPr>
                        <a:t>2017</a:t>
                      </a:r>
                      <a:r>
                        <a:rPr sz="1900" spc="-60" dirty="0">
                          <a:latin typeface="Trebuchet MS"/>
                          <a:cs typeface="Trebuchet MS"/>
                        </a:rPr>
                        <a:t> </a:t>
                      </a:r>
                      <a:r>
                        <a:rPr sz="1900" spc="195" dirty="0">
                          <a:latin typeface="Trebuchet MS"/>
                          <a:cs typeface="Trebuchet MS"/>
                        </a:rPr>
                        <a:t>USD</a:t>
                      </a:r>
                      <a:r>
                        <a:rPr sz="1900" spc="-60" dirty="0">
                          <a:latin typeface="Trebuchet MS"/>
                          <a:cs typeface="Trebuchet MS"/>
                        </a:rPr>
                        <a:t> </a:t>
                      </a:r>
                      <a:r>
                        <a:rPr sz="1900" spc="95" dirty="0">
                          <a:latin typeface="Trebuchet MS"/>
                          <a:cs typeface="Trebuchet MS"/>
                        </a:rPr>
                        <a:t>59m</a:t>
                      </a:r>
                      <a:r>
                        <a:rPr sz="1900" spc="-60" dirty="0">
                          <a:latin typeface="Trebuchet MS"/>
                          <a:cs typeface="Trebuchet MS"/>
                        </a:rPr>
                        <a:t> </a:t>
                      </a:r>
                      <a:r>
                        <a:rPr sz="1900" dirty="0">
                          <a:latin typeface="Trebuchet MS"/>
                          <a:cs typeface="Trebuchet MS"/>
                        </a:rPr>
                        <a:t>of</a:t>
                      </a:r>
                      <a:r>
                        <a:rPr sz="1900" spc="-165" dirty="0">
                          <a:latin typeface="Trebuchet MS"/>
                          <a:cs typeface="Trebuchet MS"/>
                        </a:rPr>
                        <a:t> </a:t>
                      </a:r>
                      <a:r>
                        <a:rPr sz="1900" spc="110" dirty="0">
                          <a:latin typeface="Trebuchet MS"/>
                          <a:cs typeface="Trebuchet MS"/>
                        </a:rPr>
                        <a:t>TV</a:t>
                      </a:r>
                      <a:r>
                        <a:rPr sz="1900" spc="-130" dirty="0">
                          <a:latin typeface="Trebuchet MS"/>
                          <a:cs typeface="Trebuchet MS"/>
                        </a:rPr>
                        <a:t> </a:t>
                      </a:r>
                      <a:r>
                        <a:rPr sz="1900" dirty="0">
                          <a:latin typeface="Trebuchet MS"/>
                          <a:cs typeface="Trebuchet MS"/>
                        </a:rPr>
                        <a:t>sets,</a:t>
                      </a:r>
                      <a:r>
                        <a:rPr sz="1900" spc="-60" dirty="0">
                          <a:latin typeface="Trebuchet MS"/>
                          <a:cs typeface="Trebuchet MS"/>
                        </a:rPr>
                        <a:t> </a:t>
                      </a:r>
                      <a:r>
                        <a:rPr sz="1900" spc="95" dirty="0">
                          <a:latin typeface="Trebuchet MS"/>
                          <a:cs typeface="Trebuchet MS"/>
                        </a:rPr>
                        <a:t>sound</a:t>
                      </a:r>
                      <a:r>
                        <a:rPr sz="1900" spc="-60" dirty="0">
                          <a:latin typeface="Trebuchet MS"/>
                          <a:cs typeface="Trebuchet MS"/>
                        </a:rPr>
                        <a:t> </a:t>
                      </a:r>
                      <a:r>
                        <a:rPr sz="1900" dirty="0">
                          <a:latin typeface="Trebuchet MS"/>
                          <a:cs typeface="Trebuchet MS"/>
                        </a:rPr>
                        <a:t>recorders</a:t>
                      </a:r>
                      <a:r>
                        <a:rPr sz="1900" spc="-60" dirty="0">
                          <a:latin typeface="Trebuchet MS"/>
                          <a:cs typeface="Trebuchet MS"/>
                        </a:rPr>
                        <a:t> </a:t>
                      </a:r>
                      <a:r>
                        <a:rPr sz="1900" spc="45" dirty="0">
                          <a:latin typeface="Trebuchet MS"/>
                          <a:cs typeface="Trebuchet MS"/>
                        </a:rPr>
                        <a:t>and</a:t>
                      </a:r>
                      <a:endParaRPr sz="1900" dirty="0">
                        <a:latin typeface="Trebuchet MS"/>
                        <a:cs typeface="Trebuchet MS"/>
                      </a:endParaRPr>
                    </a:p>
                    <a:p>
                      <a:pPr marL="41275">
                        <a:lnSpc>
                          <a:spcPts val="2280"/>
                        </a:lnSpc>
                      </a:pPr>
                      <a:r>
                        <a:rPr sz="1900" dirty="0">
                          <a:latin typeface="Trebuchet MS"/>
                          <a:cs typeface="Trebuchet MS"/>
                        </a:rPr>
                        <a:t>reproducers</a:t>
                      </a:r>
                      <a:r>
                        <a:rPr sz="1900" spc="20" dirty="0">
                          <a:latin typeface="Trebuchet MS"/>
                          <a:cs typeface="Trebuchet MS"/>
                        </a:rPr>
                        <a:t> </a:t>
                      </a:r>
                      <a:r>
                        <a:rPr sz="1900" spc="70" dirty="0">
                          <a:latin typeface="Trebuchet MS"/>
                          <a:cs typeface="Trebuchet MS"/>
                        </a:rPr>
                        <a:t>and</a:t>
                      </a:r>
                      <a:r>
                        <a:rPr sz="1900" spc="20" dirty="0">
                          <a:latin typeface="Trebuchet MS"/>
                          <a:cs typeface="Trebuchet MS"/>
                        </a:rPr>
                        <a:t> </a:t>
                      </a:r>
                      <a:r>
                        <a:rPr sz="1900" dirty="0">
                          <a:latin typeface="Trebuchet MS"/>
                          <a:cs typeface="Trebuchet MS"/>
                        </a:rPr>
                        <a:t>related</a:t>
                      </a:r>
                      <a:r>
                        <a:rPr sz="1900" spc="20" dirty="0">
                          <a:latin typeface="Trebuchet MS"/>
                          <a:cs typeface="Trebuchet MS"/>
                        </a:rPr>
                        <a:t> </a:t>
                      </a:r>
                      <a:r>
                        <a:rPr sz="1900" spc="55" dirty="0">
                          <a:latin typeface="Trebuchet MS"/>
                          <a:cs typeface="Trebuchet MS"/>
                        </a:rPr>
                        <a:t>accessories</a:t>
                      </a:r>
                      <a:r>
                        <a:rPr sz="1900" spc="-45" dirty="0">
                          <a:latin typeface="Trebuchet MS"/>
                          <a:cs typeface="Trebuchet MS"/>
                        </a:rPr>
                        <a:t> </a:t>
                      </a:r>
                      <a:r>
                        <a:rPr sz="1900" spc="90" dirty="0">
                          <a:latin typeface="Trebuchet MS"/>
                          <a:cs typeface="Trebuchet MS"/>
                        </a:rPr>
                        <a:t>was</a:t>
                      </a:r>
                      <a:r>
                        <a:rPr sz="1900" spc="20" dirty="0">
                          <a:latin typeface="Trebuchet MS"/>
                          <a:cs typeface="Trebuchet MS"/>
                        </a:rPr>
                        <a:t> </a:t>
                      </a:r>
                      <a:r>
                        <a:rPr sz="1900" spc="-10" dirty="0">
                          <a:latin typeface="Trebuchet MS"/>
                          <a:cs typeface="Trebuchet MS"/>
                        </a:rPr>
                        <a:t>exported</a:t>
                      </a:r>
                      <a:endParaRPr sz="1900" dirty="0">
                        <a:latin typeface="Trebuchet MS"/>
                        <a:cs typeface="Trebuchet MS"/>
                      </a:endParaRPr>
                    </a:p>
                    <a:p>
                      <a:pPr>
                        <a:lnSpc>
                          <a:spcPct val="100000"/>
                        </a:lnSpc>
                        <a:spcBef>
                          <a:spcPts val="30"/>
                        </a:spcBef>
                      </a:pPr>
                      <a:endParaRPr sz="1950" dirty="0">
                        <a:latin typeface="Times New Roman"/>
                        <a:cs typeface="Times New Roman"/>
                      </a:endParaRPr>
                    </a:p>
                    <a:p>
                      <a:pPr marL="41275" marR="1221740">
                        <a:lnSpc>
                          <a:spcPct val="100000"/>
                        </a:lnSpc>
                      </a:pPr>
                      <a:r>
                        <a:rPr sz="1900" dirty="0">
                          <a:latin typeface="Trebuchet MS"/>
                          <a:cs typeface="Trebuchet MS"/>
                        </a:rPr>
                        <a:t>Objective</a:t>
                      </a:r>
                      <a:r>
                        <a:rPr sz="1900" spc="-60" dirty="0">
                          <a:latin typeface="Trebuchet MS"/>
                          <a:cs typeface="Trebuchet MS"/>
                        </a:rPr>
                        <a:t> </a:t>
                      </a:r>
                      <a:r>
                        <a:rPr sz="1900" dirty="0">
                          <a:latin typeface="Trebuchet MS"/>
                          <a:cs typeface="Trebuchet MS"/>
                        </a:rPr>
                        <a:t>is</a:t>
                      </a:r>
                      <a:r>
                        <a:rPr sz="1900" spc="-60" dirty="0">
                          <a:latin typeface="Trebuchet MS"/>
                          <a:cs typeface="Trebuchet MS"/>
                        </a:rPr>
                        <a:t> </a:t>
                      </a:r>
                      <a:r>
                        <a:rPr sz="1900" dirty="0">
                          <a:latin typeface="Trebuchet MS"/>
                          <a:cs typeface="Trebuchet MS"/>
                        </a:rPr>
                        <a:t>to</a:t>
                      </a:r>
                      <a:r>
                        <a:rPr sz="1900" spc="-60" dirty="0">
                          <a:latin typeface="Trebuchet MS"/>
                          <a:cs typeface="Trebuchet MS"/>
                        </a:rPr>
                        <a:t> </a:t>
                      </a:r>
                      <a:r>
                        <a:rPr sz="1900" dirty="0">
                          <a:latin typeface="Trebuchet MS"/>
                          <a:cs typeface="Trebuchet MS"/>
                        </a:rPr>
                        <a:t>diversify</a:t>
                      </a:r>
                      <a:r>
                        <a:rPr sz="1900" spc="-120" dirty="0">
                          <a:latin typeface="Trebuchet MS"/>
                          <a:cs typeface="Trebuchet MS"/>
                        </a:rPr>
                        <a:t> </a:t>
                      </a:r>
                      <a:r>
                        <a:rPr sz="1900" dirty="0">
                          <a:latin typeface="Trebuchet MS"/>
                          <a:cs typeface="Trebuchet MS"/>
                        </a:rPr>
                        <a:t>the</a:t>
                      </a:r>
                      <a:r>
                        <a:rPr sz="1900" spc="-60" dirty="0">
                          <a:latin typeface="Trebuchet MS"/>
                          <a:cs typeface="Trebuchet MS"/>
                        </a:rPr>
                        <a:t> </a:t>
                      </a:r>
                      <a:r>
                        <a:rPr sz="1900" dirty="0">
                          <a:latin typeface="Trebuchet MS"/>
                          <a:cs typeface="Trebuchet MS"/>
                        </a:rPr>
                        <a:t>product</a:t>
                      </a:r>
                      <a:r>
                        <a:rPr sz="1900" spc="-60" dirty="0">
                          <a:latin typeface="Trebuchet MS"/>
                          <a:cs typeface="Trebuchet MS"/>
                        </a:rPr>
                        <a:t> </a:t>
                      </a:r>
                      <a:r>
                        <a:rPr sz="1900" spc="85" dirty="0">
                          <a:latin typeface="Trebuchet MS"/>
                          <a:cs typeface="Trebuchet MS"/>
                        </a:rPr>
                        <a:t>base</a:t>
                      </a:r>
                      <a:r>
                        <a:rPr sz="1900" spc="-55" dirty="0">
                          <a:latin typeface="Trebuchet MS"/>
                          <a:cs typeface="Trebuchet MS"/>
                        </a:rPr>
                        <a:t> </a:t>
                      </a:r>
                      <a:r>
                        <a:rPr sz="1900" spc="70" dirty="0">
                          <a:latin typeface="Trebuchet MS"/>
                          <a:cs typeface="Trebuchet MS"/>
                        </a:rPr>
                        <a:t>and</a:t>
                      </a:r>
                      <a:r>
                        <a:rPr sz="1900" spc="-60" dirty="0">
                          <a:latin typeface="Trebuchet MS"/>
                          <a:cs typeface="Trebuchet MS"/>
                        </a:rPr>
                        <a:t> </a:t>
                      </a:r>
                      <a:r>
                        <a:rPr sz="1900" spc="50" dirty="0">
                          <a:latin typeface="Trebuchet MS"/>
                          <a:cs typeface="Trebuchet MS"/>
                        </a:rPr>
                        <a:t>ramp</a:t>
                      </a:r>
                      <a:r>
                        <a:rPr sz="1900" spc="-60" dirty="0">
                          <a:latin typeface="Trebuchet MS"/>
                          <a:cs typeface="Trebuchet MS"/>
                        </a:rPr>
                        <a:t> </a:t>
                      </a:r>
                      <a:r>
                        <a:rPr sz="1900" spc="65" dirty="0">
                          <a:latin typeface="Trebuchet MS"/>
                          <a:cs typeface="Trebuchet MS"/>
                        </a:rPr>
                        <a:t>up </a:t>
                      </a:r>
                      <a:r>
                        <a:rPr sz="1900" dirty="0">
                          <a:latin typeface="Trebuchet MS"/>
                          <a:cs typeface="Trebuchet MS"/>
                        </a:rPr>
                        <a:t>production</a:t>
                      </a:r>
                      <a:r>
                        <a:rPr sz="1900" spc="204" dirty="0">
                          <a:latin typeface="Trebuchet MS"/>
                          <a:cs typeface="Trebuchet MS"/>
                        </a:rPr>
                        <a:t> </a:t>
                      </a:r>
                      <a:r>
                        <a:rPr sz="1900" spc="-10" dirty="0">
                          <a:latin typeface="Trebuchet MS"/>
                          <a:cs typeface="Trebuchet MS"/>
                        </a:rPr>
                        <a:t>levels</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5" dirty="0">
                          <a:latin typeface="Trebuchet MS"/>
                          <a:cs typeface="Trebuchet MS"/>
                        </a:rPr>
                        <a:t> </a:t>
                      </a:r>
                      <a:r>
                        <a:rPr sz="1900" spc="-195" dirty="0">
                          <a:latin typeface="Trebuchet MS"/>
                          <a:cs typeface="Trebuchet MS"/>
                        </a:rPr>
                        <a:t>1</a:t>
                      </a:r>
                      <a:r>
                        <a:rPr sz="1900" spc="-80" dirty="0">
                          <a:latin typeface="Trebuchet MS"/>
                          <a:cs typeface="Trebuchet MS"/>
                        </a:rPr>
                        <a:t> </a:t>
                      </a:r>
                      <a:r>
                        <a:rPr sz="1900" spc="-10" dirty="0">
                          <a:latin typeface="Trebuchet MS"/>
                          <a:cs typeface="Trebuchet MS"/>
                        </a:rPr>
                        <a:t>million</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IRR=18.12%</a:t>
                      </a:r>
                      <a:endParaRPr sz="1900" dirty="0">
                        <a:latin typeface="Trebuchet MS"/>
                        <a:cs typeface="Trebuchet MS"/>
                      </a:endParaRPr>
                    </a:p>
                    <a:p>
                      <a:pPr marL="41275" marR="641350">
                        <a:lnSpc>
                          <a:spcPts val="2280"/>
                        </a:lnSpc>
                        <a:spcBef>
                          <a:spcPts val="75"/>
                        </a:spcBef>
                      </a:pPr>
                      <a:r>
                        <a:rPr sz="1900" spc="-10" dirty="0">
                          <a:latin typeface="Trebuchet MS"/>
                          <a:cs typeface="Trebuchet MS"/>
                        </a:rPr>
                        <a:t>Payback=8.89 years</a:t>
                      </a:r>
                      <a:endParaRPr sz="1900" dirty="0">
                        <a:latin typeface="Trebuchet MS"/>
                        <a:cs typeface="Trebuchet MS"/>
                      </a:endParaRPr>
                    </a:p>
                    <a:p>
                      <a:pPr marL="41275">
                        <a:lnSpc>
                          <a:spcPts val="2195"/>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Index=2</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65" dirty="0">
                          <a:latin typeface="Trebuchet MS"/>
                          <a:cs typeface="Trebuchet MS"/>
                        </a:rPr>
                        <a:t>605,000</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231775">
                        <a:lnSpc>
                          <a:spcPct val="100000"/>
                        </a:lnSpc>
                        <a:spcBef>
                          <a:spcPts val="210"/>
                        </a:spcBef>
                      </a:pPr>
                      <a:r>
                        <a:rPr sz="1900" spc="145" dirty="0">
                          <a:latin typeface="Trebuchet MS"/>
                          <a:cs typeface="Trebuchet MS"/>
                        </a:rPr>
                        <a:t>SACU</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9727" y="7792556"/>
            <a:ext cx="5450080" cy="3489379"/>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xfrm>
            <a:off x="7509536" y="326548"/>
            <a:ext cx="11602720" cy="779780"/>
          </a:xfrm>
          <a:prstGeom prst="rect">
            <a:avLst/>
          </a:prstGeom>
        </p:spPr>
        <p:txBody>
          <a:bodyPr vert="horz" wrap="square" lIns="0" tIns="12065" rIns="0" bIns="0" rtlCol="0">
            <a:spAutoFit/>
          </a:bodyPr>
          <a:lstStyle/>
          <a:p>
            <a:pPr marL="12700">
              <a:lnSpc>
                <a:spcPct val="100000"/>
              </a:lnSpc>
              <a:spcBef>
                <a:spcPts val="95"/>
              </a:spcBef>
            </a:pPr>
            <a:r>
              <a:rPr sz="4950" spc="75" dirty="0"/>
              <a:t>Manufacturing</a:t>
            </a:r>
            <a:r>
              <a:rPr sz="4950" spc="15" dirty="0"/>
              <a:t> </a:t>
            </a:r>
            <a:r>
              <a:rPr sz="4950" dirty="0"/>
              <a:t>Investment</a:t>
            </a:r>
            <a:r>
              <a:rPr sz="4950" spc="20" dirty="0"/>
              <a:t> </a:t>
            </a:r>
            <a:r>
              <a:rPr sz="4950" spc="-10" dirty="0"/>
              <a:t>Opportunities</a:t>
            </a:r>
            <a:endParaRPr sz="4950"/>
          </a:p>
        </p:txBody>
      </p:sp>
      <p:graphicFrame>
        <p:nvGraphicFramePr>
          <p:cNvPr id="21" name="object 21"/>
          <p:cNvGraphicFramePr>
            <a:graphicFrameLocks noGrp="1"/>
          </p:cNvGraphicFramePr>
          <p:nvPr>
            <p:extLst>
              <p:ext uri="{D42A27DB-BD31-4B8C-83A1-F6EECF244321}">
                <p14:modId xmlns:p14="http://schemas.microsoft.com/office/powerpoint/2010/main" val="3812350632"/>
              </p:ext>
            </p:extLst>
          </p:nvPr>
        </p:nvGraphicFramePr>
        <p:xfrm>
          <a:off x="831850" y="2204638"/>
          <a:ext cx="18806795" cy="4797424"/>
        </p:xfrm>
        <a:graphic>
          <a:graphicData uri="http://schemas.openxmlformats.org/drawingml/2006/table">
            <a:tbl>
              <a:tblPr firstRow="1" bandRow="1">
                <a:tableStyleId>{2D5ABB26-0587-4C30-8999-92F81FD0307C}</a:tableStyleId>
              </a:tblPr>
              <a:tblGrid>
                <a:gridCol w="1790700">
                  <a:extLst>
                    <a:ext uri="{9D8B030D-6E8A-4147-A177-3AD203B41FA5}">
                      <a16:colId xmlns:a16="http://schemas.microsoft.com/office/drawing/2014/main" val="20000"/>
                    </a:ext>
                  </a:extLst>
                </a:gridCol>
                <a:gridCol w="7219950">
                  <a:extLst>
                    <a:ext uri="{9D8B030D-6E8A-4147-A177-3AD203B41FA5}">
                      <a16:colId xmlns:a16="http://schemas.microsoft.com/office/drawing/2014/main" val="20001"/>
                    </a:ext>
                  </a:extLst>
                </a:gridCol>
                <a:gridCol w="2329815">
                  <a:extLst>
                    <a:ext uri="{9D8B030D-6E8A-4147-A177-3AD203B41FA5}">
                      <a16:colId xmlns:a16="http://schemas.microsoft.com/office/drawing/2014/main" val="20002"/>
                    </a:ext>
                  </a:extLst>
                </a:gridCol>
                <a:gridCol w="3047365">
                  <a:extLst>
                    <a:ext uri="{9D8B030D-6E8A-4147-A177-3AD203B41FA5}">
                      <a16:colId xmlns:a16="http://schemas.microsoft.com/office/drawing/2014/main" val="20003"/>
                    </a:ext>
                  </a:extLst>
                </a:gridCol>
                <a:gridCol w="2047240">
                  <a:extLst>
                    <a:ext uri="{9D8B030D-6E8A-4147-A177-3AD203B41FA5}">
                      <a16:colId xmlns:a16="http://schemas.microsoft.com/office/drawing/2014/main" val="20004"/>
                    </a:ext>
                  </a:extLst>
                </a:gridCol>
                <a:gridCol w="2371725">
                  <a:extLst>
                    <a:ext uri="{9D8B030D-6E8A-4147-A177-3AD203B41FA5}">
                      <a16:colId xmlns:a16="http://schemas.microsoft.com/office/drawing/2014/main" val="20005"/>
                    </a:ext>
                  </a:extLst>
                </a:gridCol>
              </a:tblGrid>
              <a:tr h="1004569">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25"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539349"/>
                    </a:solidFill>
                  </a:tcPr>
                </a:tc>
                <a:tc>
                  <a:txBody>
                    <a:bodyPr/>
                    <a:lstStyle/>
                    <a:p>
                      <a:pPr marL="523240" marR="104775">
                        <a:lnSpc>
                          <a:spcPct val="100000"/>
                        </a:lnSpc>
                        <a:spcBef>
                          <a:spcPts val="210"/>
                        </a:spcBef>
                      </a:pPr>
                      <a:r>
                        <a:rPr sz="1900" b="1" dirty="0">
                          <a:solidFill>
                            <a:srgbClr val="FFFFFF"/>
                          </a:solidFill>
                          <a:latin typeface="Trebuchet MS"/>
                          <a:cs typeface="Trebuchet MS"/>
                        </a:rPr>
                        <a:t>Export</a:t>
                      </a:r>
                      <a:r>
                        <a:rPr sz="1900" b="1" spc="-65" dirty="0">
                          <a:solidFill>
                            <a:srgbClr val="FFFFFF"/>
                          </a:solidFill>
                          <a:latin typeface="Trebuchet MS"/>
                          <a:cs typeface="Trebuchet MS"/>
                        </a:rPr>
                        <a:t> </a:t>
                      </a:r>
                      <a:r>
                        <a:rPr sz="1900" b="1" spc="-10" dirty="0">
                          <a:solidFill>
                            <a:srgbClr val="FFFFFF"/>
                          </a:solidFill>
                          <a:latin typeface="Trebuchet MS"/>
                          <a:cs typeface="Trebuchet MS"/>
                        </a:rPr>
                        <a:t>Markets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539349"/>
                    </a:solidFill>
                  </a:tcPr>
                </a:tc>
                <a:extLst>
                  <a:ext uri="{0D108BD9-81ED-4DB2-BD59-A6C34878D82A}">
                    <a16:rowId xmlns:a16="http://schemas.microsoft.com/office/drawing/2014/main" val="10000"/>
                  </a:ext>
                </a:extLst>
              </a:tr>
              <a:tr h="2101850">
                <a:tc>
                  <a:txBody>
                    <a:bodyPr/>
                    <a:lstStyle/>
                    <a:p>
                      <a:pPr marL="41275">
                        <a:lnSpc>
                          <a:spcPts val="2280"/>
                        </a:lnSpc>
                        <a:spcBef>
                          <a:spcPts val="210"/>
                        </a:spcBef>
                      </a:pPr>
                      <a:r>
                        <a:rPr sz="1900" spc="-10" dirty="0">
                          <a:latin typeface="Trebuchet MS"/>
                          <a:cs typeface="Trebuchet MS"/>
                        </a:rPr>
                        <a:t>Electrical</a:t>
                      </a:r>
                      <a:endParaRPr sz="1900" dirty="0">
                        <a:latin typeface="Trebuchet MS"/>
                        <a:cs typeface="Trebuchet MS"/>
                      </a:endParaRPr>
                    </a:p>
                    <a:p>
                      <a:pPr marL="41275">
                        <a:lnSpc>
                          <a:spcPts val="2280"/>
                        </a:lnSpc>
                      </a:pPr>
                      <a:r>
                        <a:rPr sz="1900" spc="70" dirty="0">
                          <a:latin typeface="Trebuchet MS"/>
                          <a:cs typeface="Trebuchet MS"/>
                        </a:rPr>
                        <a:t>Components</a:t>
                      </a:r>
                      <a:endParaRPr sz="1900" dirty="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55" dirty="0">
                          <a:latin typeface="Trebuchet MS"/>
                          <a:cs typeface="Trebuchet MS"/>
                        </a:rPr>
                        <a:t>A</a:t>
                      </a:r>
                      <a:r>
                        <a:rPr sz="1900" spc="-140" dirty="0">
                          <a:latin typeface="Trebuchet MS"/>
                          <a:cs typeface="Trebuchet MS"/>
                        </a:rPr>
                        <a:t> </a:t>
                      </a:r>
                      <a:r>
                        <a:rPr sz="1900" dirty="0">
                          <a:latin typeface="Trebuchet MS"/>
                          <a:cs typeface="Trebuchet MS"/>
                        </a:rPr>
                        <a:t>significant</a:t>
                      </a:r>
                      <a:r>
                        <a:rPr sz="1900" spc="-75" dirty="0">
                          <a:latin typeface="Trebuchet MS"/>
                          <a:cs typeface="Trebuchet MS"/>
                        </a:rPr>
                        <a:t> </a:t>
                      </a:r>
                      <a:r>
                        <a:rPr sz="1900" dirty="0">
                          <a:latin typeface="Trebuchet MS"/>
                          <a:cs typeface="Trebuchet MS"/>
                        </a:rPr>
                        <a:t>player</a:t>
                      </a:r>
                      <a:r>
                        <a:rPr sz="1900" spc="-125" dirty="0">
                          <a:latin typeface="Trebuchet MS"/>
                          <a:cs typeface="Trebuchet MS"/>
                        </a:rPr>
                        <a:t> </a:t>
                      </a:r>
                      <a:r>
                        <a:rPr sz="1900" spc="80" dirty="0">
                          <a:latin typeface="Trebuchet MS"/>
                          <a:cs typeface="Trebuchet MS"/>
                        </a:rPr>
                        <a:t>on</a:t>
                      </a:r>
                      <a:r>
                        <a:rPr sz="1900" spc="-75" dirty="0">
                          <a:latin typeface="Trebuchet MS"/>
                          <a:cs typeface="Trebuchet MS"/>
                        </a:rPr>
                        <a:t> </a:t>
                      </a:r>
                      <a:r>
                        <a:rPr sz="1900" spc="-10" dirty="0">
                          <a:latin typeface="Trebuchet MS"/>
                          <a:cs typeface="Trebuchet MS"/>
                        </a:rPr>
                        <a:t>electrical</a:t>
                      </a:r>
                      <a:r>
                        <a:rPr sz="1900" spc="-140" dirty="0">
                          <a:latin typeface="Trebuchet MS"/>
                          <a:cs typeface="Trebuchet MS"/>
                        </a:rPr>
                        <a:t> </a:t>
                      </a:r>
                      <a:r>
                        <a:rPr sz="1900" spc="65" dirty="0">
                          <a:latin typeface="Trebuchet MS"/>
                          <a:cs typeface="Trebuchet MS"/>
                        </a:rPr>
                        <a:t>components</a:t>
                      </a:r>
                      <a:endParaRPr sz="1900" dirty="0">
                        <a:latin typeface="Trebuchet MS"/>
                        <a:cs typeface="Trebuchet MS"/>
                      </a:endParaRPr>
                    </a:p>
                    <a:p>
                      <a:pPr marL="41275">
                        <a:lnSpc>
                          <a:spcPts val="2280"/>
                        </a:lnSpc>
                      </a:pPr>
                      <a:r>
                        <a:rPr sz="1900" dirty="0">
                          <a:latin typeface="Trebuchet MS"/>
                          <a:cs typeface="Trebuchet MS"/>
                        </a:rPr>
                        <a:t>manufacturing</a:t>
                      </a:r>
                      <a:r>
                        <a:rPr sz="1900" spc="110" dirty="0">
                          <a:latin typeface="Trebuchet MS"/>
                          <a:cs typeface="Trebuchet MS"/>
                        </a:rPr>
                        <a:t> </a:t>
                      </a:r>
                      <a:r>
                        <a:rPr sz="1900" spc="70" dirty="0">
                          <a:latin typeface="Trebuchet MS"/>
                          <a:cs typeface="Trebuchet MS"/>
                        </a:rPr>
                        <a:t>and</a:t>
                      </a:r>
                      <a:r>
                        <a:rPr sz="1900" spc="114" dirty="0">
                          <a:latin typeface="Trebuchet MS"/>
                          <a:cs typeface="Trebuchet MS"/>
                        </a:rPr>
                        <a:t> </a:t>
                      </a:r>
                      <a:r>
                        <a:rPr sz="1900" spc="-10" dirty="0">
                          <a:latin typeface="Trebuchet MS"/>
                          <a:cs typeface="Trebuchet MS"/>
                        </a:rPr>
                        <a:t>export</a:t>
                      </a:r>
                      <a:endParaRPr sz="1900" dirty="0">
                        <a:latin typeface="Trebuchet MS"/>
                        <a:cs typeface="Trebuchet MS"/>
                      </a:endParaRPr>
                    </a:p>
                    <a:p>
                      <a:pPr>
                        <a:lnSpc>
                          <a:spcPct val="100000"/>
                        </a:lnSpc>
                        <a:spcBef>
                          <a:spcPts val="30"/>
                        </a:spcBef>
                      </a:pPr>
                      <a:endParaRPr sz="1950" dirty="0">
                        <a:latin typeface="Times New Roman"/>
                        <a:cs typeface="Times New Roman"/>
                      </a:endParaRPr>
                    </a:p>
                    <a:p>
                      <a:pPr marL="41275" marR="82550">
                        <a:lnSpc>
                          <a:spcPct val="100000"/>
                        </a:lnSpc>
                      </a:pPr>
                      <a:r>
                        <a:rPr sz="1900" spc="155" dirty="0">
                          <a:latin typeface="Trebuchet MS"/>
                          <a:cs typeface="Trebuchet MS"/>
                        </a:rPr>
                        <a:t>A</a:t>
                      </a:r>
                      <a:r>
                        <a:rPr sz="1900" spc="-100" dirty="0">
                          <a:latin typeface="Trebuchet MS"/>
                          <a:cs typeface="Trebuchet MS"/>
                        </a:rPr>
                        <a:t> </a:t>
                      </a:r>
                      <a:r>
                        <a:rPr sz="1900" dirty="0">
                          <a:latin typeface="Trebuchet MS"/>
                          <a:cs typeface="Trebuchet MS"/>
                        </a:rPr>
                        <a:t>location</a:t>
                      </a:r>
                      <a:r>
                        <a:rPr sz="1900" spc="-90" dirty="0">
                          <a:latin typeface="Trebuchet MS"/>
                          <a:cs typeface="Trebuchet MS"/>
                        </a:rPr>
                        <a:t> </a:t>
                      </a:r>
                      <a:r>
                        <a:rPr sz="1900" spc="-10" dirty="0">
                          <a:latin typeface="Trebuchet MS"/>
                          <a:cs typeface="Trebuchet MS"/>
                        </a:rPr>
                        <a:t>with</a:t>
                      </a:r>
                      <a:r>
                        <a:rPr sz="1900" spc="-30" dirty="0">
                          <a:latin typeface="Trebuchet MS"/>
                          <a:cs typeface="Trebuchet MS"/>
                        </a:rPr>
                        <a:t> </a:t>
                      </a:r>
                      <a:r>
                        <a:rPr sz="1900" dirty="0">
                          <a:latin typeface="Trebuchet MS"/>
                          <a:cs typeface="Trebuchet MS"/>
                        </a:rPr>
                        <a:t>production</a:t>
                      </a:r>
                      <a:r>
                        <a:rPr sz="1900" spc="-30" dirty="0">
                          <a:latin typeface="Trebuchet MS"/>
                          <a:cs typeface="Trebuchet MS"/>
                        </a:rPr>
                        <a:t> </a:t>
                      </a:r>
                      <a:r>
                        <a:rPr sz="1900" spc="50" dirty="0">
                          <a:latin typeface="Trebuchet MS"/>
                          <a:cs typeface="Trebuchet MS"/>
                        </a:rPr>
                        <a:t>cost</a:t>
                      </a:r>
                      <a:r>
                        <a:rPr sz="1900" spc="-30" dirty="0">
                          <a:latin typeface="Trebuchet MS"/>
                          <a:cs typeface="Trebuchet MS"/>
                        </a:rPr>
                        <a:t> </a:t>
                      </a:r>
                      <a:r>
                        <a:rPr sz="1900" spc="50" dirty="0">
                          <a:latin typeface="Trebuchet MS"/>
                          <a:cs typeface="Trebuchet MS"/>
                        </a:rPr>
                        <a:t>advantage</a:t>
                      </a:r>
                      <a:r>
                        <a:rPr sz="1900" spc="-30" dirty="0">
                          <a:latin typeface="Trebuchet MS"/>
                          <a:cs typeface="Trebuchet MS"/>
                        </a:rPr>
                        <a:t> </a:t>
                      </a:r>
                      <a:r>
                        <a:rPr sz="1900" dirty="0">
                          <a:latin typeface="Trebuchet MS"/>
                          <a:cs typeface="Trebuchet MS"/>
                        </a:rPr>
                        <a:t>over</a:t>
                      </a:r>
                      <a:r>
                        <a:rPr sz="1900" spc="-80" dirty="0">
                          <a:latin typeface="Trebuchet MS"/>
                          <a:cs typeface="Trebuchet MS"/>
                        </a:rPr>
                        <a:t> </a:t>
                      </a:r>
                      <a:r>
                        <a:rPr sz="1900" spc="-35" dirty="0">
                          <a:latin typeface="Trebuchet MS"/>
                          <a:cs typeface="Trebuchet MS"/>
                        </a:rPr>
                        <a:t>its</a:t>
                      </a:r>
                      <a:r>
                        <a:rPr sz="1900" spc="-30" dirty="0">
                          <a:latin typeface="Trebuchet MS"/>
                          <a:cs typeface="Trebuchet MS"/>
                        </a:rPr>
                        <a:t> </a:t>
                      </a:r>
                      <a:r>
                        <a:rPr sz="1900" spc="-10" dirty="0">
                          <a:latin typeface="Trebuchet MS"/>
                          <a:cs typeface="Trebuchet MS"/>
                        </a:rPr>
                        <a:t>competitors </a:t>
                      </a:r>
                      <a:r>
                        <a:rPr sz="1900" spc="60" dirty="0">
                          <a:latin typeface="Trebuchet MS"/>
                          <a:cs typeface="Trebuchet MS"/>
                        </a:rPr>
                        <a:t>Key</a:t>
                      </a:r>
                      <a:r>
                        <a:rPr sz="1900" spc="-90" dirty="0">
                          <a:latin typeface="Trebuchet MS"/>
                          <a:cs typeface="Trebuchet MS"/>
                        </a:rPr>
                        <a:t> </a:t>
                      </a:r>
                      <a:r>
                        <a:rPr sz="1900" spc="55" dirty="0">
                          <a:latin typeface="Trebuchet MS"/>
                          <a:cs typeface="Trebuchet MS"/>
                        </a:rPr>
                        <a:t>products</a:t>
                      </a:r>
                      <a:r>
                        <a:rPr sz="1900" spc="-30" dirty="0">
                          <a:latin typeface="Trebuchet MS"/>
                          <a:cs typeface="Trebuchet MS"/>
                        </a:rPr>
                        <a:t> </a:t>
                      </a:r>
                      <a:r>
                        <a:rPr sz="1900" dirty="0">
                          <a:latin typeface="Trebuchet MS"/>
                          <a:cs typeface="Trebuchet MS"/>
                        </a:rPr>
                        <a:t>include</a:t>
                      </a:r>
                      <a:r>
                        <a:rPr sz="1900" spc="-25" dirty="0">
                          <a:latin typeface="Trebuchet MS"/>
                          <a:cs typeface="Trebuchet MS"/>
                        </a:rPr>
                        <a:t> </a:t>
                      </a:r>
                      <a:r>
                        <a:rPr sz="1900" dirty="0">
                          <a:latin typeface="Trebuchet MS"/>
                          <a:cs typeface="Trebuchet MS"/>
                        </a:rPr>
                        <a:t>switches,</a:t>
                      </a:r>
                      <a:r>
                        <a:rPr sz="1900" spc="-25" dirty="0">
                          <a:latin typeface="Trebuchet MS"/>
                          <a:cs typeface="Trebuchet MS"/>
                        </a:rPr>
                        <a:t> relays,</a:t>
                      </a:r>
                      <a:r>
                        <a:rPr sz="1900" spc="-30" dirty="0">
                          <a:latin typeface="Trebuchet MS"/>
                          <a:cs typeface="Trebuchet MS"/>
                        </a:rPr>
                        <a:t> </a:t>
                      </a:r>
                      <a:r>
                        <a:rPr sz="1900" dirty="0">
                          <a:latin typeface="Trebuchet MS"/>
                          <a:cs typeface="Trebuchet MS"/>
                        </a:rPr>
                        <a:t>fuses,</a:t>
                      </a:r>
                      <a:r>
                        <a:rPr sz="1900" spc="-25" dirty="0">
                          <a:latin typeface="Trebuchet MS"/>
                          <a:cs typeface="Trebuchet MS"/>
                        </a:rPr>
                        <a:t> </a:t>
                      </a:r>
                      <a:r>
                        <a:rPr sz="1900" spc="80" dirty="0">
                          <a:latin typeface="Trebuchet MS"/>
                          <a:cs typeface="Trebuchet MS"/>
                        </a:rPr>
                        <a:t>surge</a:t>
                      </a:r>
                      <a:r>
                        <a:rPr sz="1900" spc="-25" dirty="0">
                          <a:latin typeface="Trebuchet MS"/>
                          <a:cs typeface="Trebuchet MS"/>
                        </a:rPr>
                        <a:t> </a:t>
                      </a:r>
                      <a:r>
                        <a:rPr sz="1900" spc="-10" dirty="0">
                          <a:latin typeface="Trebuchet MS"/>
                          <a:cs typeface="Trebuchet MS"/>
                        </a:rPr>
                        <a:t>suppressors, </a:t>
                      </a:r>
                      <a:r>
                        <a:rPr sz="1900" dirty="0">
                          <a:latin typeface="Trebuchet MS"/>
                          <a:cs typeface="Trebuchet MS"/>
                        </a:rPr>
                        <a:t>plugs,</a:t>
                      </a:r>
                      <a:r>
                        <a:rPr sz="1900" spc="175" dirty="0">
                          <a:latin typeface="Trebuchet MS"/>
                          <a:cs typeface="Trebuchet MS"/>
                        </a:rPr>
                        <a:t> </a:t>
                      </a:r>
                      <a:r>
                        <a:rPr sz="1900" dirty="0">
                          <a:latin typeface="Trebuchet MS"/>
                          <a:cs typeface="Trebuchet MS"/>
                        </a:rPr>
                        <a:t>sockets,</a:t>
                      </a:r>
                      <a:r>
                        <a:rPr sz="1900" spc="180" dirty="0">
                          <a:latin typeface="Trebuchet MS"/>
                          <a:cs typeface="Trebuchet MS"/>
                        </a:rPr>
                        <a:t> </a:t>
                      </a:r>
                      <a:r>
                        <a:rPr sz="1900" dirty="0">
                          <a:latin typeface="Trebuchet MS"/>
                          <a:cs typeface="Trebuchet MS"/>
                        </a:rPr>
                        <a:t>lamp-holders,</a:t>
                      </a:r>
                      <a:r>
                        <a:rPr sz="1900" spc="180" dirty="0">
                          <a:latin typeface="Trebuchet MS"/>
                          <a:cs typeface="Trebuchet MS"/>
                        </a:rPr>
                        <a:t> </a:t>
                      </a:r>
                      <a:r>
                        <a:rPr sz="1900" spc="-25" dirty="0">
                          <a:latin typeface="Trebuchet MS"/>
                          <a:cs typeface="Trebuchet MS"/>
                        </a:rPr>
                        <a:t>etc</a:t>
                      </a:r>
                      <a:endParaRPr sz="1900" dirty="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45" dirty="0">
                          <a:latin typeface="Trebuchet MS"/>
                          <a:cs typeface="Trebuchet MS"/>
                        </a:rPr>
                        <a:t>250,000</a:t>
                      </a:r>
                      <a:endParaRPr sz="1900" dirty="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IRR=45.43%</a:t>
                      </a:r>
                      <a:endParaRPr sz="1900" dirty="0">
                        <a:latin typeface="Trebuchet MS"/>
                        <a:cs typeface="Trebuchet MS"/>
                      </a:endParaRPr>
                    </a:p>
                    <a:p>
                      <a:pPr marL="41275">
                        <a:lnSpc>
                          <a:spcPts val="2275"/>
                        </a:lnSpc>
                      </a:pPr>
                      <a:r>
                        <a:rPr sz="1900" dirty="0">
                          <a:latin typeface="Trebuchet MS"/>
                          <a:cs typeface="Trebuchet MS"/>
                        </a:rPr>
                        <a:t>Payback=4.90</a:t>
                      </a:r>
                      <a:r>
                        <a:rPr sz="1900" spc="140" dirty="0">
                          <a:latin typeface="Trebuchet MS"/>
                          <a:cs typeface="Trebuchet MS"/>
                        </a:rPr>
                        <a:t> </a:t>
                      </a:r>
                      <a:r>
                        <a:rPr sz="1900" spc="-10" dirty="0">
                          <a:latin typeface="Trebuchet MS"/>
                          <a:cs typeface="Trebuchet MS"/>
                        </a:rPr>
                        <a:t>years</a:t>
                      </a:r>
                      <a:endParaRPr sz="1900" dirty="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Index=5</a:t>
                      </a:r>
                      <a:endParaRPr sz="1900" dirty="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85" dirty="0">
                          <a:latin typeface="Trebuchet MS"/>
                          <a:cs typeface="Trebuchet MS"/>
                        </a:rPr>
                        <a:t> </a:t>
                      </a:r>
                      <a:r>
                        <a:rPr sz="1900" spc="-195" dirty="0">
                          <a:latin typeface="Trebuchet MS"/>
                          <a:cs typeface="Trebuchet MS"/>
                        </a:rPr>
                        <a:t>1</a:t>
                      </a:r>
                      <a:r>
                        <a:rPr sz="1900" spc="-80" dirty="0">
                          <a:latin typeface="Trebuchet MS"/>
                          <a:cs typeface="Trebuchet MS"/>
                        </a:rPr>
                        <a:t> </a:t>
                      </a:r>
                      <a:r>
                        <a:rPr sz="1900" spc="-10" dirty="0">
                          <a:latin typeface="Trebuchet MS"/>
                          <a:cs typeface="Trebuchet MS"/>
                        </a:rPr>
                        <a:t>million</a:t>
                      </a:r>
                      <a:endParaRPr sz="1900" dirty="0">
                        <a:latin typeface="Trebuchet MS"/>
                        <a:cs typeface="Trebuchet MS"/>
                      </a:endParaRPr>
                    </a:p>
                  </a:txBody>
                  <a:tcPr marL="0" marR="0" marT="26670" marB="0">
                    <a:lnB w="12700">
                      <a:solidFill>
                        <a:srgbClr val="000000"/>
                      </a:solidFill>
                      <a:prstDash val="solid"/>
                    </a:lnB>
                  </a:tcPr>
                </a:tc>
                <a:tc>
                  <a:txBody>
                    <a:bodyPr/>
                    <a:lstStyle/>
                    <a:p>
                      <a:pPr marL="523240">
                        <a:lnSpc>
                          <a:spcPct val="100000"/>
                        </a:lnSpc>
                        <a:spcBef>
                          <a:spcPts val="210"/>
                        </a:spcBef>
                      </a:pPr>
                      <a:r>
                        <a:rPr sz="1900" spc="-20" dirty="0">
                          <a:latin typeface="Trebuchet MS"/>
                          <a:cs typeface="Trebuchet MS"/>
                        </a:rPr>
                        <a:t>China, </a:t>
                      </a:r>
                      <a:r>
                        <a:rPr sz="1900" dirty="0">
                          <a:latin typeface="Trebuchet MS"/>
                          <a:cs typeface="Trebuchet MS"/>
                        </a:rPr>
                        <a:t>UAE,</a:t>
                      </a:r>
                      <a:r>
                        <a:rPr sz="1900" spc="-15" dirty="0">
                          <a:latin typeface="Trebuchet MS"/>
                          <a:cs typeface="Trebuchet MS"/>
                        </a:rPr>
                        <a:t> </a:t>
                      </a:r>
                      <a:r>
                        <a:rPr sz="1900" spc="130" dirty="0">
                          <a:latin typeface="Trebuchet MS"/>
                          <a:cs typeface="Trebuchet MS"/>
                        </a:rPr>
                        <a:t>EU</a:t>
                      </a:r>
                      <a:endParaRPr sz="1900" dirty="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1691005">
                <a:tc>
                  <a:txBody>
                    <a:bodyPr/>
                    <a:lstStyle/>
                    <a:p>
                      <a:pPr marL="41275">
                        <a:lnSpc>
                          <a:spcPct val="100000"/>
                        </a:lnSpc>
                        <a:spcBef>
                          <a:spcPts val="210"/>
                        </a:spcBef>
                      </a:pPr>
                      <a:r>
                        <a:rPr sz="1900" spc="-10" dirty="0">
                          <a:latin typeface="Trebuchet MS"/>
                          <a:cs typeface="Trebuchet MS"/>
                        </a:rPr>
                        <a:t>Footwear</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2153920">
                        <a:lnSpc>
                          <a:spcPct val="100000"/>
                        </a:lnSpc>
                        <a:spcBef>
                          <a:spcPts val="210"/>
                        </a:spcBef>
                      </a:pPr>
                      <a:r>
                        <a:rPr sz="1900" spc="55" dirty="0">
                          <a:latin typeface="Trebuchet MS"/>
                          <a:cs typeface="Trebuchet MS"/>
                        </a:rPr>
                        <a:t>Annual</a:t>
                      </a:r>
                      <a:r>
                        <a:rPr sz="1900" spc="-50" dirty="0">
                          <a:latin typeface="Trebuchet MS"/>
                          <a:cs typeface="Trebuchet MS"/>
                        </a:rPr>
                        <a:t> </a:t>
                      </a:r>
                      <a:r>
                        <a:rPr sz="1900" dirty="0">
                          <a:latin typeface="Trebuchet MS"/>
                          <a:cs typeface="Trebuchet MS"/>
                        </a:rPr>
                        <a:t>production</a:t>
                      </a:r>
                      <a:r>
                        <a:rPr sz="1900" spc="30" dirty="0">
                          <a:latin typeface="Trebuchet MS"/>
                          <a:cs typeface="Trebuchet MS"/>
                        </a:rPr>
                        <a:t> </a:t>
                      </a:r>
                      <a:r>
                        <a:rPr sz="1900" dirty="0">
                          <a:latin typeface="Trebuchet MS"/>
                          <a:cs typeface="Trebuchet MS"/>
                        </a:rPr>
                        <a:t>capacity</a:t>
                      </a:r>
                      <a:r>
                        <a:rPr sz="1900" spc="-40" dirty="0">
                          <a:latin typeface="Trebuchet MS"/>
                          <a:cs typeface="Trebuchet MS"/>
                        </a:rPr>
                        <a:t> </a:t>
                      </a:r>
                      <a:r>
                        <a:rPr sz="1900" dirty="0">
                          <a:latin typeface="Trebuchet MS"/>
                          <a:cs typeface="Trebuchet MS"/>
                        </a:rPr>
                        <a:t>of</a:t>
                      </a:r>
                      <a:r>
                        <a:rPr sz="1900" spc="-25" dirty="0">
                          <a:latin typeface="Trebuchet MS"/>
                          <a:cs typeface="Trebuchet MS"/>
                        </a:rPr>
                        <a:t> </a:t>
                      </a:r>
                      <a:r>
                        <a:rPr sz="1900" dirty="0">
                          <a:latin typeface="Trebuchet MS"/>
                          <a:cs typeface="Trebuchet MS"/>
                        </a:rPr>
                        <a:t>over</a:t>
                      </a:r>
                      <a:r>
                        <a:rPr sz="1900" spc="-25" dirty="0">
                          <a:latin typeface="Trebuchet MS"/>
                          <a:cs typeface="Trebuchet MS"/>
                        </a:rPr>
                        <a:t> </a:t>
                      </a:r>
                      <a:r>
                        <a:rPr sz="1900" spc="-165" dirty="0">
                          <a:latin typeface="Trebuchet MS"/>
                          <a:cs typeface="Trebuchet MS"/>
                        </a:rPr>
                        <a:t>7.2</a:t>
                      </a:r>
                      <a:r>
                        <a:rPr sz="1900" spc="30" dirty="0">
                          <a:latin typeface="Trebuchet MS"/>
                          <a:cs typeface="Trebuchet MS"/>
                        </a:rPr>
                        <a:t> </a:t>
                      </a:r>
                      <a:r>
                        <a:rPr sz="1900" spc="-10" dirty="0">
                          <a:latin typeface="Trebuchet MS"/>
                          <a:cs typeface="Trebuchet MS"/>
                        </a:rPr>
                        <a:t>million </a:t>
                      </a:r>
                      <a:r>
                        <a:rPr sz="1900" dirty="0">
                          <a:latin typeface="Trebuchet MS"/>
                          <a:cs typeface="Trebuchet MS"/>
                        </a:rPr>
                        <a:t>pairs</a:t>
                      </a:r>
                      <a:r>
                        <a:rPr sz="1900" spc="-35" dirty="0">
                          <a:latin typeface="Trebuchet MS"/>
                          <a:cs typeface="Trebuchet MS"/>
                        </a:rPr>
                        <a:t> </a:t>
                      </a:r>
                      <a:r>
                        <a:rPr sz="1900" dirty="0">
                          <a:latin typeface="Trebuchet MS"/>
                          <a:cs typeface="Trebuchet MS"/>
                        </a:rPr>
                        <a:t>of</a:t>
                      </a:r>
                      <a:r>
                        <a:rPr sz="1900" spc="-85" dirty="0">
                          <a:latin typeface="Trebuchet MS"/>
                          <a:cs typeface="Trebuchet MS"/>
                        </a:rPr>
                        <a:t> </a:t>
                      </a:r>
                      <a:r>
                        <a:rPr sz="1900" spc="100" dirty="0">
                          <a:latin typeface="Trebuchet MS"/>
                          <a:cs typeface="Trebuchet MS"/>
                        </a:rPr>
                        <a:t>shoes</a:t>
                      </a:r>
                      <a:r>
                        <a:rPr sz="1900" spc="-35" dirty="0">
                          <a:latin typeface="Trebuchet MS"/>
                          <a:cs typeface="Trebuchet MS"/>
                        </a:rPr>
                        <a:t> </a:t>
                      </a:r>
                      <a:r>
                        <a:rPr sz="1900" dirty="0">
                          <a:latin typeface="Trebuchet MS"/>
                          <a:cs typeface="Trebuchet MS"/>
                        </a:rPr>
                        <a:t>per</a:t>
                      </a:r>
                      <a:r>
                        <a:rPr sz="1900" spc="-140" dirty="0">
                          <a:latin typeface="Trebuchet MS"/>
                          <a:cs typeface="Trebuchet MS"/>
                        </a:rPr>
                        <a:t> </a:t>
                      </a:r>
                      <a:r>
                        <a:rPr sz="1900" spc="-20" dirty="0">
                          <a:latin typeface="Trebuchet MS"/>
                          <a:cs typeface="Trebuchet MS"/>
                        </a:rPr>
                        <a:t>year</a:t>
                      </a:r>
                      <a:endParaRPr sz="1900" dirty="0">
                        <a:latin typeface="Trebuchet MS"/>
                        <a:cs typeface="Trebuchet MS"/>
                      </a:endParaRPr>
                    </a:p>
                    <a:p>
                      <a:pPr>
                        <a:lnSpc>
                          <a:spcPct val="100000"/>
                        </a:lnSpc>
                        <a:spcBef>
                          <a:spcPts val="25"/>
                        </a:spcBef>
                      </a:pPr>
                      <a:endParaRPr sz="1950" dirty="0">
                        <a:latin typeface="Times New Roman"/>
                        <a:cs typeface="Times New Roman"/>
                      </a:endParaRPr>
                    </a:p>
                    <a:p>
                      <a:pPr marL="41275">
                        <a:lnSpc>
                          <a:spcPct val="100000"/>
                        </a:lnSpc>
                      </a:pPr>
                      <a:r>
                        <a:rPr sz="1900" spc="-20" dirty="0">
                          <a:latin typeface="Trebuchet MS"/>
                          <a:cs typeface="Trebuchet MS"/>
                        </a:rPr>
                        <a:t>Diversification</a:t>
                      </a:r>
                      <a:r>
                        <a:rPr sz="1900" spc="-85" dirty="0">
                          <a:latin typeface="Trebuchet MS"/>
                          <a:cs typeface="Trebuchet MS"/>
                        </a:rPr>
                        <a:t> </a:t>
                      </a:r>
                      <a:r>
                        <a:rPr sz="1900" spc="-10" dirty="0">
                          <a:latin typeface="Trebuchet MS"/>
                          <a:cs typeface="Trebuchet MS"/>
                        </a:rPr>
                        <a:t>with</a:t>
                      </a:r>
                      <a:r>
                        <a:rPr sz="1900" spc="-15" dirty="0">
                          <a:latin typeface="Trebuchet MS"/>
                          <a:cs typeface="Trebuchet MS"/>
                        </a:rPr>
                        <a:t> </a:t>
                      </a:r>
                      <a:r>
                        <a:rPr sz="1900" spc="50" dirty="0">
                          <a:latin typeface="Trebuchet MS"/>
                          <a:cs typeface="Trebuchet MS"/>
                        </a:rPr>
                        <a:t>high</a:t>
                      </a:r>
                      <a:r>
                        <a:rPr sz="1900" spc="-80" dirty="0">
                          <a:latin typeface="Trebuchet MS"/>
                          <a:cs typeface="Trebuchet MS"/>
                        </a:rPr>
                        <a:t> </a:t>
                      </a:r>
                      <a:r>
                        <a:rPr sz="1900" dirty="0">
                          <a:latin typeface="Trebuchet MS"/>
                          <a:cs typeface="Trebuchet MS"/>
                        </a:rPr>
                        <a:t>value</a:t>
                      </a:r>
                      <a:r>
                        <a:rPr sz="1900" spc="-20" dirty="0">
                          <a:latin typeface="Trebuchet MS"/>
                          <a:cs typeface="Trebuchet MS"/>
                        </a:rPr>
                        <a:t> </a:t>
                      </a:r>
                      <a:r>
                        <a:rPr sz="1900" spc="-10" dirty="0">
                          <a:latin typeface="Trebuchet MS"/>
                          <a:cs typeface="Trebuchet MS"/>
                        </a:rPr>
                        <a:t>footwear</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90" dirty="0">
                          <a:latin typeface="Trebuchet MS"/>
                          <a:cs typeface="Trebuchet MS"/>
                        </a:rPr>
                        <a:t> </a:t>
                      </a:r>
                      <a:r>
                        <a:rPr sz="1900" dirty="0">
                          <a:latin typeface="Trebuchet MS"/>
                          <a:cs typeface="Trebuchet MS"/>
                        </a:rPr>
                        <a:t>2</a:t>
                      </a:r>
                      <a:r>
                        <a:rPr sz="1900" spc="-90" dirty="0">
                          <a:latin typeface="Trebuchet MS"/>
                          <a:cs typeface="Trebuchet MS"/>
                        </a:rPr>
                        <a:t> </a:t>
                      </a:r>
                      <a:r>
                        <a:rPr sz="1900" spc="-10" dirty="0">
                          <a:latin typeface="Trebuchet MS"/>
                          <a:cs typeface="Trebuchet MS"/>
                        </a:rPr>
                        <a:t>million</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IRR=13.21%</a:t>
                      </a:r>
                      <a:endParaRPr sz="1900" dirty="0">
                        <a:latin typeface="Trebuchet MS"/>
                        <a:cs typeface="Trebuchet MS"/>
                      </a:endParaRPr>
                    </a:p>
                    <a:p>
                      <a:pPr marL="41275">
                        <a:lnSpc>
                          <a:spcPts val="2275"/>
                        </a:lnSpc>
                      </a:pPr>
                      <a:r>
                        <a:rPr sz="1900" spc="-10" dirty="0">
                          <a:latin typeface="Trebuchet MS"/>
                          <a:cs typeface="Trebuchet MS"/>
                        </a:rPr>
                        <a:t>Payback=10.29</a:t>
                      </a:r>
                      <a:r>
                        <a:rPr sz="1900" spc="-25" dirty="0">
                          <a:latin typeface="Trebuchet MS"/>
                          <a:cs typeface="Trebuchet MS"/>
                        </a:rPr>
                        <a:t> </a:t>
                      </a:r>
                      <a:r>
                        <a:rPr sz="1900" spc="-10" dirty="0">
                          <a:latin typeface="Trebuchet MS"/>
                          <a:cs typeface="Trebuchet MS"/>
                        </a:rPr>
                        <a:t>years</a:t>
                      </a:r>
                      <a:endParaRPr sz="1900" dirty="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Index=1</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65" dirty="0">
                          <a:latin typeface="Trebuchet MS"/>
                          <a:cs typeface="Trebuchet MS"/>
                        </a:rPr>
                        <a:t>605,000</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523240">
                        <a:lnSpc>
                          <a:spcPts val="2280"/>
                        </a:lnSpc>
                        <a:spcBef>
                          <a:spcPts val="210"/>
                        </a:spcBef>
                      </a:pPr>
                      <a:r>
                        <a:rPr sz="1900" spc="-5" dirty="0">
                          <a:latin typeface="Trebuchet MS"/>
                          <a:cs typeface="Trebuchet MS"/>
                        </a:rPr>
                        <a:t>S</a:t>
                      </a:r>
                      <a:r>
                        <a:rPr sz="1900" spc="-30" dirty="0">
                          <a:latin typeface="Trebuchet MS"/>
                          <a:cs typeface="Trebuchet MS"/>
                        </a:rPr>
                        <a:t>A</a:t>
                      </a:r>
                      <a:r>
                        <a:rPr sz="1900" spc="20" dirty="0">
                          <a:latin typeface="Trebuchet MS"/>
                          <a:cs typeface="Trebuchet MS"/>
                        </a:rPr>
                        <a:t>C</a:t>
                      </a:r>
                      <a:r>
                        <a:rPr sz="1900" spc="-15" dirty="0">
                          <a:latin typeface="Trebuchet MS"/>
                          <a:cs typeface="Trebuchet MS"/>
                        </a:rPr>
                        <a:t>U</a:t>
                      </a:r>
                      <a:r>
                        <a:rPr sz="1900" spc="20" dirty="0">
                          <a:latin typeface="Trebuchet MS"/>
                          <a:cs typeface="Trebuchet MS"/>
                        </a:rPr>
                        <a:t>,</a:t>
                      </a:r>
                      <a:r>
                        <a:rPr sz="1900" spc="114" dirty="0">
                          <a:latin typeface="Trebuchet MS"/>
                          <a:cs typeface="Trebuchet MS"/>
                        </a:rPr>
                        <a:t> </a:t>
                      </a:r>
                      <a:r>
                        <a:rPr sz="1900" spc="45" dirty="0">
                          <a:latin typeface="Trebuchet MS"/>
                          <a:cs typeface="Trebuchet MS"/>
                        </a:rPr>
                        <a:t>USA,</a:t>
                      </a:r>
                      <a:endParaRPr sz="1900" dirty="0">
                        <a:latin typeface="Trebuchet MS"/>
                        <a:cs typeface="Trebuchet MS"/>
                      </a:endParaRPr>
                    </a:p>
                    <a:p>
                      <a:pPr marL="523240">
                        <a:lnSpc>
                          <a:spcPts val="2280"/>
                        </a:lnSpc>
                      </a:pPr>
                      <a:r>
                        <a:rPr sz="1900" spc="-20" dirty="0">
                          <a:latin typeface="Trebuchet MS"/>
                          <a:cs typeface="Trebuchet MS"/>
                        </a:rPr>
                        <a:t>Gulf</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prstGeom prst="rect">
            <a:avLst/>
          </a:prstGeom>
        </p:spPr>
        <p:txBody>
          <a:bodyPr vert="horz" wrap="square" lIns="0" tIns="12065" rIns="0" bIns="0" rtlCol="0">
            <a:spAutoFit/>
          </a:bodyPr>
          <a:lstStyle/>
          <a:p>
            <a:pPr marL="7588250">
              <a:lnSpc>
                <a:spcPct val="100000"/>
              </a:lnSpc>
              <a:spcBef>
                <a:spcPts val="95"/>
              </a:spcBef>
            </a:pPr>
            <a:r>
              <a:rPr dirty="0"/>
              <a:t>Agriculture</a:t>
            </a:r>
            <a:r>
              <a:rPr spc="-40" dirty="0"/>
              <a:t> </a:t>
            </a:r>
            <a:r>
              <a:rPr spc="-170" dirty="0"/>
              <a:t>&amp;</a:t>
            </a:r>
            <a:r>
              <a:rPr spc="-155" dirty="0"/>
              <a:t> </a:t>
            </a:r>
            <a:r>
              <a:rPr spc="114" dirty="0"/>
              <a:t>Agro-</a:t>
            </a:r>
            <a:r>
              <a:rPr spc="120" dirty="0"/>
              <a:t>processing</a:t>
            </a:r>
            <a:r>
              <a:rPr spc="-40" dirty="0"/>
              <a:t> </a:t>
            </a:r>
            <a:r>
              <a:rPr dirty="0"/>
              <a:t>Investment</a:t>
            </a:r>
            <a:r>
              <a:rPr spc="-40" dirty="0"/>
              <a:t> </a:t>
            </a:r>
            <a:r>
              <a:rPr spc="-10" dirty="0"/>
              <a:t>Opportunities</a:t>
            </a:r>
          </a:p>
        </p:txBody>
      </p:sp>
      <p:graphicFrame>
        <p:nvGraphicFramePr>
          <p:cNvPr id="21" name="object 21"/>
          <p:cNvGraphicFramePr>
            <a:graphicFrameLocks noGrp="1"/>
          </p:cNvGraphicFramePr>
          <p:nvPr/>
        </p:nvGraphicFramePr>
        <p:xfrm>
          <a:off x="858612" y="1984232"/>
          <a:ext cx="18366103" cy="5700395"/>
        </p:xfrm>
        <a:graphic>
          <a:graphicData uri="http://schemas.openxmlformats.org/drawingml/2006/table">
            <a:tbl>
              <a:tblPr firstRow="1" bandRow="1">
                <a:tableStyleId>{2D5ABB26-0587-4C30-8999-92F81FD0307C}</a:tableStyleId>
              </a:tblPr>
              <a:tblGrid>
                <a:gridCol w="2591435">
                  <a:extLst>
                    <a:ext uri="{9D8B030D-6E8A-4147-A177-3AD203B41FA5}">
                      <a16:colId xmlns:a16="http://schemas.microsoft.com/office/drawing/2014/main" val="20000"/>
                    </a:ext>
                  </a:extLst>
                </a:gridCol>
                <a:gridCol w="7345045">
                  <a:extLst>
                    <a:ext uri="{9D8B030D-6E8A-4147-A177-3AD203B41FA5}">
                      <a16:colId xmlns:a16="http://schemas.microsoft.com/office/drawing/2014/main" val="20001"/>
                    </a:ext>
                  </a:extLst>
                </a:gridCol>
                <a:gridCol w="1586229">
                  <a:extLst>
                    <a:ext uri="{9D8B030D-6E8A-4147-A177-3AD203B41FA5}">
                      <a16:colId xmlns:a16="http://schemas.microsoft.com/office/drawing/2014/main" val="20002"/>
                    </a:ext>
                  </a:extLst>
                </a:gridCol>
                <a:gridCol w="3204210">
                  <a:extLst>
                    <a:ext uri="{9D8B030D-6E8A-4147-A177-3AD203B41FA5}">
                      <a16:colId xmlns:a16="http://schemas.microsoft.com/office/drawing/2014/main" val="20003"/>
                    </a:ext>
                  </a:extLst>
                </a:gridCol>
                <a:gridCol w="1307465">
                  <a:extLst>
                    <a:ext uri="{9D8B030D-6E8A-4147-A177-3AD203B41FA5}">
                      <a16:colId xmlns:a16="http://schemas.microsoft.com/office/drawing/2014/main" val="20004"/>
                    </a:ext>
                  </a:extLst>
                </a:gridCol>
                <a:gridCol w="2331719">
                  <a:extLst>
                    <a:ext uri="{9D8B030D-6E8A-4147-A177-3AD203B41FA5}">
                      <a16:colId xmlns:a16="http://schemas.microsoft.com/office/drawing/2014/main" val="20005"/>
                    </a:ext>
                  </a:extLst>
                </a:gridCol>
              </a:tblGrid>
              <a:tr h="910590">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8D7940"/>
                    </a:solidFill>
                  </a:tcPr>
                </a:tc>
                <a:tc>
                  <a:txBody>
                    <a:bodyPr/>
                    <a:lstStyle/>
                    <a:p>
                      <a:pPr marL="41275" marR="235585">
                        <a:lnSpc>
                          <a:spcPct val="100000"/>
                        </a:lnSpc>
                        <a:spcBef>
                          <a:spcPts val="210"/>
                        </a:spcBef>
                      </a:pPr>
                      <a:r>
                        <a:rPr sz="1900" b="1" spc="-10" dirty="0">
                          <a:solidFill>
                            <a:srgbClr val="FFFFFF"/>
                          </a:solidFill>
                          <a:latin typeface="Trebuchet MS"/>
                          <a:cs typeface="Trebuchet MS"/>
                        </a:rPr>
                        <a:t>Total Investment</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8D7940"/>
                    </a:solidFill>
                  </a:tcPr>
                </a:tc>
                <a:tc>
                  <a:txBody>
                    <a:bodyPr/>
                    <a:lstStyle/>
                    <a:p>
                      <a:pPr marL="242570" marR="345440">
                        <a:lnSpc>
                          <a:spcPct val="100000"/>
                        </a:lnSpc>
                        <a:spcBef>
                          <a:spcPts val="210"/>
                        </a:spcBef>
                      </a:pPr>
                      <a:r>
                        <a:rPr sz="1900" b="1" dirty="0">
                          <a:solidFill>
                            <a:srgbClr val="FFFFFF"/>
                          </a:solidFill>
                          <a:latin typeface="Trebuchet MS"/>
                          <a:cs typeface="Trebuchet MS"/>
                        </a:rPr>
                        <a:t>Export</a:t>
                      </a:r>
                      <a:r>
                        <a:rPr sz="1900" b="1" spc="-65" dirty="0">
                          <a:solidFill>
                            <a:srgbClr val="FFFFFF"/>
                          </a:solidFill>
                          <a:latin typeface="Trebuchet MS"/>
                          <a:cs typeface="Trebuchet MS"/>
                        </a:rPr>
                        <a:t> </a:t>
                      </a:r>
                      <a:r>
                        <a:rPr sz="1900" b="1" spc="-10" dirty="0">
                          <a:solidFill>
                            <a:srgbClr val="FFFFFF"/>
                          </a:solidFill>
                          <a:latin typeface="Trebuchet MS"/>
                          <a:cs typeface="Trebuchet MS"/>
                        </a:rPr>
                        <a:t>Markets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8D7940"/>
                    </a:solidFill>
                  </a:tcPr>
                </a:tc>
                <a:extLst>
                  <a:ext uri="{0D108BD9-81ED-4DB2-BD59-A6C34878D82A}">
                    <a16:rowId xmlns:a16="http://schemas.microsoft.com/office/drawing/2014/main" val="10000"/>
                  </a:ext>
                </a:extLst>
              </a:tr>
              <a:tr h="2659380">
                <a:tc>
                  <a:txBody>
                    <a:bodyPr/>
                    <a:lstStyle/>
                    <a:p>
                      <a:pPr marL="41275">
                        <a:lnSpc>
                          <a:spcPct val="100000"/>
                        </a:lnSpc>
                        <a:spcBef>
                          <a:spcPts val="210"/>
                        </a:spcBef>
                      </a:pPr>
                      <a:r>
                        <a:rPr sz="1900" dirty="0">
                          <a:latin typeface="Trebuchet MS"/>
                          <a:cs typeface="Trebuchet MS"/>
                        </a:rPr>
                        <a:t>Medicinal</a:t>
                      </a:r>
                      <a:r>
                        <a:rPr sz="1900" spc="204" dirty="0">
                          <a:latin typeface="Trebuchet MS"/>
                          <a:cs typeface="Trebuchet MS"/>
                        </a:rPr>
                        <a:t> </a:t>
                      </a:r>
                      <a:r>
                        <a:rPr sz="1900" spc="45" dirty="0">
                          <a:latin typeface="Trebuchet MS"/>
                          <a:cs typeface="Trebuchet MS"/>
                        </a:rPr>
                        <a:t>Cannabis</a:t>
                      </a:r>
                      <a:endParaRPr sz="1900">
                        <a:latin typeface="Trebuchet MS"/>
                        <a:cs typeface="Trebuchet MS"/>
                      </a:endParaRPr>
                    </a:p>
                  </a:txBody>
                  <a:tcPr marL="0" marR="0" marT="26670" marB="0">
                    <a:lnB w="12700">
                      <a:solidFill>
                        <a:srgbClr val="000000"/>
                      </a:solidFill>
                      <a:prstDash val="solid"/>
                    </a:lnB>
                  </a:tcPr>
                </a:tc>
                <a:tc>
                  <a:txBody>
                    <a:bodyPr/>
                    <a:lstStyle/>
                    <a:p>
                      <a:pPr marL="41275" marR="777875">
                        <a:lnSpc>
                          <a:spcPct val="100000"/>
                        </a:lnSpc>
                        <a:spcBef>
                          <a:spcPts val="210"/>
                        </a:spcBef>
                      </a:pPr>
                      <a:r>
                        <a:rPr sz="1900" dirty="0">
                          <a:latin typeface="Trebuchet MS"/>
                          <a:cs typeface="Trebuchet MS"/>
                        </a:rPr>
                        <a:t>Exceptional</a:t>
                      </a:r>
                      <a:r>
                        <a:rPr sz="1900" spc="-75" dirty="0">
                          <a:latin typeface="Trebuchet MS"/>
                          <a:cs typeface="Trebuchet MS"/>
                        </a:rPr>
                        <a:t> </a:t>
                      </a:r>
                      <a:r>
                        <a:rPr sz="1900" spc="-10" dirty="0">
                          <a:latin typeface="Trebuchet MS"/>
                          <a:cs typeface="Trebuchet MS"/>
                        </a:rPr>
                        <a:t>natural</a:t>
                      </a:r>
                      <a:r>
                        <a:rPr sz="1900" spc="-70" dirty="0">
                          <a:latin typeface="Trebuchet MS"/>
                          <a:cs typeface="Trebuchet MS"/>
                        </a:rPr>
                        <a:t> </a:t>
                      </a:r>
                      <a:r>
                        <a:rPr sz="1900" spc="375" dirty="0">
                          <a:latin typeface="Trebuchet MS"/>
                          <a:cs typeface="Trebuchet MS"/>
                        </a:rPr>
                        <a:t>–</a:t>
                      </a:r>
                      <a:r>
                        <a:rPr sz="1900" dirty="0">
                          <a:latin typeface="Trebuchet MS"/>
                          <a:cs typeface="Trebuchet MS"/>
                        </a:rPr>
                        <a:t> </a:t>
                      </a:r>
                      <a:r>
                        <a:rPr sz="1900" spc="60" dirty="0">
                          <a:latin typeface="Trebuchet MS"/>
                          <a:cs typeface="Trebuchet MS"/>
                        </a:rPr>
                        <a:t>being</a:t>
                      </a:r>
                      <a:r>
                        <a:rPr sz="1900" dirty="0">
                          <a:latin typeface="Trebuchet MS"/>
                          <a:cs typeface="Trebuchet MS"/>
                        </a:rPr>
                        <a:t> the</a:t>
                      </a:r>
                      <a:r>
                        <a:rPr sz="1900" spc="5" dirty="0">
                          <a:latin typeface="Trebuchet MS"/>
                          <a:cs typeface="Trebuchet MS"/>
                        </a:rPr>
                        <a:t> </a:t>
                      </a:r>
                      <a:r>
                        <a:rPr sz="1900" dirty="0">
                          <a:latin typeface="Trebuchet MS"/>
                          <a:cs typeface="Trebuchet MS"/>
                        </a:rPr>
                        <a:t>highest country</a:t>
                      </a:r>
                      <a:r>
                        <a:rPr sz="1900" spc="-65" dirty="0">
                          <a:latin typeface="Trebuchet MS"/>
                          <a:cs typeface="Trebuchet MS"/>
                        </a:rPr>
                        <a:t> </a:t>
                      </a:r>
                      <a:r>
                        <a:rPr sz="1900" spc="375" dirty="0">
                          <a:latin typeface="Trebuchet MS"/>
                          <a:cs typeface="Trebuchet MS"/>
                        </a:rPr>
                        <a:t>–</a:t>
                      </a:r>
                      <a:r>
                        <a:rPr sz="1900" dirty="0">
                          <a:latin typeface="Trebuchet MS"/>
                          <a:cs typeface="Trebuchet MS"/>
                        </a:rPr>
                        <a:t> </a:t>
                      </a:r>
                      <a:r>
                        <a:rPr sz="1900" spc="70" dirty="0">
                          <a:latin typeface="Trebuchet MS"/>
                          <a:cs typeface="Trebuchet MS"/>
                        </a:rPr>
                        <a:t>and</a:t>
                      </a:r>
                      <a:r>
                        <a:rPr sz="1900" dirty="0">
                          <a:latin typeface="Trebuchet MS"/>
                          <a:cs typeface="Trebuchet MS"/>
                        </a:rPr>
                        <a:t> </a:t>
                      </a:r>
                      <a:r>
                        <a:rPr sz="1900" spc="-10" dirty="0">
                          <a:latin typeface="Trebuchet MS"/>
                          <a:cs typeface="Trebuchet MS"/>
                        </a:rPr>
                        <a:t>legal </a:t>
                      </a:r>
                      <a:r>
                        <a:rPr sz="1900" dirty="0">
                          <a:latin typeface="Trebuchet MS"/>
                          <a:cs typeface="Trebuchet MS"/>
                        </a:rPr>
                        <a:t>environment</a:t>
                      </a:r>
                      <a:r>
                        <a:rPr sz="1900" spc="145" dirty="0">
                          <a:latin typeface="Trebuchet MS"/>
                          <a:cs typeface="Trebuchet MS"/>
                        </a:rPr>
                        <a:t> </a:t>
                      </a:r>
                      <a:r>
                        <a:rPr sz="1900" spc="-30" dirty="0">
                          <a:latin typeface="Trebuchet MS"/>
                          <a:cs typeface="Trebuchet MS"/>
                        </a:rPr>
                        <a:t>for</a:t>
                      </a:r>
                      <a:r>
                        <a:rPr sz="1900" spc="75" dirty="0">
                          <a:latin typeface="Trebuchet MS"/>
                          <a:cs typeface="Trebuchet MS"/>
                        </a:rPr>
                        <a:t> </a:t>
                      </a:r>
                      <a:r>
                        <a:rPr sz="1900" dirty="0">
                          <a:latin typeface="Trebuchet MS"/>
                          <a:cs typeface="Trebuchet MS"/>
                        </a:rPr>
                        <a:t>medicinal</a:t>
                      </a:r>
                      <a:r>
                        <a:rPr sz="1900" spc="55" dirty="0">
                          <a:latin typeface="Trebuchet MS"/>
                          <a:cs typeface="Trebuchet MS"/>
                        </a:rPr>
                        <a:t> </a:t>
                      </a:r>
                      <a:r>
                        <a:rPr sz="1900" dirty="0">
                          <a:latin typeface="Trebuchet MS"/>
                          <a:cs typeface="Trebuchet MS"/>
                        </a:rPr>
                        <a:t>cannabis</a:t>
                      </a:r>
                      <a:r>
                        <a:rPr sz="1900" spc="145" dirty="0">
                          <a:latin typeface="Trebuchet MS"/>
                          <a:cs typeface="Trebuchet MS"/>
                        </a:rPr>
                        <a:t> </a:t>
                      </a:r>
                      <a:r>
                        <a:rPr sz="1900" spc="-10" dirty="0">
                          <a:latin typeface="Trebuchet MS"/>
                          <a:cs typeface="Trebuchet MS"/>
                        </a:rPr>
                        <a:t>industry</a:t>
                      </a:r>
                      <a:endParaRPr sz="1900">
                        <a:latin typeface="Trebuchet MS"/>
                        <a:cs typeface="Trebuchet MS"/>
                      </a:endParaRPr>
                    </a:p>
                    <a:p>
                      <a:pPr marL="41275" marR="1962150">
                        <a:lnSpc>
                          <a:spcPts val="4550"/>
                        </a:lnSpc>
                        <a:spcBef>
                          <a:spcPts val="525"/>
                        </a:spcBef>
                      </a:pPr>
                      <a:r>
                        <a:rPr sz="1900" spc="110" dirty="0">
                          <a:latin typeface="Trebuchet MS"/>
                          <a:cs typeface="Trebuchet MS"/>
                        </a:rPr>
                        <a:t>Drugs</a:t>
                      </a:r>
                      <a:r>
                        <a:rPr sz="1900" spc="-5" dirty="0">
                          <a:latin typeface="Trebuchet MS"/>
                          <a:cs typeface="Trebuchet MS"/>
                        </a:rPr>
                        <a:t> </a:t>
                      </a:r>
                      <a:r>
                        <a:rPr sz="1900" dirty="0">
                          <a:latin typeface="Trebuchet MS"/>
                          <a:cs typeface="Trebuchet MS"/>
                        </a:rPr>
                        <a:t>of</a:t>
                      </a:r>
                      <a:r>
                        <a:rPr sz="1900" spc="-125" dirty="0">
                          <a:latin typeface="Trebuchet MS"/>
                          <a:cs typeface="Trebuchet MS"/>
                        </a:rPr>
                        <a:t> </a:t>
                      </a:r>
                      <a:r>
                        <a:rPr sz="1900" spc="110" dirty="0">
                          <a:latin typeface="Trebuchet MS"/>
                          <a:cs typeface="Trebuchet MS"/>
                        </a:rPr>
                        <a:t>Abuse</a:t>
                      </a:r>
                      <a:r>
                        <a:rPr sz="1900" dirty="0">
                          <a:latin typeface="Trebuchet MS"/>
                          <a:cs typeface="Trebuchet MS"/>
                        </a:rPr>
                        <a:t> (Cannabis)</a:t>
                      </a:r>
                      <a:r>
                        <a:rPr sz="1900" spc="-5" dirty="0">
                          <a:latin typeface="Trebuchet MS"/>
                          <a:cs typeface="Trebuchet MS"/>
                        </a:rPr>
                        <a:t> </a:t>
                      </a:r>
                      <a:r>
                        <a:rPr sz="1900" dirty="0">
                          <a:latin typeface="Trebuchet MS"/>
                          <a:cs typeface="Trebuchet MS"/>
                        </a:rPr>
                        <a:t>Regulations</a:t>
                      </a:r>
                      <a:r>
                        <a:rPr sz="1900" spc="-5" dirty="0">
                          <a:latin typeface="Trebuchet MS"/>
                          <a:cs typeface="Trebuchet MS"/>
                        </a:rPr>
                        <a:t> </a:t>
                      </a:r>
                      <a:r>
                        <a:rPr sz="1900" spc="-20" dirty="0">
                          <a:latin typeface="Trebuchet MS"/>
                          <a:cs typeface="Trebuchet MS"/>
                        </a:rPr>
                        <a:t>in</a:t>
                      </a:r>
                      <a:r>
                        <a:rPr sz="1900" spc="-5" dirty="0">
                          <a:latin typeface="Trebuchet MS"/>
                          <a:cs typeface="Trebuchet MS"/>
                        </a:rPr>
                        <a:t> </a:t>
                      </a:r>
                      <a:r>
                        <a:rPr sz="1900" spc="85" dirty="0">
                          <a:latin typeface="Trebuchet MS"/>
                          <a:cs typeface="Trebuchet MS"/>
                        </a:rPr>
                        <a:t>2008 </a:t>
                      </a:r>
                      <a:r>
                        <a:rPr sz="1900" spc="60" dirty="0">
                          <a:latin typeface="Trebuchet MS"/>
                          <a:cs typeface="Trebuchet MS"/>
                        </a:rPr>
                        <a:t>The</a:t>
                      </a:r>
                      <a:r>
                        <a:rPr sz="1900" spc="-60" dirty="0">
                          <a:latin typeface="Trebuchet MS"/>
                          <a:cs typeface="Trebuchet MS"/>
                        </a:rPr>
                        <a:t> </a:t>
                      </a:r>
                      <a:r>
                        <a:rPr sz="1900" spc="-80" dirty="0">
                          <a:latin typeface="Trebuchet MS"/>
                          <a:cs typeface="Trebuchet MS"/>
                        </a:rPr>
                        <a:t>first</a:t>
                      </a:r>
                      <a:r>
                        <a:rPr sz="1900" spc="-120" dirty="0">
                          <a:latin typeface="Trebuchet MS"/>
                          <a:cs typeface="Trebuchet MS"/>
                        </a:rPr>
                        <a:t> </a:t>
                      </a:r>
                      <a:r>
                        <a:rPr sz="1900" dirty="0">
                          <a:latin typeface="Trebuchet MS"/>
                          <a:cs typeface="Trebuchet MS"/>
                        </a:rPr>
                        <a:t>African</a:t>
                      </a:r>
                      <a:r>
                        <a:rPr sz="1900" spc="-55" dirty="0">
                          <a:latin typeface="Trebuchet MS"/>
                          <a:cs typeface="Trebuchet MS"/>
                        </a:rPr>
                        <a:t> </a:t>
                      </a:r>
                      <a:r>
                        <a:rPr sz="1900" dirty="0">
                          <a:latin typeface="Trebuchet MS"/>
                          <a:cs typeface="Trebuchet MS"/>
                        </a:rPr>
                        <a:t>country</a:t>
                      </a:r>
                      <a:r>
                        <a:rPr sz="1900" spc="-120" dirty="0">
                          <a:latin typeface="Trebuchet MS"/>
                          <a:cs typeface="Trebuchet MS"/>
                        </a:rPr>
                        <a:t> </a:t>
                      </a:r>
                      <a:r>
                        <a:rPr sz="1900" dirty="0">
                          <a:latin typeface="Trebuchet MS"/>
                          <a:cs typeface="Trebuchet MS"/>
                        </a:rPr>
                        <a:t>to</a:t>
                      </a:r>
                      <a:r>
                        <a:rPr sz="1900" spc="-55" dirty="0">
                          <a:latin typeface="Trebuchet MS"/>
                          <a:cs typeface="Trebuchet MS"/>
                        </a:rPr>
                        <a:t> </a:t>
                      </a:r>
                      <a:r>
                        <a:rPr sz="1900" spc="55" dirty="0">
                          <a:latin typeface="Trebuchet MS"/>
                          <a:cs typeface="Trebuchet MS"/>
                        </a:rPr>
                        <a:t>issue</a:t>
                      </a:r>
                      <a:r>
                        <a:rPr sz="1900" spc="-55" dirty="0">
                          <a:latin typeface="Trebuchet MS"/>
                          <a:cs typeface="Trebuchet MS"/>
                        </a:rPr>
                        <a:t> </a:t>
                      </a:r>
                      <a:r>
                        <a:rPr sz="1900" spc="50" dirty="0">
                          <a:latin typeface="Trebuchet MS"/>
                          <a:cs typeface="Trebuchet MS"/>
                        </a:rPr>
                        <a:t>licenses</a:t>
                      </a:r>
                      <a:r>
                        <a:rPr sz="1900" spc="-60" dirty="0">
                          <a:latin typeface="Trebuchet MS"/>
                          <a:cs typeface="Trebuchet MS"/>
                        </a:rPr>
                        <a:t> </a:t>
                      </a:r>
                      <a:r>
                        <a:rPr sz="1900" spc="-20" dirty="0">
                          <a:latin typeface="Trebuchet MS"/>
                          <a:cs typeface="Trebuchet MS"/>
                        </a:rPr>
                        <a:t>in</a:t>
                      </a:r>
                      <a:r>
                        <a:rPr sz="1900" spc="-55" dirty="0">
                          <a:latin typeface="Trebuchet MS"/>
                          <a:cs typeface="Trebuchet MS"/>
                        </a:rPr>
                        <a:t> </a:t>
                      </a:r>
                      <a:r>
                        <a:rPr sz="1900" spc="-20" dirty="0">
                          <a:latin typeface="Trebuchet MS"/>
                          <a:cs typeface="Trebuchet MS"/>
                        </a:rPr>
                        <a:t>2017</a:t>
                      </a:r>
                      <a:endParaRPr sz="1900">
                        <a:latin typeface="Trebuchet MS"/>
                        <a:cs typeface="Trebuchet MS"/>
                      </a:endParaRPr>
                    </a:p>
                    <a:p>
                      <a:pPr marL="41275">
                        <a:lnSpc>
                          <a:spcPct val="100000"/>
                        </a:lnSpc>
                        <a:spcBef>
                          <a:spcPts val="1745"/>
                        </a:spcBef>
                      </a:pPr>
                      <a:r>
                        <a:rPr sz="1900" spc="-195" dirty="0">
                          <a:latin typeface="Trebuchet MS"/>
                          <a:cs typeface="Trebuchet MS"/>
                        </a:rPr>
                        <a:t>1</a:t>
                      </a:r>
                      <a:r>
                        <a:rPr sz="1900" spc="-45" dirty="0">
                          <a:latin typeface="Trebuchet MS"/>
                          <a:cs typeface="Trebuchet MS"/>
                        </a:rPr>
                        <a:t> </a:t>
                      </a:r>
                      <a:r>
                        <a:rPr sz="1900" spc="85" dirty="0">
                          <a:latin typeface="Trebuchet MS"/>
                          <a:cs typeface="Trebuchet MS"/>
                        </a:rPr>
                        <a:t>company</a:t>
                      </a:r>
                      <a:r>
                        <a:rPr sz="1900" spc="-100" dirty="0">
                          <a:latin typeface="Trebuchet MS"/>
                          <a:cs typeface="Trebuchet MS"/>
                        </a:rPr>
                        <a:t> </a:t>
                      </a:r>
                      <a:r>
                        <a:rPr sz="1900" spc="70" dirty="0">
                          <a:latin typeface="Trebuchet MS"/>
                          <a:cs typeface="Trebuchet MS"/>
                        </a:rPr>
                        <a:t>has</a:t>
                      </a:r>
                      <a:r>
                        <a:rPr sz="1900" spc="-40" dirty="0">
                          <a:latin typeface="Trebuchet MS"/>
                          <a:cs typeface="Trebuchet MS"/>
                        </a:rPr>
                        <a:t> </a:t>
                      </a:r>
                      <a:r>
                        <a:rPr sz="1900" dirty="0">
                          <a:latin typeface="Trebuchet MS"/>
                          <a:cs typeface="Trebuchet MS"/>
                        </a:rPr>
                        <a:t>acquired</a:t>
                      </a:r>
                      <a:r>
                        <a:rPr sz="1900" spc="-40" dirty="0">
                          <a:latin typeface="Trebuchet MS"/>
                          <a:cs typeface="Trebuchet MS"/>
                        </a:rPr>
                        <a:t> </a:t>
                      </a:r>
                      <a:r>
                        <a:rPr sz="1900" spc="50" dirty="0">
                          <a:latin typeface="Trebuchet MS"/>
                          <a:cs typeface="Trebuchet MS"/>
                        </a:rPr>
                        <a:t>European</a:t>
                      </a:r>
                      <a:r>
                        <a:rPr sz="1900" spc="-45" dirty="0">
                          <a:latin typeface="Trebuchet MS"/>
                          <a:cs typeface="Trebuchet MS"/>
                        </a:rPr>
                        <a:t> </a:t>
                      </a:r>
                      <a:r>
                        <a:rPr sz="1900" spc="160" dirty="0">
                          <a:latin typeface="Trebuchet MS"/>
                          <a:cs typeface="Trebuchet MS"/>
                        </a:rPr>
                        <a:t>GMP</a:t>
                      </a:r>
                      <a:r>
                        <a:rPr sz="1900" spc="-95" dirty="0">
                          <a:latin typeface="Trebuchet MS"/>
                          <a:cs typeface="Trebuchet MS"/>
                        </a:rPr>
                        <a:t> </a:t>
                      </a:r>
                      <a:r>
                        <a:rPr sz="1900" spc="-10" dirty="0">
                          <a:latin typeface="Trebuchet MS"/>
                          <a:cs typeface="Trebuchet MS"/>
                        </a:rPr>
                        <a:t>certification</a:t>
                      </a:r>
                      <a:endParaRPr sz="190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25" dirty="0">
                          <a:latin typeface="Trebuchet MS"/>
                          <a:cs typeface="Trebuchet MS"/>
                        </a:rPr>
                        <a:t>24</a:t>
                      </a:r>
                      <a:endParaRPr sz="1900">
                        <a:latin typeface="Trebuchet MS"/>
                        <a:cs typeface="Trebuchet MS"/>
                      </a:endParaRPr>
                    </a:p>
                    <a:p>
                      <a:pPr marL="41275">
                        <a:lnSpc>
                          <a:spcPts val="2280"/>
                        </a:lnSpc>
                      </a:pP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IRR=57.81%</a:t>
                      </a:r>
                      <a:endParaRPr sz="1900">
                        <a:latin typeface="Trebuchet MS"/>
                        <a:cs typeface="Trebuchet MS"/>
                      </a:endParaRPr>
                    </a:p>
                    <a:p>
                      <a:pPr marL="41275">
                        <a:lnSpc>
                          <a:spcPts val="2275"/>
                        </a:lnSpc>
                      </a:pPr>
                      <a:r>
                        <a:rPr sz="1900" dirty="0">
                          <a:latin typeface="Trebuchet MS"/>
                          <a:cs typeface="Trebuchet MS"/>
                        </a:rPr>
                        <a:t>Payback=</a:t>
                      </a:r>
                      <a:r>
                        <a:rPr sz="1900" spc="70" dirty="0">
                          <a:latin typeface="Trebuchet MS"/>
                          <a:cs typeface="Trebuchet MS"/>
                        </a:rPr>
                        <a:t> </a:t>
                      </a:r>
                      <a:r>
                        <a:rPr sz="1900" spc="-35" dirty="0">
                          <a:latin typeface="Trebuchet MS"/>
                          <a:cs typeface="Trebuchet MS"/>
                        </a:rPr>
                        <a:t>4.05</a:t>
                      </a:r>
                      <a:r>
                        <a:rPr sz="1900" spc="-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Index=5</a:t>
                      </a:r>
                      <a:endParaRPr sz="190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20" dirty="0">
                          <a:latin typeface="Trebuchet MS"/>
                          <a:cs typeface="Trebuchet MS"/>
                        </a:rPr>
                        <a:t>84.9</a:t>
                      </a:r>
                      <a:endParaRPr sz="1900">
                        <a:latin typeface="Trebuchet MS"/>
                        <a:cs typeface="Trebuchet MS"/>
                      </a:endParaRPr>
                    </a:p>
                    <a:p>
                      <a:pPr marL="41275">
                        <a:lnSpc>
                          <a:spcPts val="2280"/>
                        </a:lnSpc>
                      </a:pP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242570">
                        <a:lnSpc>
                          <a:spcPts val="2280"/>
                        </a:lnSpc>
                        <a:spcBef>
                          <a:spcPts val="210"/>
                        </a:spcBef>
                      </a:pPr>
                      <a:r>
                        <a:rPr sz="1900" spc="65" dirty="0">
                          <a:latin typeface="Trebuchet MS"/>
                          <a:cs typeface="Trebuchet MS"/>
                        </a:rPr>
                        <a:t>USA,</a:t>
                      </a:r>
                      <a:r>
                        <a:rPr sz="1900" spc="-80" dirty="0">
                          <a:latin typeface="Trebuchet MS"/>
                          <a:cs typeface="Trebuchet MS"/>
                        </a:rPr>
                        <a:t> </a:t>
                      </a:r>
                      <a:r>
                        <a:rPr sz="1900" dirty="0">
                          <a:latin typeface="Trebuchet MS"/>
                          <a:cs typeface="Trebuchet MS"/>
                        </a:rPr>
                        <a:t>EU,</a:t>
                      </a:r>
                      <a:r>
                        <a:rPr sz="1900" spc="-80" dirty="0">
                          <a:latin typeface="Trebuchet MS"/>
                          <a:cs typeface="Trebuchet MS"/>
                        </a:rPr>
                        <a:t> </a:t>
                      </a:r>
                      <a:r>
                        <a:rPr sz="1900" spc="-10" dirty="0">
                          <a:latin typeface="Trebuchet MS"/>
                          <a:cs typeface="Trebuchet MS"/>
                        </a:rPr>
                        <a:t>China,</a:t>
                      </a:r>
                      <a:endParaRPr sz="1900">
                        <a:latin typeface="Trebuchet MS"/>
                        <a:cs typeface="Trebuchet MS"/>
                      </a:endParaRPr>
                    </a:p>
                    <a:p>
                      <a:pPr marL="242570">
                        <a:lnSpc>
                          <a:spcPts val="2280"/>
                        </a:lnSpc>
                      </a:pPr>
                      <a:r>
                        <a:rPr sz="1900" spc="-10" dirty="0">
                          <a:latin typeface="Trebuchet MS"/>
                          <a:cs typeface="Trebuchet MS"/>
                        </a:rPr>
                        <a:t>Japan</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130425">
                <a:tc>
                  <a:txBody>
                    <a:bodyPr/>
                    <a:lstStyle/>
                    <a:p>
                      <a:pPr marL="41275">
                        <a:lnSpc>
                          <a:spcPct val="100000"/>
                        </a:lnSpc>
                        <a:spcBef>
                          <a:spcPts val="210"/>
                        </a:spcBef>
                      </a:pPr>
                      <a:r>
                        <a:rPr sz="1900" spc="90" dirty="0">
                          <a:latin typeface="Trebuchet MS"/>
                          <a:cs typeface="Trebuchet MS"/>
                        </a:rPr>
                        <a:t>Hemp</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ct val="100000"/>
                        </a:lnSpc>
                        <a:spcBef>
                          <a:spcPts val="210"/>
                        </a:spcBef>
                      </a:pPr>
                      <a:r>
                        <a:rPr sz="1900" dirty="0">
                          <a:latin typeface="Trebuchet MS"/>
                          <a:cs typeface="Trebuchet MS"/>
                        </a:rPr>
                        <a:t>Cultivating</a:t>
                      </a:r>
                      <a:r>
                        <a:rPr sz="1900" spc="-25" dirty="0">
                          <a:latin typeface="Trebuchet MS"/>
                          <a:cs typeface="Trebuchet MS"/>
                        </a:rPr>
                        <a:t> </a:t>
                      </a:r>
                      <a:r>
                        <a:rPr sz="1900" spc="70" dirty="0">
                          <a:latin typeface="Trebuchet MS"/>
                          <a:cs typeface="Trebuchet MS"/>
                        </a:rPr>
                        <a:t>and</a:t>
                      </a:r>
                      <a:r>
                        <a:rPr sz="1900" spc="-25" dirty="0">
                          <a:latin typeface="Trebuchet MS"/>
                          <a:cs typeface="Trebuchet MS"/>
                        </a:rPr>
                        <a:t> </a:t>
                      </a:r>
                      <a:r>
                        <a:rPr sz="1900" spc="65" dirty="0">
                          <a:latin typeface="Trebuchet MS"/>
                          <a:cs typeface="Trebuchet MS"/>
                        </a:rPr>
                        <a:t>processing</a:t>
                      </a:r>
                      <a:r>
                        <a:rPr sz="1900" spc="-25" dirty="0">
                          <a:latin typeface="Trebuchet MS"/>
                          <a:cs typeface="Trebuchet MS"/>
                        </a:rPr>
                        <a:t> </a:t>
                      </a:r>
                      <a:r>
                        <a:rPr sz="1900" spc="110" dirty="0">
                          <a:latin typeface="Trebuchet MS"/>
                          <a:cs typeface="Trebuchet MS"/>
                        </a:rPr>
                        <a:t>Hemp</a:t>
                      </a:r>
                      <a:r>
                        <a:rPr sz="1900" spc="-25" dirty="0">
                          <a:latin typeface="Trebuchet MS"/>
                          <a:cs typeface="Trebuchet MS"/>
                        </a:rPr>
                        <a:t> </a:t>
                      </a:r>
                      <a:r>
                        <a:rPr sz="1900" dirty="0">
                          <a:latin typeface="Trebuchet MS"/>
                          <a:cs typeface="Trebuchet MS"/>
                        </a:rPr>
                        <a:t>(Cannabis</a:t>
                      </a:r>
                      <a:r>
                        <a:rPr sz="1900" spc="-25" dirty="0">
                          <a:latin typeface="Trebuchet MS"/>
                          <a:cs typeface="Trebuchet MS"/>
                        </a:rPr>
                        <a:t> </a:t>
                      </a:r>
                      <a:r>
                        <a:rPr sz="1900" spc="-10" dirty="0">
                          <a:latin typeface="Trebuchet MS"/>
                          <a:cs typeface="Trebuchet MS"/>
                        </a:rPr>
                        <a:t>sativa)</a:t>
                      </a:r>
                      <a:endParaRPr sz="1900">
                        <a:latin typeface="Trebuchet MS"/>
                        <a:cs typeface="Trebuchet MS"/>
                      </a:endParaRPr>
                    </a:p>
                    <a:p>
                      <a:pPr>
                        <a:lnSpc>
                          <a:spcPct val="100000"/>
                        </a:lnSpc>
                        <a:spcBef>
                          <a:spcPts val="30"/>
                        </a:spcBef>
                      </a:pPr>
                      <a:endParaRPr sz="1950">
                        <a:latin typeface="Times New Roman"/>
                        <a:cs typeface="Times New Roman"/>
                      </a:endParaRPr>
                    </a:p>
                    <a:p>
                      <a:pPr marL="41275" marR="298450">
                        <a:lnSpc>
                          <a:spcPct val="100000"/>
                        </a:lnSpc>
                      </a:pPr>
                      <a:r>
                        <a:rPr sz="1900" spc="110" dirty="0">
                          <a:latin typeface="Trebuchet MS"/>
                          <a:cs typeface="Trebuchet MS"/>
                        </a:rPr>
                        <a:t>Hemp</a:t>
                      </a:r>
                      <a:r>
                        <a:rPr sz="1900" spc="-85" dirty="0">
                          <a:latin typeface="Trebuchet MS"/>
                          <a:cs typeface="Trebuchet MS"/>
                        </a:rPr>
                        <a:t> </a:t>
                      </a:r>
                      <a:r>
                        <a:rPr sz="1900" dirty="0">
                          <a:latin typeface="Trebuchet MS"/>
                          <a:cs typeface="Trebuchet MS"/>
                        </a:rPr>
                        <a:t>is</a:t>
                      </a:r>
                      <a:r>
                        <a:rPr sz="1900" spc="-140" dirty="0">
                          <a:latin typeface="Trebuchet MS"/>
                          <a:cs typeface="Trebuchet MS"/>
                        </a:rPr>
                        <a:t> </a:t>
                      </a:r>
                      <a:r>
                        <a:rPr sz="1900" spc="-10" dirty="0">
                          <a:latin typeface="Trebuchet MS"/>
                          <a:cs typeface="Trebuchet MS"/>
                        </a:rPr>
                        <a:t>versatile</a:t>
                      </a:r>
                      <a:r>
                        <a:rPr sz="1900" spc="-140" dirty="0">
                          <a:latin typeface="Trebuchet MS"/>
                          <a:cs typeface="Trebuchet MS"/>
                        </a:rPr>
                        <a:t> </a:t>
                      </a:r>
                      <a:r>
                        <a:rPr sz="1900" spc="-10" dirty="0">
                          <a:latin typeface="Trebuchet MS"/>
                          <a:cs typeface="Trebuchet MS"/>
                        </a:rPr>
                        <a:t>with</a:t>
                      </a:r>
                      <a:r>
                        <a:rPr sz="1900" spc="-85" dirty="0">
                          <a:latin typeface="Trebuchet MS"/>
                          <a:cs typeface="Trebuchet MS"/>
                        </a:rPr>
                        <a:t> </a:t>
                      </a:r>
                      <a:r>
                        <a:rPr sz="1900" spc="70" dirty="0">
                          <a:latin typeface="Trebuchet MS"/>
                          <a:cs typeface="Trebuchet MS"/>
                        </a:rPr>
                        <a:t>new</a:t>
                      </a:r>
                      <a:r>
                        <a:rPr sz="1900" spc="-140" dirty="0">
                          <a:latin typeface="Trebuchet MS"/>
                          <a:cs typeface="Trebuchet MS"/>
                        </a:rPr>
                        <a:t> </a:t>
                      </a:r>
                      <a:r>
                        <a:rPr sz="1900" spc="70" dirty="0">
                          <a:latin typeface="Trebuchet MS"/>
                          <a:cs typeface="Trebuchet MS"/>
                        </a:rPr>
                        <a:t>and</a:t>
                      </a:r>
                      <a:r>
                        <a:rPr sz="1900" spc="-80" dirty="0">
                          <a:latin typeface="Trebuchet MS"/>
                          <a:cs typeface="Trebuchet MS"/>
                        </a:rPr>
                        <a:t> </a:t>
                      </a:r>
                      <a:r>
                        <a:rPr sz="1900" dirty="0">
                          <a:latin typeface="Trebuchet MS"/>
                          <a:cs typeface="Trebuchet MS"/>
                        </a:rPr>
                        <a:t>exciting</a:t>
                      </a:r>
                      <a:r>
                        <a:rPr sz="1900" spc="-85" dirty="0">
                          <a:latin typeface="Trebuchet MS"/>
                          <a:cs typeface="Trebuchet MS"/>
                        </a:rPr>
                        <a:t> </a:t>
                      </a:r>
                      <a:r>
                        <a:rPr sz="1900" spc="105" dirty="0">
                          <a:latin typeface="Trebuchet MS"/>
                          <a:cs typeface="Trebuchet MS"/>
                        </a:rPr>
                        <a:t>uses</a:t>
                      </a:r>
                      <a:r>
                        <a:rPr sz="1900" spc="-85" dirty="0">
                          <a:latin typeface="Trebuchet MS"/>
                          <a:cs typeface="Trebuchet MS"/>
                        </a:rPr>
                        <a:t> </a:t>
                      </a:r>
                      <a:r>
                        <a:rPr sz="1900" spc="-20" dirty="0">
                          <a:latin typeface="Trebuchet MS"/>
                          <a:cs typeface="Trebuchet MS"/>
                        </a:rPr>
                        <a:t>in</a:t>
                      </a:r>
                      <a:r>
                        <a:rPr sz="1900" spc="-85" dirty="0">
                          <a:latin typeface="Trebuchet MS"/>
                          <a:cs typeface="Trebuchet MS"/>
                        </a:rPr>
                        <a:t> </a:t>
                      </a:r>
                      <a:r>
                        <a:rPr sz="1900" spc="70" dirty="0">
                          <a:latin typeface="Trebuchet MS"/>
                          <a:cs typeface="Trebuchet MS"/>
                        </a:rPr>
                        <a:t>foods</a:t>
                      </a:r>
                      <a:r>
                        <a:rPr sz="1900" spc="-80" dirty="0">
                          <a:latin typeface="Trebuchet MS"/>
                          <a:cs typeface="Trebuchet MS"/>
                        </a:rPr>
                        <a:t> </a:t>
                      </a:r>
                      <a:r>
                        <a:rPr sz="1900" spc="45" dirty="0">
                          <a:latin typeface="Trebuchet MS"/>
                          <a:cs typeface="Trebuchet MS"/>
                        </a:rPr>
                        <a:t>and </a:t>
                      </a:r>
                      <a:r>
                        <a:rPr sz="1900" dirty="0">
                          <a:latin typeface="Trebuchet MS"/>
                          <a:cs typeface="Trebuchet MS"/>
                        </a:rPr>
                        <a:t>beverages,</a:t>
                      </a:r>
                      <a:r>
                        <a:rPr sz="1900" spc="90" dirty="0">
                          <a:latin typeface="Trebuchet MS"/>
                          <a:cs typeface="Trebuchet MS"/>
                        </a:rPr>
                        <a:t> </a:t>
                      </a:r>
                      <a:r>
                        <a:rPr sz="1900" dirty="0">
                          <a:latin typeface="Trebuchet MS"/>
                          <a:cs typeface="Trebuchet MS"/>
                        </a:rPr>
                        <a:t>pharmaceuticals,</a:t>
                      </a:r>
                      <a:r>
                        <a:rPr sz="1900" spc="90" dirty="0">
                          <a:latin typeface="Trebuchet MS"/>
                          <a:cs typeface="Trebuchet MS"/>
                        </a:rPr>
                        <a:t> </a:t>
                      </a:r>
                      <a:r>
                        <a:rPr sz="1900" dirty="0">
                          <a:latin typeface="Trebuchet MS"/>
                          <a:cs typeface="Trebuchet MS"/>
                        </a:rPr>
                        <a:t>cosmetics,</a:t>
                      </a:r>
                      <a:r>
                        <a:rPr sz="1900" spc="95" dirty="0">
                          <a:latin typeface="Trebuchet MS"/>
                          <a:cs typeface="Trebuchet MS"/>
                        </a:rPr>
                        <a:t> </a:t>
                      </a:r>
                      <a:r>
                        <a:rPr sz="1900" spc="70" dirty="0">
                          <a:latin typeface="Trebuchet MS"/>
                          <a:cs typeface="Trebuchet MS"/>
                        </a:rPr>
                        <a:t>and</a:t>
                      </a:r>
                      <a:r>
                        <a:rPr sz="1900" spc="90" dirty="0">
                          <a:latin typeface="Trebuchet MS"/>
                          <a:cs typeface="Trebuchet MS"/>
                        </a:rPr>
                        <a:t> </a:t>
                      </a:r>
                      <a:r>
                        <a:rPr sz="1900" spc="-10" dirty="0">
                          <a:latin typeface="Trebuchet MS"/>
                          <a:cs typeface="Trebuchet MS"/>
                        </a:rPr>
                        <a:t>lifestyle</a:t>
                      </a:r>
                      <a:r>
                        <a:rPr sz="1900" spc="90" dirty="0">
                          <a:latin typeface="Trebuchet MS"/>
                          <a:cs typeface="Trebuchet MS"/>
                        </a:rPr>
                        <a:t> </a:t>
                      </a:r>
                      <a:r>
                        <a:rPr sz="1900" spc="-10" dirty="0">
                          <a:latin typeface="Trebuchet MS"/>
                          <a:cs typeface="Trebuchet MS"/>
                        </a:rPr>
                        <a:t>industries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a:lnSpc>
                          <a:spcPts val="2280"/>
                        </a:lnSpc>
                      </a:pPr>
                      <a:r>
                        <a:rPr sz="1900" dirty="0">
                          <a:latin typeface="Trebuchet MS"/>
                          <a:cs typeface="Trebuchet MS"/>
                        </a:rPr>
                        <a:t>In</a:t>
                      </a:r>
                      <a:r>
                        <a:rPr sz="1900" spc="-40" dirty="0">
                          <a:latin typeface="Trebuchet MS"/>
                          <a:cs typeface="Trebuchet MS"/>
                        </a:rPr>
                        <a:t> </a:t>
                      </a:r>
                      <a:r>
                        <a:rPr sz="1900" dirty="0">
                          <a:latin typeface="Trebuchet MS"/>
                          <a:cs typeface="Trebuchet MS"/>
                        </a:rPr>
                        <a:t>2019</a:t>
                      </a:r>
                      <a:r>
                        <a:rPr sz="1900" spc="-35" dirty="0">
                          <a:latin typeface="Trebuchet MS"/>
                          <a:cs typeface="Trebuchet MS"/>
                        </a:rPr>
                        <a:t> </a:t>
                      </a:r>
                      <a:r>
                        <a:rPr sz="1900" spc="-20" dirty="0">
                          <a:latin typeface="Trebuchet MS"/>
                          <a:cs typeface="Trebuchet MS"/>
                        </a:rPr>
                        <a:t>major</a:t>
                      </a:r>
                      <a:r>
                        <a:rPr sz="1900" spc="-85" dirty="0">
                          <a:latin typeface="Trebuchet MS"/>
                          <a:cs typeface="Trebuchet MS"/>
                        </a:rPr>
                        <a:t> </a:t>
                      </a:r>
                      <a:r>
                        <a:rPr sz="1900" spc="90" dirty="0">
                          <a:latin typeface="Trebuchet MS"/>
                          <a:cs typeface="Trebuchet MS"/>
                        </a:rPr>
                        <a:t>hemp</a:t>
                      </a:r>
                      <a:r>
                        <a:rPr sz="1900" spc="-40" dirty="0">
                          <a:latin typeface="Trebuchet MS"/>
                          <a:cs typeface="Trebuchet MS"/>
                        </a:rPr>
                        <a:t> </a:t>
                      </a:r>
                      <a:r>
                        <a:rPr sz="1900" dirty="0">
                          <a:latin typeface="Trebuchet MS"/>
                          <a:cs typeface="Trebuchet MS"/>
                        </a:rPr>
                        <a:t>importers</a:t>
                      </a:r>
                      <a:r>
                        <a:rPr sz="1900" spc="-95" dirty="0">
                          <a:latin typeface="Trebuchet MS"/>
                          <a:cs typeface="Trebuchet MS"/>
                        </a:rPr>
                        <a:t> </a:t>
                      </a:r>
                      <a:r>
                        <a:rPr sz="1900" dirty="0">
                          <a:latin typeface="Trebuchet MS"/>
                          <a:cs typeface="Trebuchet MS"/>
                        </a:rPr>
                        <a:t>were</a:t>
                      </a:r>
                      <a:r>
                        <a:rPr sz="1900" spc="-40" dirty="0">
                          <a:latin typeface="Trebuchet MS"/>
                          <a:cs typeface="Trebuchet MS"/>
                        </a:rPr>
                        <a:t> </a:t>
                      </a:r>
                      <a:r>
                        <a:rPr sz="1900" dirty="0">
                          <a:latin typeface="Trebuchet MS"/>
                          <a:cs typeface="Trebuchet MS"/>
                        </a:rPr>
                        <a:t>Germany,</a:t>
                      </a:r>
                      <a:r>
                        <a:rPr sz="1900" spc="-35" dirty="0">
                          <a:latin typeface="Trebuchet MS"/>
                          <a:cs typeface="Trebuchet MS"/>
                        </a:rPr>
                        <a:t> </a:t>
                      </a:r>
                      <a:r>
                        <a:rPr sz="1900" dirty="0">
                          <a:latin typeface="Trebuchet MS"/>
                          <a:cs typeface="Trebuchet MS"/>
                        </a:rPr>
                        <a:t>Spain,</a:t>
                      </a:r>
                      <a:r>
                        <a:rPr sz="1900" spc="-35" dirty="0">
                          <a:latin typeface="Trebuchet MS"/>
                          <a:cs typeface="Trebuchet MS"/>
                        </a:rPr>
                        <a:t> </a:t>
                      </a:r>
                      <a:r>
                        <a:rPr sz="1900" spc="-10" dirty="0">
                          <a:latin typeface="Trebuchet MS"/>
                          <a:cs typeface="Trebuchet MS"/>
                        </a:rPr>
                        <a:t>Czechia,</a:t>
                      </a:r>
                      <a:endParaRPr sz="1900">
                        <a:latin typeface="Trebuchet MS"/>
                        <a:cs typeface="Trebuchet MS"/>
                      </a:endParaRPr>
                    </a:p>
                    <a:p>
                      <a:pPr marL="41275">
                        <a:lnSpc>
                          <a:spcPts val="2280"/>
                        </a:lnSpc>
                      </a:pPr>
                      <a:r>
                        <a:rPr sz="1900" dirty="0">
                          <a:latin typeface="Trebuchet MS"/>
                          <a:cs typeface="Trebuchet MS"/>
                        </a:rPr>
                        <a:t>Australia</a:t>
                      </a:r>
                      <a:r>
                        <a:rPr sz="1900" spc="-70" dirty="0">
                          <a:latin typeface="Trebuchet MS"/>
                          <a:cs typeface="Trebuchet MS"/>
                        </a:rPr>
                        <a:t> </a:t>
                      </a:r>
                      <a:r>
                        <a:rPr sz="1900" spc="70" dirty="0">
                          <a:latin typeface="Trebuchet MS"/>
                          <a:cs typeface="Trebuchet MS"/>
                        </a:rPr>
                        <a:t>and</a:t>
                      </a:r>
                      <a:r>
                        <a:rPr sz="1900" spc="-70" dirty="0">
                          <a:latin typeface="Trebuchet MS"/>
                          <a:cs typeface="Trebuchet MS"/>
                        </a:rPr>
                        <a:t> </a:t>
                      </a:r>
                      <a:r>
                        <a:rPr sz="1900" spc="-10" dirty="0">
                          <a:latin typeface="Trebuchet MS"/>
                          <a:cs typeface="Trebuchet MS"/>
                        </a:rPr>
                        <a:t>Poland.</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25" dirty="0">
                          <a:latin typeface="Trebuchet MS"/>
                          <a:cs typeface="Trebuchet MS"/>
                        </a:rPr>
                        <a:t>1.2</a:t>
                      </a:r>
                      <a:endParaRPr sz="1900">
                        <a:latin typeface="Trebuchet MS"/>
                        <a:cs typeface="Trebuchet MS"/>
                      </a:endParaRPr>
                    </a:p>
                    <a:p>
                      <a:pPr marL="41275">
                        <a:lnSpc>
                          <a:spcPts val="2280"/>
                        </a:lnSpc>
                      </a:pP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IRR=15.36%%</a:t>
                      </a:r>
                      <a:endParaRPr sz="1900">
                        <a:latin typeface="Trebuchet MS"/>
                        <a:cs typeface="Trebuchet MS"/>
                      </a:endParaRPr>
                    </a:p>
                    <a:p>
                      <a:pPr marL="41275">
                        <a:lnSpc>
                          <a:spcPts val="2275"/>
                        </a:lnSpc>
                      </a:pPr>
                      <a:r>
                        <a:rPr sz="1900" dirty="0">
                          <a:latin typeface="Trebuchet MS"/>
                          <a:cs typeface="Trebuchet MS"/>
                        </a:rPr>
                        <a:t>Payback=9.16</a:t>
                      </a:r>
                      <a:r>
                        <a:rPr sz="1900" spc="-1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80" dirty="0">
                          <a:latin typeface="Trebuchet MS"/>
                          <a:cs typeface="Trebuchet MS"/>
                        </a:rPr>
                        <a:t> </a:t>
                      </a:r>
                      <a:r>
                        <a:rPr sz="1900" dirty="0">
                          <a:latin typeface="Trebuchet MS"/>
                          <a:cs typeface="Trebuchet MS"/>
                        </a:rPr>
                        <a:t>Index</a:t>
                      </a:r>
                      <a:r>
                        <a:rPr sz="1900" spc="-10" dirty="0">
                          <a:latin typeface="Trebuchet MS"/>
                          <a:cs typeface="Trebuchet MS"/>
                        </a:rPr>
                        <a:t> </a:t>
                      </a:r>
                      <a:r>
                        <a:rPr sz="1900" spc="-175" dirty="0">
                          <a:latin typeface="Trebuchet MS"/>
                          <a:cs typeface="Trebuchet MS"/>
                        </a:rPr>
                        <a:t>=</a:t>
                      </a:r>
                      <a:r>
                        <a:rPr sz="1900" spc="-10" dirty="0">
                          <a:latin typeface="Trebuchet MS"/>
                          <a:cs typeface="Trebuchet MS"/>
                        </a:rPr>
                        <a:t> </a:t>
                      </a:r>
                      <a:r>
                        <a:rPr sz="1900" spc="-50" dirty="0">
                          <a:latin typeface="Trebuchet MS"/>
                          <a:cs typeface="Trebuchet MS"/>
                        </a:rPr>
                        <a:t>1</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ts val="2280"/>
                        </a:lnSpc>
                        <a:spcBef>
                          <a:spcPts val="210"/>
                        </a:spcBef>
                      </a:pPr>
                      <a:r>
                        <a:rPr sz="1900" spc="170" dirty="0">
                          <a:latin typeface="Trebuchet MS"/>
                          <a:cs typeface="Trebuchet MS"/>
                        </a:rPr>
                        <a:t>USD</a:t>
                      </a:r>
                      <a:endParaRPr sz="1900">
                        <a:latin typeface="Trebuchet MS"/>
                        <a:cs typeface="Trebuchet MS"/>
                      </a:endParaRPr>
                    </a:p>
                    <a:p>
                      <a:pPr marL="41275">
                        <a:lnSpc>
                          <a:spcPts val="2280"/>
                        </a:lnSpc>
                      </a:pPr>
                      <a:r>
                        <a:rPr sz="1900" spc="65" dirty="0">
                          <a:latin typeface="Trebuchet MS"/>
                          <a:cs typeface="Trebuchet MS"/>
                        </a:rPr>
                        <a:t>460,000</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242570">
                        <a:lnSpc>
                          <a:spcPct val="100000"/>
                        </a:lnSpc>
                        <a:spcBef>
                          <a:spcPts val="210"/>
                        </a:spcBef>
                      </a:pPr>
                      <a:r>
                        <a:rPr sz="1900" spc="130" dirty="0">
                          <a:latin typeface="Trebuchet MS"/>
                          <a:cs typeface="Trebuchet MS"/>
                        </a:rPr>
                        <a:t>EU</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prstGeom prst="rect">
            <a:avLst/>
          </a:prstGeom>
        </p:spPr>
        <p:txBody>
          <a:bodyPr vert="horz" wrap="square" lIns="0" tIns="12065" rIns="0" bIns="0" rtlCol="0">
            <a:spAutoFit/>
          </a:bodyPr>
          <a:lstStyle/>
          <a:p>
            <a:pPr marL="7588250">
              <a:lnSpc>
                <a:spcPct val="100000"/>
              </a:lnSpc>
              <a:spcBef>
                <a:spcPts val="95"/>
              </a:spcBef>
            </a:pPr>
            <a:r>
              <a:rPr dirty="0"/>
              <a:t>Agriculture</a:t>
            </a:r>
            <a:r>
              <a:rPr spc="-40" dirty="0"/>
              <a:t> </a:t>
            </a:r>
            <a:r>
              <a:rPr spc="-170" dirty="0"/>
              <a:t>&amp;</a:t>
            </a:r>
            <a:r>
              <a:rPr spc="-155" dirty="0"/>
              <a:t> </a:t>
            </a:r>
            <a:r>
              <a:rPr spc="114" dirty="0"/>
              <a:t>Agro-</a:t>
            </a:r>
            <a:r>
              <a:rPr spc="120" dirty="0"/>
              <a:t>processing</a:t>
            </a:r>
            <a:r>
              <a:rPr spc="-40" dirty="0"/>
              <a:t> </a:t>
            </a:r>
            <a:r>
              <a:rPr dirty="0"/>
              <a:t>Investment</a:t>
            </a:r>
            <a:r>
              <a:rPr spc="-40" dirty="0"/>
              <a:t> </a:t>
            </a:r>
            <a:r>
              <a:rPr spc="-10" dirty="0"/>
              <a:t>Opportunities</a:t>
            </a:r>
          </a:p>
        </p:txBody>
      </p:sp>
      <p:graphicFrame>
        <p:nvGraphicFramePr>
          <p:cNvPr id="21" name="object 21"/>
          <p:cNvGraphicFramePr>
            <a:graphicFrameLocks noGrp="1"/>
          </p:cNvGraphicFramePr>
          <p:nvPr/>
        </p:nvGraphicFramePr>
        <p:xfrm>
          <a:off x="1350744" y="2287888"/>
          <a:ext cx="17514570" cy="5819775"/>
        </p:xfrm>
        <a:graphic>
          <a:graphicData uri="http://schemas.openxmlformats.org/drawingml/2006/table">
            <a:tbl>
              <a:tblPr firstRow="1" bandRow="1">
                <a:tableStyleId>{2D5ABB26-0587-4C30-8999-92F81FD0307C}</a:tableStyleId>
              </a:tblPr>
              <a:tblGrid>
                <a:gridCol w="3199130">
                  <a:extLst>
                    <a:ext uri="{9D8B030D-6E8A-4147-A177-3AD203B41FA5}">
                      <a16:colId xmlns:a16="http://schemas.microsoft.com/office/drawing/2014/main" val="20000"/>
                    </a:ext>
                  </a:extLst>
                </a:gridCol>
                <a:gridCol w="6277610">
                  <a:extLst>
                    <a:ext uri="{9D8B030D-6E8A-4147-A177-3AD203B41FA5}">
                      <a16:colId xmlns:a16="http://schemas.microsoft.com/office/drawing/2014/main" val="20001"/>
                    </a:ext>
                  </a:extLst>
                </a:gridCol>
                <a:gridCol w="1853565">
                  <a:extLst>
                    <a:ext uri="{9D8B030D-6E8A-4147-A177-3AD203B41FA5}">
                      <a16:colId xmlns:a16="http://schemas.microsoft.com/office/drawing/2014/main" val="20002"/>
                    </a:ext>
                  </a:extLst>
                </a:gridCol>
                <a:gridCol w="1916430">
                  <a:extLst>
                    <a:ext uri="{9D8B030D-6E8A-4147-A177-3AD203B41FA5}">
                      <a16:colId xmlns:a16="http://schemas.microsoft.com/office/drawing/2014/main" val="20003"/>
                    </a:ext>
                  </a:extLst>
                </a:gridCol>
                <a:gridCol w="1760855">
                  <a:extLst>
                    <a:ext uri="{9D8B030D-6E8A-4147-A177-3AD203B41FA5}">
                      <a16:colId xmlns:a16="http://schemas.microsoft.com/office/drawing/2014/main" val="20004"/>
                    </a:ext>
                  </a:extLst>
                </a:gridCol>
                <a:gridCol w="2506980">
                  <a:extLst>
                    <a:ext uri="{9D8B030D-6E8A-4147-A177-3AD203B41FA5}">
                      <a16:colId xmlns:a16="http://schemas.microsoft.com/office/drawing/2014/main" val="20005"/>
                    </a:ext>
                  </a:extLst>
                </a:gridCol>
              </a:tblGrid>
              <a:tr h="106743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000000"/>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000000"/>
                    </a:solidFill>
                  </a:tcPr>
                </a:tc>
                <a:tc>
                  <a:txBody>
                    <a:bodyPr/>
                    <a:lstStyle/>
                    <a:p>
                      <a:pPr marL="41275" marR="502284">
                        <a:lnSpc>
                          <a:spcPct val="100000"/>
                        </a:lnSpc>
                        <a:spcBef>
                          <a:spcPts val="210"/>
                        </a:spcBef>
                      </a:pPr>
                      <a:r>
                        <a:rPr sz="1900" b="1" spc="-10" dirty="0">
                          <a:solidFill>
                            <a:srgbClr val="FFFFFF"/>
                          </a:solidFill>
                          <a:latin typeface="Trebuchet MS"/>
                          <a:cs typeface="Trebuchet MS"/>
                        </a:rPr>
                        <a:t>Total Investment</a:t>
                      </a:r>
                      <a:endParaRPr sz="1900">
                        <a:latin typeface="Trebuchet MS"/>
                        <a:cs typeface="Trebuchet MS"/>
                      </a:endParaRPr>
                    </a:p>
                  </a:txBody>
                  <a:tcPr marL="0" marR="0" marT="26670" marB="0">
                    <a:solidFill>
                      <a:srgbClr val="000000"/>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000000"/>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000000"/>
                    </a:solidFill>
                  </a:tcPr>
                </a:tc>
                <a:tc>
                  <a:txBody>
                    <a:bodyPr/>
                    <a:lstStyle/>
                    <a:p>
                      <a:pPr marL="228600" marR="534035">
                        <a:lnSpc>
                          <a:spcPct val="100000"/>
                        </a:lnSpc>
                        <a:spcBef>
                          <a:spcPts val="210"/>
                        </a:spcBef>
                      </a:pPr>
                      <a:r>
                        <a:rPr sz="1900" b="1" dirty="0">
                          <a:solidFill>
                            <a:srgbClr val="FFFFFF"/>
                          </a:solidFill>
                          <a:latin typeface="Trebuchet MS"/>
                          <a:cs typeface="Trebuchet MS"/>
                        </a:rPr>
                        <a:t>Export</a:t>
                      </a:r>
                      <a:r>
                        <a:rPr sz="1900" b="1" spc="-65" dirty="0">
                          <a:solidFill>
                            <a:srgbClr val="FFFFFF"/>
                          </a:solidFill>
                          <a:latin typeface="Trebuchet MS"/>
                          <a:cs typeface="Trebuchet MS"/>
                        </a:rPr>
                        <a:t> </a:t>
                      </a:r>
                      <a:r>
                        <a:rPr sz="1900" b="1" spc="-10" dirty="0">
                          <a:solidFill>
                            <a:srgbClr val="FFFFFF"/>
                          </a:solidFill>
                          <a:latin typeface="Trebuchet MS"/>
                          <a:cs typeface="Trebuchet MS"/>
                        </a:rPr>
                        <a:t>Markets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000000"/>
                    </a:solidFill>
                  </a:tcPr>
                </a:tc>
                <a:extLst>
                  <a:ext uri="{0D108BD9-81ED-4DB2-BD59-A6C34878D82A}">
                    <a16:rowId xmlns:a16="http://schemas.microsoft.com/office/drawing/2014/main" val="10000"/>
                  </a:ext>
                </a:extLst>
              </a:tr>
              <a:tr h="2621915">
                <a:tc>
                  <a:txBody>
                    <a:bodyPr/>
                    <a:lstStyle/>
                    <a:p>
                      <a:pPr marL="41275">
                        <a:lnSpc>
                          <a:spcPts val="2280"/>
                        </a:lnSpc>
                        <a:spcBef>
                          <a:spcPts val="210"/>
                        </a:spcBef>
                      </a:pPr>
                      <a:r>
                        <a:rPr sz="1900" spc="85" dirty="0">
                          <a:latin typeface="Trebuchet MS"/>
                          <a:cs typeface="Trebuchet MS"/>
                        </a:rPr>
                        <a:t>Game</a:t>
                      </a:r>
                      <a:r>
                        <a:rPr sz="1900" spc="-90" dirty="0">
                          <a:latin typeface="Trebuchet MS"/>
                          <a:cs typeface="Trebuchet MS"/>
                        </a:rPr>
                        <a:t> </a:t>
                      </a:r>
                      <a:r>
                        <a:rPr sz="1900" spc="-20" dirty="0">
                          <a:latin typeface="Trebuchet MS"/>
                          <a:cs typeface="Trebuchet MS"/>
                        </a:rPr>
                        <a:t>Birds</a:t>
                      </a:r>
                      <a:endParaRPr sz="1900">
                        <a:latin typeface="Trebuchet MS"/>
                        <a:cs typeface="Trebuchet MS"/>
                      </a:endParaRPr>
                    </a:p>
                    <a:p>
                      <a:pPr marL="41275" marR="201930">
                        <a:lnSpc>
                          <a:spcPts val="2280"/>
                        </a:lnSpc>
                        <a:spcBef>
                          <a:spcPts val="75"/>
                        </a:spcBef>
                      </a:pPr>
                      <a:r>
                        <a:rPr sz="1900" spc="-30" dirty="0">
                          <a:latin typeface="Trebuchet MS"/>
                          <a:cs typeface="Trebuchet MS"/>
                        </a:rPr>
                        <a:t>(duck,</a:t>
                      </a:r>
                      <a:r>
                        <a:rPr sz="1900" dirty="0">
                          <a:latin typeface="Trebuchet MS"/>
                          <a:cs typeface="Trebuchet MS"/>
                        </a:rPr>
                        <a:t> </a:t>
                      </a:r>
                      <a:r>
                        <a:rPr sz="1900" spc="-40" dirty="0">
                          <a:latin typeface="Trebuchet MS"/>
                          <a:cs typeface="Trebuchet MS"/>
                        </a:rPr>
                        <a:t>quail,</a:t>
                      </a:r>
                      <a:r>
                        <a:rPr sz="1900" dirty="0">
                          <a:latin typeface="Trebuchet MS"/>
                          <a:cs typeface="Trebuchet MS"/>
                        </a:rPr>
                        <a:t> geese, </a:t>
                      </a:r>
                      <a:r>
                        <a:rPr sz="1900" spc="45" dirty="0">
                          <a:latin typeface="Trebuchet MS"/>
                          <a:cs typeface="Trebuchet MS"/>
                        </a:rPr>
                        <a:t>guinea </a:t>
                      </a:r>
                      <a:r>
                        <a:rPr sz="1900" spc="-10" dirty="0">
                          <a:latin typeface="Trebuchet MS"/>
                          <a:cs typeface="Trebuchet MS"/>
                        </a:rPr>
                        <a:t>fowl)</a:t>
                      </a:r>
                      <a:endParaRPr sz="1900">
                        <a:latin typeface="Trebuchet MS"/>
                        <a:cs typeface="Trebuchet MS"/>
                      </a:endParaRPr>
                    </a:p>
                  </a:txBody>
                  <a:tcPr marL="0" marR="0" marT="26670" marB="0">
                    <a:lnB w="12700">
                      <a:solidFill>
                        <a:srgbClr val="000000"/>
                      </a:solidFill>
                      <a:prstDash val="solid"/>
                    </a:lnB>
                  </a:tcPr>
                </a:tc>
                <a:tc>
                  <a:txBody>
                    <a:bodyPr/>
                    <a:lstStyle/>
                    <a:p>
                      <a:pPr marL="41275" marR="34290">
                        <a:lnSpc>
                          <a:spcPct val="100000"/>
                        </a:lnSpc>
                        <a:spcBef>
                          <a:spcPts val="210"/>
                        </a:spcBef>
                      </a:pPr>
                      <a:r>
                        <a:rPr sz="1900" dirty="0">
                          <a:latin typeface="Trebuchet MS"/>
                          <a:cs typeface="Trebuchet MS"/>
                        </a:rPr>
                        <a:t>Rising</a:t>
                      </a:r>
                      <a:r>
                        <a:rPr sz="1900" spc="-50" dirty="0">
                          <a:latin typeface="Trebuchet MS"/>
                          <a:cs typeface="Trebuchet MS"/>
                        </a:rPr>
                        <a:t> </a:t>
                      </a:r>
                      <a:r>
                        <a:rPr sz="1900" spc="55" dirty="0">
                          <a:latin typeface="Trebuchet MS"/>
                          <a:cs typeface="Trebuchet MS"/>
                        </a:rPr>
                        <a:t>domestic</a:t>
                      </a:r>
                      <a:r>
                        <a:rPr sz="1900" spc="-50"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spc="60" dirty="0">
                          <a:latin typeface="Trebuchet MS"/>
                          <a:cs typeface="Trebuchet MS"/>
                        </a:rPr>
                        <a:t>global</a:t>
                      </a:r>
                      <a:r>
                        <a:rPr sz="1900" spc="-114" dirty="0">
                          <a:latin typeface="Trebuchet MS"/>
                          <a:cs typeface="Trebuchet MS"/>
                        </a:rPr>
                        <a:t> </a:t>
                      </a:r>
                      <a:r>
                        <a:rPr sz="1900" spc="90" dirty="0">
                          <a:latin typeface="Trebuchet MS"/>
                          <a:cs typeface="Trebuchet MS"/>
                        </a:rPr>
                        <a:t>demand</a:t>
                      </a:r>
                      <a:r>
                        <a:rPr sz="1900" spc="-50" dirty="0">
                          <a:latin typeface="Trebuchet MS"/>
                          <a:cs typeface="Trebuchet MS"/>
                        </a:rPr>
                        <a:t> </a:t>
                      </a:r>
                      <a:r>
                        <a:rPr sz="1900" spc="-30" dirty="0">
                          <a:latin typeface="Trebuchet MS"/>
                          <a:cs typeface="Trebuchet MS"/>
                        </a:rPr>
                        <a:t>for</a:t>
                      </a:r>
                      <a:r>
                        <a:rPr sz="1900" spc="-95" dirty="0">
                          <a:latin typeface="Trebuchet MS"/>
                          <a:cs typeface="Trebuchet MS"/>
                        </a:rPr>
                        <a:t> </a:t>
                      </a:r>
                      <a:r>
                        <a:rPr sz="1900" spc="110" dirty="0">
                          <a:latin typeface="Trebuchet MS"/>
                          <a:cs typeface="Trebuchet MS"/>
                        </a:rPr>
                        <a:t>game</a:t>
                      </a:r>
                      <a:r>
                        <a:rPr sz="1900" spc="-50" dirty="0">
                          <a:latin typeface="Trebuchet MS"/>
                          <a:cs typeface="Trebuchet MS"/>
                        </a:rPr>
                        <a:t> </a:t>
                      </a:r>
                      <a:r>
                        <a:rPr sz="1900" dirty="0">
                          <a:latin typeface="Trebuchet MS"/>
                          <a:cs typeface="Trebuchet MS"/>
                        </a:rPr>
                        <a:t>bird</a:t>
                      </a:r>
                      <a:r>
                        <a:rPr sz="1900" spc="-50" dirty="0">
                          <a:latin typeface="Trebuchet MS"/>
                          <a:cs typeface="Trebuchet MS"/>
                        </a:rPr>
                        <a:t> </a:t>
                      </a:r>
                      <a:r>
                        <a:rPr sz="1900" spc="-20" dirty="0">
                          <a:latin typeface="Trebuchet MS"/>
                          <a:cs typeface="Trebuchet MS"/>
                        </a:rPr>
                        <a:t>meat </a:t>
                      </a:r>
                      <a:r>
                        <a:rPr sz="1900" dirty="0">
                          <a:latin typeface="Trebuchet MS"/>
                          <a:cs typeface="Trebuchet MS"/>
                        </a:rPr>
                        <a:t>is</a:t>
                      </a:r>
                      <a:r>
                        <a:rPr sz="1900" spc="-75" dirty="0">
                          <a:latin typeface="Trebuchet MS"/>
                          <a:cs typeface="Trebuchet MS"/>
                        </a:rPr>
                        <a:t> </a:t>
                      </a:r>
                      <a:r>
                        <a:rPr sz="1900" spc="50" dirty="0">
                          <a:latin typeface="Trebuchet MS"/>
                          <a:cs typeface="Trebuchet MS"/>
                        </a:rPr>
                        <a:t>an</a:t>
                      </a:r>
                      <a:r>
                        <a:rPr sz="1900" spc="-70" dirty="0">
                          <a:latin typeface="Trebuchet MS"/>
                          <a:cs typeface="Trebuchet MS"/>
                        </a:rPr>
                        <a:t> </a:t>
                      </a:r>
                      <a:r>
                        <a:rPr sz="1900" dirty="0">
                          <a:latin typeface="Trebuchet MS"/>
                          <a:cs typeface="Trebuchet MS"/>
                        </a:rPr>
                        <a:t>incentive</a:t>
                      </a:r>
                      <a:r>
                        <a:rPr sz="1900" spc="-70" dirty="0">
                          <a:latin typeface="Trebuchet MS"/>
                          <a:cs typeface="Trebuchet MS"/>
                        </a:rPr>
                        <a:t> </a:t>
                      </a:r>
                      <a:r>
                        <a:rPr sz="1900" dirty="0">
                          <a:latin typeface="Trebuchet MS"/>
                          <a:cs typeface="Trebuchet MS"/>
                        </a:rPr>
                        <a:t>to</a:t>
                      </a:r>
                      <a:r>
                        <a:rPr sz="1900" spc="-70" dirty="0">
                          <a:latin typeface="Trebuchet MS"/>
                          <a:cs typeface="Trebuchet MS"/>
                        </a:rPr>
                        <a:t> </a:t>
                      </a:r>
                      <a:r>
                        <a:rPr sz="1900" dirty="0">
                          <a:latin typeface="Trebuchet MS"/>
                          <a:cs typeface="Trebuchet MS"/>
                        </a:rPr>
                        <a:t>invest</a:t>
                      </a:r>
                      <a:r>
                        <a:rPr sz="1900" spc="-70" dirty="0">
                          <a:latin typeface="Trebuchet MS"/>
                          <a:cs typeface="Trebuchet MS"/>
                        </a:rPr>
                        <a:t> </a:t>
                      </a:r>
                      <a:r>
                        <a:rPr sz="1900" spc="-20" dirty="0">
                          <a:latin typeface="Trebuchet MS"/>
                          <a:cs typeface="Trebuchet MS"/>
                        </a:rPr>
                        <a:t>in</a:t>
                      </a:r>
                      <a:r>
                        <a:rPr sz="1900" spc="-70" dirty="0">
                          <a:latin typeface="Trebuchet MS"/>
                          <a:cs typeface="Trebuchet MS"/>
                        </a:rPr>
                        <a:t> </a:t>
                      </a:r>
                      <a:r>
                        <a:rPr sz="1900" dirty="0">
                          <a:latin typeface="Trebuchet MS"/>
                          <a:cs typeface="Trebuchet MS"/>
                        </a:rPr>
                        <a:t>farming</a:t>
                      </a:r>
                      <a:r>
                        <a:rPr sz="1900" spc="-75" dirty="0">
                          <a:latin typeface="Trebuchet MS"/>
                          <a:cs typeface="Trebuchet MS"/>
                        </a:rPr>
                        <a:t> </a:t>
                      </a:r>
                      <a:r>
                        <a:rPr sz="1900" spc="70" dirty="0">
                          <a:latin typeface="Trebuchet MS"/>
                          <a:cs typeface="Trebuchet MS"/>
                        </a:rPr>
                        <a:t>and</a:t>
                      </a:r>
                      <a:r>
                        <a:rPr sz="1900" spc="-70" dirty="0">
                          <a:latin typeface="Trebuchet MS"/>
                          <a:cs typeface="Trebuchet MS"/>
                        </a:rPr>
                        <a:t> </a:t>
                      </a:r>
                      <a:r>
                        <a:rPr sz="1900" spc="55" dirty="0">
                          <a:latin typeface="Trebuchet MS"/>
                          <a:cs typeface="Trebuchet MS"/>
                        </a:rPr>
                        <a:t>processing</a:t>
                      </a:r>
                      <a:endParaRPr sz="1900">
                        <a:latin typeface="Trebuchet MS"/>
                        <a:cs typeface="Trebuchet MS"/>
                      </a:endParaRPr>
                    </a:p>
                    <a:p>
                      <a:pPr>
                        <a:lnSpc>
                          <a:spcPct val="100000"/>
                        </a:lnSpc>
                        <a:spcBef>
                          <a:spcPts val="25"/>
                        </a:spcBef>
                      </a:pPr>
                      <a:endParaRPr sz="1950">
                        <a:latin typeface="Times New Roman"/>
                        <a:cs typeface="Times New Roman"/>
                      </a:endParaRPr>
                    </a:p>
                    <a:p>
                      <a:pPr marL="41275">
                        <a:lnSpc>
                          <a:spcPts val="2280"/>
                        </a:lnSpc>
                      </a:pPr>
                      <a:r>
                        <a:rPr sz="1900" dirty="0">
                          <a:latin typeface="Trebuchet MS"/>
                          <a:cs typeface="Trebuchet MS"/>
                        </a:rPr>
                        <a:t>Competitive</a:t>
                      </a:r>
                      <a:r>
                        <a:rPr sz="1900" spc="-15" dirty="0">
                          <a:latin typeface="Trebuchet MS"/>
                          <a:cs typeface="Trebuchet MS"/>
                        </a:rPr>
                        <a:t> </a:t>
                      </a:r>
                      <a:r>
                        <a:rPr sz="1900" spc="-20" dirty="0">
                          <a:latin typeface="Trebuchet MS"/>
                          <a:cs typeface="Trebuchet MS"/>
                        </a:rPr>
                        <a:t>tax</a:t>
                      </a:r>
                      <a:r>
                        <a:rPr sz="1900" spc="-10" dirty="0">
                          <a:latin typeface="Trebuchet MS"/>
                          <a:cs typeface="Trebuchet MS"/>
                        </a:rPr>
                        <a:t> </a:t>
                      </a:r>
                      <a:r>
                        <a:rPr sz="1900" spc="70" dirty="0">
                          <a:latin typeface="Trebuchet MS"/>
                          <a:cs typeface="Trebuchet MS"/>
                        </a:rPr>
                        <a:t>and</a:t>
                      </a:r>
                      <a:r>
                        <a:rPr sz="1900" spc="-10" dirty="0">
                          <a:latin typeface="Trebuchet MS"/>
                          <a:cs typeface="Trebuchet MS"/>
                        </a:rPr>
                        <a:t> </a:t>
                      </a:r>
                      <a:r>
                        <a:rPr sz="1900" dirty="0">
                          <a:latin typeface="Trebuchet MS"/>
                          <a:cs typeface="Trebuchet MS"/>
                        </a:rPr>
                        <a:t>labour</a:t>
                      </a:r>
                      <a:r>
                        <a:rPr sz="1900" spc="-60" dirty="0">
                          <a:latin typeface="Trebuchet MS"/>
                          <a:cs typeface="Trebuchet MS"/>
                        </a:rPr>
                        <a:t> offer</a:t>
                      </a:r>
                      <a:r>
                        <a:rPr sz="1900" spc="-65" dirty="0">
                          <a:latin typeface="Trebuchet MS"/>
                          <a:cs typeface="Trebuchet MS"/>
                        </a:rPr>
                        <a:t> </a:t>
                      </a:r>
                      <a:r>
                        <a:rPr sz="1900" spc="70" dirty="0">
                          <a:latin typeface="Trebuchet MS"/>
                          <a:cs typeface="Trebuchet MS"/>
                        </a:rPr>
                        <a:t>and</a:t>
                      </a:r>
                      <a:r>
                        <a:rPr sz="1900" spc="-10" dirty="0">
                          <a:latin typeface="Trebuchet MS"/>
                          <a:cs typeface="Trebuchet MS"/>
                        </a:rPr>
                        <a:t> </a:t>
                      </a:r>
                      <a:r>
                        <a:rPr sz="1900" spc="-105" dirty="0">
                          <a:latin typeface="Trebuchet MS"/>
                          <a:cs typeface="Trebuchet MS"/>
                        </a:rPr>
                        <a:t>tariff-</a:t>
                      </a:r>
                      <a:r>
                        <a:rPr sz="1900" dirty="0">
                          <a:latin typeface="Trebuchet MS"/>
                          <a:cs typeface="Trebuchet MS"/>
                        </a:rPr>
                        <a:t>free</a:t>
                      </a:r>
                      <a:r>
                        <a:rPr sz="1900" spc="-10" dirty="0">
                          <a:latin typeface="Trebuchet MS"/>
                          <a:cs typeface="Trebuchet MS"/>
                        </a:rPr>
                        <a:t> </a:t>
                      </a:r>
                      <a:r>
                        <a:rPr sz="1900" spc="80" dirty="0">
                          <a:latin typeface="Trebuchet MS"/>
                          <a:cs typeface="Trebuchet MS"/>
                        </a:rPr>
                        <a:t>access</a:t>
                      </a:r>
                      <a:endParaRPr sz="1900">
                        <a:latin typeface="Trebuchet MS"/>
                        <a:cs typeface="Trebuchet MS"/>
                      </a:endParaRPr>
                    </a:p>
                    <a:p>
                      <a:pPr marL="41275">
                        <a:lnSpc>
                          <a:spcPts val="2280"/>
                        </a:lnSpc>
                      </a:pPr>
                      <a:r>
                        <a:rPr sz="1900" dirty="0">
                          <a:latin typeface="Trebuchet MS"/>
                          <a:cs typeface="Trebuchet MS"/>
                        </a:rPr>
                        <a:t>to</a:t>
                      </a:r>
                      <a:r>
                        <a:rPr sz="1900" spc="-85" dirty="0">
                          <a:latin typeface="Trebuchet MS"/>
                          <a:cs typeface="Trebuchet MS"/>
                        </a:rPr>
                        <a:t> </a:t>
                      </a:r>
                      <a:r>
                        <a:rPr sz="1900" spc="-20" dirty="0">
                          <a:latin typeface="Trebuchet MS"/>
                          <a:cs typeface="Trebuchet MS"/>
                        </a:rPr>
                        <a:t>major</a:t>
                      </a:r>
                      <a:r>
                        <a:rPr sz="1900" spc="-130" dirty="0">
                          <a:latin typeface="Trebuchet MS"/>
                          <a:cs typeface="Trebuchet MS"/>
                        </a:rPr>
                        <a:t> </a:t>
                      </a:r>
                      <a:r>
                        <a:rPr sz="1900" spc="-10" dirty="0">
                          <a:latin typeface="Trebuchet MS"/>
                          <a:cs typeface="Trebuchet MS"/>
                        </a:rPr>
                        <a:t>markets</a:t>
                      </a:r>
                      <a:endParaRPr sz="1900">
                        <a:latin typeface="Trebuchet MS"/>
                        <a:cs typeface="Trebuchet MS"/>
                      </a:endParaRPr>
                    </a:p>
                    <a:p>
                      <a:pPr>
                        <a:lnSpc>
                          <a:spcPct val="100000"/>
                        </a:lnSpc>
                        <a:spcBef>
                          <a:spcPts val="30"/>
                        </a:spcBef>
                      </a:pPr>
                      <a:endParaRPr sz="1950">
                        <a:latin typeface="Times New Roman"/>
                        <a:cs typeface="Times New Roman"/>
                      </a:endParaRPr>
                    </a:p>
                    <a:p>
                      <a:pPr marL="41275">
                        <a:lnSpc>
                          <a:spcPts val="2280"/>
                        </a:lnSpc>
                      </a:pPr>
                      <a:r>
                        <a:rPr sz="1900" spc="80" dirty="0">
                          <a:latin typeface="Trebuchet MS"/>
                          <a:cs typeface="Trebuchet MS"/>
                        </a:rPr>
                        <a:t>Cold</a:t>
                      </a:r>
                      <a:r>
                        <a:rPr sz="1900" spc="-75" dirty="0">
                          <a:latin typeface="Trebuchet MS"/>
                          <a:cs typeface="Trebuchet MS"/>
                        </a:rPr>
                        <a:t> </a:t>
                      </a:r>
                      <a:r>
                        <a:rPr sz="1900" dirty="0">
                          <a:latin typeface="Trebuchet MS"/>
                          <a:cs typeface="Trebuchet MS"/>
                        </a:rPr>
                        <a:t>climate</a:t>
                      </a:r>
                      <a:r>
                        <a:rPr sz="1900" spc="-70" dirty="0">
                          <a:latin typeface="Trebuchet MS"/>
                          <a:cs typeface="Trebuchet MS"/>
                        </a:rPr>
                        <a:t> </a:t>
                      </a:r>
                      <a:r>
                        <a:rPr sz="1900" dirty="0">
                          <a:latin typeface="Trebuchet MS"/>
                          <a:cs typeface="Trebuchet MS"/>
                        </a:rPr>
                        <a:t>ideal</a:t>
                      </a:r>
                      <a:r>
                        <a:rPr sz="1900" spc="-135" dirty="0">
                          <a:latin typeface="Trebuchet MS"/>
                          <a:cs typeface="Trebuchet MS"/>
                        </a:rPr>
                        <a:t> </a:t>
                      </a:r>
                      <a:r>
                        <a:rPr sz="1900" spc="-30" dirty="0">
                          <a:latin typeface="Trebuchet MS"/>
                          <a:cs typeface="Trebuchet MS"/>
                        </a:rPr>
                        <a:t>for</a:t>
                      </a:r>
                      <a:r>
                        <a:rPr sz="1900" spc="-114" dirty="0">
                          <a:latin typeface="Trebuchet MS"/>
                          <a:cs typeface="Trebuchet MS"/>
                        </a:rPr>
                        <a:t> </a:t>
                      </a:r>
                      <a:r>
                        <a:rPr sz="1900" spc="60" dirty="0">
                          <a:latin typeface="Trebuchet MS"/>
                          <a:cs typeface="Trebuchet MS"/>
                        </a:rPr>
                        <a:t>disease</a:t>
                      </a:r>
                      <a:r>
                        <a:rPr sz="1900" spc="-70" dirty="0">
                          <a:latin typeface="Trebuchet MS"/>
                          <a:cs typeface="Trebuchet MS"/>
                        </a:rPr>
                        <a:t> </a:t>
                      </a:r>
                      <a:r>
                        <a:rPr sz="1900" dirty="0">
                          <a:latin typeface="Trebuchet MS"/>
                          <a:cs typeface="Trebuchet MS"/>
                        </a:rPr>
                        <a:t>control</a:t>
                      </a:r>
                      <a:r>
                        <a:rPr sz="1900" spc="-135" dirty="0">
                          <a:latin typeface="Trebuchet MS"/>
                          <a:cs typeface="Trebuchet MS"/>
                        </a:rPr>
                        <a:t> </a:t>
                      </a:r>
                      <a:r>
                        <a:rPr sz="1900" spc="70" dirty="0">
                          <a:latin typeface="Trebuchet MS"/>
                          <a:cs typeface="Trebuchet MS"/>
                        </a:rPr>
                        <a:t>and</a:t>
                      </a:r>
                      <a:r>
                        <a:rPr sz="1900" spc="-70" dirty="0">
                          <a:latin typeface="Trebuchet MS"/>
                          <a:cs typeface="Trebuchet MS"/>
                        </a:rPr>
                        <a:t> </a:t>
                      </a:r>
                      <a:r>
                        <a:rPr sz="1900" dirty="0">
                          <a:latin typeface="Trebuchet MS"/>
                          <a:cs typeface="Trebuchet MS"/>
                        </a:rPr>
                        <a:t>to</a:t>
                      </a:r>
                      <a:r>
                        <a:rPr sz="1900" spc="-75" dirty="0">
                          <a:latin typeface="Trebuchet MS"/>
                          <a:cs typeface="Trebuchet MS"/>
                        </a:rPr>
                        <a:t> </a:t>
                      </a:r>
                      <a:r>
                        <a:rPr sz="1900" spc="-20" dirty="0">
                          <a:latin typeface="Trebuchet MS"/>
                          <a:cs typeface="Trebuchet MS"/>
                        </a:rPr>
                        <a:t>meat</a:t>
                      </a:r>
                      <a:endParaRPr sz="1900">
                        <a:latin typeface="Trebuchet MS"/>
                        <a:cs typeface="Trebuchet MS"/>
                      </a:endParaRPr>
                    </a:p>
                    <a:p>
                      <a:pPr marL="41275">
                        <a:lnSpc>
                          <a:spcPts val="2280"/>
                        </a:lnSpc>
                      </a:pPr>
                      <a:r>
                        <a:rPr sz="1900" dirty="0">
                          <a:latin typeface="Trebuchet MS"/>
                          <a:cs typeface="Trebuchet MS"/>
                        </a:rPr>
                        <a:t>organic</a:t>
                      </a:r>
                      <a:r>
                        <a:rPr sz="1900" spc="180" dirty="0">
                          <a:latin typeface="Trebuchet MS"/>
                          <a:cs typeface="Trebuchet MS"/>
                        </a:rPr>
                        <a:t> </a:t>
                      </a:r>
                      <a:r>
                        <a:rPr sz="1900" spc="35" dirty="0">
                          <a:latin typeface="Trebuchet MS"/>
                          <a:cs typeface="Trebuchet MS"/>
                        </a:rPr>
                        <a:t>standards</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150" dirty="0">
                          <a:latin typeface="Trebuchet MS"/>
                          <a:cs typeface="Trebuchet MS"/>
                        </a:rPr>
                        <a:t>1.9</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55" dirty="0">
                          <a:latin typeface="Trebuchet MS"/>
                          <a:cs typeface="Trebuchet MS"/>
                        </a:rPr>
                        <a:t>IRR=88%</a:t>
                      </a:r>
                      <a:endParaRPr sz="1900">
                        <a:latin typeface="Trebuchet MS"/>
                        <a:cs typeface="Trebuchet MS"/>
                      </a:endParaRPr>
                    </a:p>
                    <a:p>
                      <a:pPr marL="41275" marR="348615">
                        <a:lnSpc>
                          <a:spcPts val="2280"/>
                        </a:lnSpc>
                        <a:spcBef>
                          <a:spcPts val="75"/>
                        </a:spcBef>
                      </a:pPr>
                      <a:r>
                        <a:rPr sz="1900" dirty="0">
                          <a:latin typeface="Trebuchet MS"/>
                          <a:cs typeface="Trebuchet MS"/>
                        </a:rPr>
                        <a:t>Payback=</a:t>
                      </a:r>
                      <a:r>
                        <a:rPr sz="1900" spc="180" dirty="0">
                          <a:latin typeface="Trebuchet MS"/>
                          <a:cs typeface="Trebuchet MS"/>
                        </a:rPr>
                        <a:t> </a:t>
                      </a:r>
                      <a:r>
                        <a:rPr sz="1900" spc="-125" dirty="0">
                          <a:latin typeface="Trebuchet MS"/>
                          <a:cs typeface="Trebuchet MS"/>
                        </a:rPr>
                        <a:t>3.17 </a:t>
                      </a:r>
                      <a:r>
                        <a:rPr sz="1900" spc="-10" dirty="0">
                          <a:latin typeface="Trebuchet MS"/>
                          <a:cs typeface="Trebuchet MS"/>
                        </a:rPr>
                        <a:t>years Profitability Index=10.84</a:t>
                      </a:r>
                      <a:endParaRPr sz="190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45" dirty="0">
                          <a:latin typeface="Trebuchet MS"/>
                          <a:cs typeface="Trebuchet MS"/>
                        </a:rPr>
                        <a:t>250,000</a:t>
                      </a:r>
                      <a:endParaRPr sz="1900">
                        <a:latin typeface="Trebuchet MS"/>
                        <a:cs typeface="Trebuchet MS"/>
                      </a:endParaRPr>
                    </a:p>
                  </a:txBody>
                  <a:tcPr marL="0" marR="0" marT="26670" marB="0">
                    <a:lnB w="12700">
                      <a:solidFill>
                        <a:srgbClr val="000000"/>
                      </a:solidFill>
                      <a:prstDash val="solid"/>
                    </a:lnB>
                  </a:tcPr>
                </a:tc>
                <a:tc>
                  <a:txBody>
                    <a:bodyPr/>
                    <a:lstStyle/>
                    <a:p>
                      <a:pPr marL="228600">
                        <a:lnSpc>
                          <a:spcPct val="100000"/>
                        </a:lnSpc>
                        <a:spcBef>
                          <a:spcPts val="210"/>
                        </a:spcBef>
                      </a:pPr>
                      <a:r>
                        <a:rPr sz="1900" spc="-5" dirty="0">
                          <a:latin typeface="Trebuchet MS"/>
                          <a:cs typeface="Trebuchet MS"/>
                        </a:rPr>
                        <a:t>S</a:t>
                      </a:r>
                      <a:r>
                        <a:rPr sz="1900" spc="-30" dirty="0">
                          <a:latin typeface="Trebuchet MS"/>
                          <a:cs typeface="Trebuchet MS"/>
                        </a:rPr>
                        <a:t>A</a:t>
                      </a:r>
                      <a:r>
                        <a:rPr sz="1900" spc="20" dirty="0">
                          <a:latin typeface="Trebuchet MS"/>
                          <a:cs typeface="Trebuchet MS"/>
                        </a:rPr>
                        <a:t>C</a:t>
                      </a:r>
                      <a:r>
                        <a:rPr sz="1900" spc="-15" dirty="0">
                          <a:latin typeface="Trebuchet MS"/>
                          <a:cs typeface="Trebuchet MS"/>
                        </a:rPr>
                        <a:t>U</a:t>
                      </a:r>
                      <a:r>
                        <a:rPr sz="1900" spc="20" dirty="0">
                          <a:latin typeface="Trebuchet MS"/>
                          <a:cs typeface="Trebuchet MS"/>
                        </a:rPr>
                        <a:t>, </a:t>
                      </a:r>
                      <a:r>
                        <a:rPr sz="1900" spc="65" dirty="0">
                          <a:latin typeface="Trebuchet MS"/>
                          <a:cs typeface="Trebuchet MS"/>
                        </a:rPr>
                        <a:t>USA,</a:t>
                      </a:r>
                      <a:r>
                        <a:rPr sz="1900" spc="20" dirty="0">
                          <a:latin typeface="Trebuchet MS"/>
                          <a:cs typeface="Trebuchet MS"/>
                        </a:rPr>
                        <a:t> </a:t>
                      </a:r>
                      <a:r>
                        <a:rPr sz="1900" spc="130" dirty="0">
                          <a:latin typeface="Trebuchet MS"/>
                          <a:cs typeface="Trebuchet MS"/>
                        </a:rPr>
                        <a:t>EU</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130425">
                <a:tc>
                  <a:txBody>
                    <a:bodyPr/>
                    <a:lstStyle/>
                    <a:p>
                      <a:pPr marL="41275">
                        <a:lnSpc>
                          <a:spcPct val="100000"/>
                        </a:lnSpc>
                        <a:spcBef>
                          <a:spcPts val="210"/>
                        </a:spcBef>
                      </a:pPr>
                      <a:r>
                        <a:rPr sz="1900" dirty="0">
                          <a:latin typeface="Trebuchet MS"/>
                          <a:cs typeface="Trebuchet MS"/>
                        </a:rPr>
                        <a:t>Organic</a:t>
                      </a:r>
                      <a:r>
                        <a:rPr sz="1900" spc="140" dirty="0">
                          <a:latin typeface="Trebuchet MS"/>
                          <a:cs typeface="Trebuchet MS"/>
                        </a:rPr>
                        <a:t> </a:t>
                      </a:r>
                      <a:r>
                        <a:rPr sz="1900" spc="45" dirty="0">
                          <a:latin typeface="Trebuchet MS"/>
                          <a:cs typeface="Trebuchet MS"/>
                        </a:rPr>
                        <a:t>Vegetables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415290">
                        <a:lnSpc>
                          <a:spcPct val="100000"/>
                        </a:lnSpc>
                        <a:spcBef>
                          <a:spcPts val="210"/>
                        </a:spcBef>
                      </a:pPr>
                      <a:r>
                        <a:rPr sz="1900" spc="155" dirty="0">
                          <a:latin typeface="Trebuchet MS"/>
                          <a:cs typeface="Trebuchet MS"/>
                        </a:rPr>
                        <a:t>A</a:t>
                      </a:r>
                      <a:r>
                        <a:rPr sz="1900" spc="-95" dirty="0">
                          <a:latin typeface="Trebuchet MS"/>
                          <a:cs typeface="Trebuchet MS"/>
                        </a:rPr>
                        <a:t> </a:t>
                      </a:r>
                      <a:r>
                        <a:rPr sz="1900" dirty="0">
                          <a:latin typeface="Trebuchet MS"/>
                          <a:cs typeface="Trebuchet MS"/>
                        </a:rPr>
                        <a:t>favourable</a:t>
                      </a:r>
                      <a:r>
                        <a:rPr sz="1900" spc="-30" dirty="0">
                          <a:latin typeface="Trebuchet MS"/>
                          <a:cs typeface="Trebuchet MS"/>
                        </a:rPr>
                        <a:t> </a:t>
                      </a:r>
                      <a:r>
                        <a:rPr sz="1900" spc="-35" dirty="0">
                          <a:latin typeface="Trebuchet MS"/>
                          <a:cs typeface="Trebuchet MS"/>
                        </a:rPr>
                        <a:t>climate,</a:t>
                      </a:r>
                      <a:r>
                        <a:rPr sz="1900" spc="-25" dirty="0">
                          <a:latin typeface="Trebuchet MS"/>
                          <a:cs typeface="Trebuchet MS"/>
                        </a:rPr>
                        <a:t> </a:t>
                      </a:r>
                      <a:r>
                        <a:rPr sz="1900" spc="50" dirty="0">
                          <a:latin typeface="Trebuchet MS"/>
                          <a:cs typeface="Trebuchet MS"/>
                        </a:rPr>
                        <a:t>low</a:t>
                      </a:r>
                      <a:r>
                        <a:rPr sz="1900" spc="-90" dirty="0">
                          <a:latin typeface="Trebuchet MS"/>
                          <a:cs typeface="Trebuchet MS"/>
                        </a:rPr>
                        <a:t> </a:t>
                      </a:r>
                      <a:r>
                        <a:rPr sz="1900" dirty="0">
                          <a:latin typeface="Trebuchet MS"/>
                          <a:cs typeface="Trebuchet MS"/>
                        </a:rPr>
                        <a:t>labour</a:t>
                      </a:r>
                      <a:r>
                        <a:rPr sz="1900" spc="-80" dirty="0">
                          <a:latin typeface="Trebuchet MS"/>
                          <a:cs typeface="Trebuchet MS"/>
                        </a:rPr>
                        <a:t> </a:t>
                      </a:r>
                      <a:r>
                        <a:rPr sz="1900" spc="65" dirty="0">
                          <a:latin typeface="Trebuchet MS"/>
                          <a:cs typeface="Trebuchet MS"/>
                        </a:rPr>
                        <a:t>costs</a:t>
                      </a:r>
                      <a:r>
                        <a:rPr sz="1900" spc="-25" dirty="0">
                          <a:latin typeface="Trebuchet MS"/>
                          <a:cs typeface="Trebuchet MS"/>
                        </a:rPr>
                        <a:t> </a:t>
                      </a:r>
                      <a:r>
                        <a:rPr sz="1900" spc="70" dirty="0">
                          <a:latin typeface="Trebuchet MS"/>
                          <a:cs typeface="Trebuchet MS"/>
                        </a:rPr>
                        <a:t>and</a:t>
                      </a:r>
                      <a:r>
                        <a:rPr sz="1900" spc="-25" dirty="0">
                          <a:latin typeface="Trebuchet MS"/>
                          <a:cs typeface="Trebuchet MS"/>
                        </a:rPr>
                        <a:t> </a:t>
                      </a:r>
                      <a:r>
                        <a:rPr sz="1900" spc="90" dirty="0">
                          <a:latin typeface="Trebuchet MS"/>
                          <a:cs typeface="Trebuchet MS"/>
                        </a:rPr>
                        <a:t>access</a:t>
                      </a:r>
                      <a:r>
                        <a:rPr sz="1900" spc="-30" dirty="0">
                          <a:latin typeface="Trebuchet MS"/>
                          <a:cs typeface="Trebuchet MS"/>
                        </a:rPr>
                        <a:t> </a:t>
                      </a:r>
                      <a:r>
                        <a:rPr sz="1900" spc="-25" dirty="0">
                          <a:latin typeface="Trebuchet MS"/>
                          <a:cs typeface="Trebuchet MS"/>
                        </a:rPr>
                        <a:t>to </a:t>
                      </a:r>
                      <a:r>
                        <a:rPr sz="1900" spc="-20" dirty="0">
                          <a:latin typeface="Trebuchet MS"/>
                          <a:cs typeface="Trebuchet MS"/>
                        </a:rPr>
                        <a:t>major</a:t>
                      </a:r>
                      <a:r>
                        <a:rPr sz="1900" spc="-110" dirty="0">
                          <a:latin typeface="Trebuchet MS"/>
                          <a:cs typeface="Trebuchet MS"/>
                        </a:rPr>
                        <a:t> </a:t>
                      </a:r>
                      <a:r>
                        <a:rPr sz="1900" spc="60" dirty="0">
                          <a:latin typeface="Trebuchet MS"/>
                          <a:cs typeface="Trebuchet MS"/>
                        </a:rPr>
                        <a:t>global</a:t>
                      </a:r>
                      <a:r>
                        <a:rPr sz="1900" spc="-125" dirty="0">
                          <a:latin typeface="Trebuchet MS"/>
                          <a:cs typeface="Trebuchet MS"/>
                        </a:rPr>
                        <a:t> </a:t>
                      </a:r>
                      <a:r>
                        <a:rPr sz="1900" spc="-10" dirty="0">
                          <a:latin typeface="Trebuchet MS"/>
                          <a:cs typeface="Trebuchet MS"/>
                        </a:rPr>
                        <a:t>markets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a:lnSpc>
                          <a:spcPct val="100000"/>
                        </a:lnSpc>
                      </a:pPr>
                      <a:r>
                        <a:rPr sz="1900" dirty="0">
                          <a:latin typeface="Trebuchet MS"/>
                          <a:cs typeface="Trebuchet MS"/>
                        </a:rPr>
                        <a:t>Rising</a:t>
                      </a:r>
                      <a:r>
                        <a:rPr sz="1900" spc="55" dirty="0">
                          <a:latin typeface="Trebuchet MS"/>
                          <a:cs typeface="Trebuchet MS"/>
                        </a:rPr>
                        <a:t> </a:t>
                      </a:r>
                      <a:r>
                        <a:rPr sz="1900" spc="90" dirty="0">
                          <a:latin typeface="Trebuchet MS"/>
                          <a:cs typeface="Trebuchet MS"/>
                        </a:rPr>
                        <a:t>demand</a:t>
                      </a:r>
                      <a:r>
                        <a:rPr sz="1900" spc="55" dirty="0">
                          <a:latin typeface="Trebuchet MS"/>
                          <a:cs typeface="Trebuchet MS"/>
                        </a:rPr>
                        <a:t> </a:t>
                      </a:r>
                      <a:r>
                        <a:rPr sz="1900" spc="-30" dirty="0">
                          <a:latin typeface="Trebuchet MS"/>
                          <a:cs typeface="Trebuchet MS"/>
                        </a:rPr>
                        <a:t>for</a:t>
                      </a:r>
                      <a:r>
                        <a:rPr sz="1900" spc="-5" dirty="0">
                          <a:latin typeface="Trebuchet MS"/>
                          <a:cs typeface="Trebuchet MS"/>
                        </a:rPr>
                        <a:t> </a:t>
                      </a:r>
                      <a:r>
                        <a:rPr sz="1900" dirty="0">
                          <a:latin typeface="Trebuchet MS"/>
                          <a:cs typeface="Trebuchet MS"/>
                        </a:rPr>
                        <a:t>organic</a:t>
                      </a:r>
                      <a:r>
                        <a:rPr sz="1900" spc="-15" dirty="0">
                          <a:latin typeface="Trebuchet MS"/>
                          <a:cs typeface="Trebuchet MS"/>
                        </a:rPr>
                        <a:t> </a:t>
                      </a:r>
                      <a:r>
                        <a:rPr sz="1900" spc="50" dirty="0">
                          <a:latin typeface="Trebuchet MS"/>
                          <a:cs typeface="Trebuchet MS"/>
                        </a:rPr>
                        <a:t>vegetables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180" dirty="0">
                          <a:latin typeface="Trebuchet MS"/>
                          <a:cs typeface="Trebuchet MS"/>
                        </a:rPr>
                        <a:t>1.3</a:t>
                      </a:r>
                      <a:r>
                        <a:rPr sz="1900" spc="-70"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IRR=36.50%</a:t>
                      </a:r>
                      <a:endParaRPr sz="1900">
                        <a:latin typeface="Trebuchet MS"/>
                        <a:cs typeface="Trebuchet MS"/>
                      </a:endParaRPr>
                    </a:p>
                    <a:p>
                      <a:pPr marL="41275" marR="378460">
                        <a:lnSpc>
                          <a:spcPts val="2280"/>
                        </a:lnSpc>
                        <a:spcBef>
                          <a:spcPts val="75"/>
                        </a:spcBef>
                      </a:pPr>
                      <a:r>
                        <a:rPr sz="1900" spc="-10" dirty="0">
                          <a:latin typeface="Trebuchet MS"/>
                          <a:cs typeface="Trebuchet MS"/>
                        </a:rPr>
                        <a:t>Payback=5.57 years Profitability Index=3</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90" dirty="0">
                          <a:latin typeface="Trebuchet MS"/>
                          <a:cs typeface="Trebuchet MS"/>
                        </a:rPr>
                        <a:t> </a:t>
                      </a:r>
                      <a:r>
                        <a:rPr sz="1900" dirty="0">
                          <a:latin typeface="Trebuchet MS"/>
                          <a:cs typeface="Trebuchet MS"/>
                        </a:rPr>
                        <a:t>2</a:t>
                      </a:r>
                      <a:r>
                        <a:rPr sz="1900" spc="-90"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228600">
                        <a:lnSpc>
                          <a:spcPct val="100000"/>
                        </a:lnSpc>
                        <a:spcBef>
                          <a:spcPts val="210"/>
                        </a:spcBef>
                      </a:pPr>
                      <a:r>
                        <a:rPr sz="1900" spc="-5" dirty="0">
                          <a:latin typeface="Trebuchet MS"/>
                          <a:cs typeface="Trebuchet MS"/>
                        </a:rPr>
                        <a:t>S</a:t>
                      </a:r>
                      <a:r>
                        <a:rPr sz="1900" spc="-30" dirty="0">
                          <a:latin typeface="Trebuchet MS"/>
                          <a:cs typeface="Trebuchet MS"/>
                        </a:rPr>
                        <a:t>A</a:t>
                      </a:r>
                      <a:r>
                        <a:rPr sz="1900" spc="20" dirty="0">
                          <a:latin typeface="Trebuchet MS"/>
                          <a:cs typeface="Trebuchet MS"/>
                        </a:rPr>
                        <a:t>C</a:t>
                      </a:r>
                      <a:r>
                        <a:rPr sz="1900" spc="-15" dirty="0">
                          <a:latin typeface="Trebuchet MS"/>
                          <a:cs typeface="Trebuchet MS"/>
                        </a:rPr>
                        <a:t>U</a:t>
                      </a:r>
                      <a:r>
                        <a:rPr sz="1900" spc="20" dirty="0">
                          <a:latin typeface="Trebuchet MS"/>
                          <a:cs typeface="Trebuchet MS"/>
                        </a:rPr>
                        <a:t>,</a:t>
                      </a:r>
                      <a:r>
                        <a:rPr sz="1900" spc="15" dirty="0">
                          <a:latin typeface="Trebuchet MS"/>
                          <a:cs typeface="Trebuchet MS"/>
                        </a:rPr>
                        <a:t> </a:t>
                      </a:r>
                      <a:r>
                        <a:rPr sz="1900" dirty="0">
                          <a:latin typeface="Trebuchet MS"/>
                          <a:cs typeface="Trebuchet MS"/>
                        </a:rPr>
                        <a:t>EU,</a:t>
                      </a:r>
                      <a:r>
                        <a:rPr sz="1900" spc="15" dirty="0">
                          <a:latin typeface="Trebuchet MS"/>
                          <a:cs typeface="Trebuchet MS"/>
                        </a:rPr>
                        <a:t> </a:t>
                      </a:r>
                      <a:r>
                        <a:rPr sz="1900" spc="160" dirty="0">
                          <a:latin typeface="Trebuchet MS"/>
                          <a:cs typeface="Trebuchet MS"/>
                        </a:rPr>
                        <a:t>USA</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prstGeom prst="rect">
            <a:avLst/>
          </a:prstGeom>
        </p:spPr>
        <p:txBody>
          <a:bodyPr vert="horz" wrap="square" lIns="0" tIns="12065" rIns="0" bIns="0" rtlCol="0">
            <a:spAutoFit/>
          </a:bodyPr>
          <a:lstStyle/>
          <a:p>
            <a:pPr marL="7588250">
              <a:lnSpc>
                <a:spcPct val="100000"/>
              </a:lnSpc>
              <a:spcBef>
                <a:spcPts val="95"/>
              </a:spcBef>
            </a:pPr>
            <a:r>
              <a:rPr dirty="0"/>
              <a:t>Agriculture</a:t>
            </a:r>
            <a:r>
              <a:rPr spc="-40" dirty="0"/>
              <a:t> </a:t>
            </a:r>
            <a:r>
              <a:rPr spc="-170" dirty="0"/>
              <a:t>&amp;</a:t>
            </a:r>
            <a:r>
              <a:rPr spc="-155" dirty="0"/>
              <a:t> </a:t>
            </a:r>
            <a:r>
              <a:rPr spc="114" dirty="0"/>
              <a:t>Agro-</a:t>
            </a:r>
            <a:r>
              <a:rPr spc="120" dirty="0"/>
              <a:t>processing</a:t>
            </a:r>
            <a:r>
              <a:rPr spc="-40" dirty="0"/>
              <a:t> </a:t>
            </a:r>
            <a:r>
              <a:rPr dirty="0"/>
              <a:t>Investment</a:t>
            </a:r>
            <a:r>
              <a:rPr spc="-40" dirty="0"/>
              <a:t> </a:t>
            </a:r>
            <a:r>
              <a:rPr spc="-10" dirty="0"/>
              <a:t>Opportunities</a:t>
            </a:r>
          </a:p>
        </p:txBody>
      </p:sp>
      <p:graphicFrame>
        <p:nvGraphicFramePr>
          <p:cNvPr id="21" name="object 21"/>
          <p:cNvGraphicFramePr>
            <a:graphicFrameLocks noGrp="1"/>
          </p:cNvGraphicFramePr>
          <p:nvPr/>
        </p:nvGraphicFramePr>
        <p:xfrm>
          <a:off x="1151797" y="1984232"/>
          <a:ext cx="17914620" cy="6883400"/>
        </p:xfrm>
        <a:graphic>
          <a:graphicData uri="http://schemas.openxmlformats.org/drawingml/2006/table">
            <a:tbl>
              <a:tblPr firstRow="1" bandRow="1">
                <a:tableStyleId>{2D5ABB26-0587-4C30-8999-92F81FD0307C}</a:tableStyleId>
              </a:tblPr>
              <a:tblGrid>
                <a:gridCol w="2392680">
                  <a:extLst>
                    <a:ext uri="{9D8B030D-6E8A-4147-A177-3AD203B41FA5}">
                      <a16:colId xmlns:a16="http://schemas.microsoft.com/office/drawing/2014/main" val="20000"/>
                    </a:ext>
                  </a:extLst>
                </a:gridCol>
                <a:gridCol w="6439535">
                  <a:extLst>
                    <a:ext uri="{9D8B030D-6E8A-4147-A177-3AD203B41FA5}">
                      <a16:colId xmlns:a16="http://schemas.microsoft.com/office/drawing/2014/main" val="20001"/>
                    </a:ext>
                  </a:extLst>
                </a:gridCol>
                <a:gridCol w="1947545">
                  <a:extLst>
                    <a:ext uri="{9D8B030D-6E8A-4147-A177-3AD203B41FA5}">
                      <a16:colId xmlns:a16="http://schemas.microsoft.com/office/drawing/2014/main" val="20002"/>
                    </a:ext>
                  </a:extLst>
                </a:gridCol>
                <a:gridCol w="3455035">
                  <a:extLst>
                    <a:ext uri="{9D8B030D-6E8A-4147-A177-3AD203B41FA5}">
                      <a16:colId xmlns:a16="http://schemas.microsoft.com/office/drawing/2014/main" val="20003"/>
                    </a:ext>
                  </a:extLst>
                </a:gridCol>
                <a:gridCol w="1822450">
                  <a:extLst>
                    <a:ext uri="{9D8B030D-6E8A-4147-A177-3AD203B41FA5}">
                      <a16:colId xmlns:a16="http://schemas.microsoft.com/office/drawing/2014/main" val="20004"/>
                    </a:ext>
                  </a:extLst>
                </a:gridCol>
                <a:gridCol w="1857375">
                  <a:extLst>
                    <a:ext uri="{9D8B030D-6E8A-4147-A177-3AD203B41FA5}">
                      <a16:colId xmlns:a16="http://schemas.microsoft.com/office/drawing/2014/main" val="20005"/>
                    </a:ext>
                  </a:extLst>
                </a:gridCol>
              </a:tblGrid>
              <a:tr h="135064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539349"/>
                    </a:solidFill>
                  </a:tcPr>
                </a:tc>
                <a:tc>
                  <a:txBody>
                    <a:bodyPr/>
                    <a:lstStyle/>
                    <a:p>
                      <a:pPr marL="41275" marR="596900">
                        <a:lnSpc>
                          <a:spcPct val="100000"/>
                        </a:lnSpc>
                        <a:spcBef>
                          <a:spcPts val="210"/>
                        </a:spcBef>
                      </a:pPr>
                      <a:r>
                        <a:rPr sz="1900" b="1" spc="-10" dirty="0">
                          <a:solidFill>
                            <a:srgbClr val="FFFFFF"/>
                          </a:solidFill>
                          <a:latin typeface="Trebuchet MS"/>
                          <a:cs typeface="Trebuchet MS"/>
                        </a:rPr>
                        <a:t>Total Investment</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539349"/>
                    </a:solidFill>
                  </a:tcPr>
                </a:tc>
                <a:tc>
                  <a:txBody>
                    <a:bodyPr/>
                    <a:lstStyle/>
                    <a:p>
                      <a:pPr marL="145415" marR="783590">
                        <a:lnSpc>
                          <a:spcPct val="100000"/>
                        </a:lnSpc>
                        <a:spcBef>
                          <a:spcPts val="210"/>
                        </a:spcBef>
                      </a:pPr>
                      <a:r>
                        <a:rPr sz="1900" b="1" spc="-10" dirty="0">
                          <a:solidFill>
                            <a:srgbClr val="FFFFFF"/>
                          </a:solidFill>
                          <a:latin typeface="Trebuchet MS"/>
                          <a:cs typeface="Trebuchet MS"/>
                        </a:rPr>
                        <a:t>Export Markets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539349"/>
                    </a:solidFill>
                  </a:tcPr>
                </a:tc>
                <a:extLst>
                  <a:ext uri="{0D108BD9-81ED-4DB2-BD59-A6C34878D82A}">
                    <a16:rowId xmlns:a16="http://schemas.microsoft.com/office/drawing/2014/main" val="10000"/>
                  </a:ext>
                </a:extLst>
              </a:tr>
              <a:tr h="2621915">
                <a:tc>
                  <a:txBody>
                    <a:bodyPr/>
                    <a:lstStyle/>
                    <a:p>
                      <a:pPr marL="41275">
                        <a:lnSpc>
                          <a:spcPct val="100000"/>
                        </a:lnSpc>
                        <a:spcBef>
                          <a:spcPts val="210"/>
                        </a:spcBef>
                      </a:pPr>
                      <a:r>
                        <a:rPr sz="1900" dirty="0">
                          <a:latin typeface="Trebuchet MS"/>
                          <a:cs typeface="Trebuchet MS"/>
                        </a:rPr>
                        <a:t>Cereals</a:t>
                      </a:r>
                      <a:r>
                        <a:rPr sz="1900" spc="220" dirty="0">
                          <a:latin typeface="Trebuchet MS"/>
                          <a:cs typeface="Trebuchet MS"/>
                        </a:rPr>
                        <a:t> </a:t>
                      </a:r>
                      <a:r>
                        <a:rPr sz="1900" spc="-10" dirty="0">
                          <a:latin typeface="Trebuchet MS"/>
                          <a:cs typeface="Trebuchet MS"/>
                        </a:rPr>
                        <a:t>Production</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80" dirty="0">
                          <a:latin typeface="Trebuchet MS"/>
                          <a:cs typeface="Trebuchet MS"/>
                        </a:rPr>
                        <a:t>Adding</a:t>
                      </a:r>
                      <a:r>
                        <a:rPr sz="1900" spc="-85" dirty="0">
                          <a:latin typeface="Trebuchet MS"/>
                          <a:cs typeface="Trebuchet MS"/>
                        </a:rPr>
                        <a:t> </a:t>
                      </a:r>
                      <a:r>
                        <a:rPr sz="1900" dirty="0">
                          <a:latin typeface="Trebuchet MS"/>
                          <a:cs typeface="Trebuchet MS"/>
                        </a:rPr>
                        <a:t>value</a:t>
                      </a:r>
                      <a:r>
                        <a:rPr sz="1900" spc="-15" dirty="0">
                          <a:latin typeface="Trebuchet MS"/>
                          <a:cs typeface="Trebuchet MS"/>
                        </a:rPr>
                        <a:t> </a:t>
                      </a:r>
                      <a:r>
                        <a:rPr sz="1900" dirty="0">
                          <a:latin typeface="Trebuchet MS"/>
                          <a:cs typeface="Trebuchet MS"/>
                        </a:rPr>
                        <a:t>to</a:t>
                      </a:r>
                      <a:r>
                        <a:rPr sz="1900" spc="-20" dirty="0">
                          <a:latin typeface="Trebuchet MS"/>
                          <a:cs typeface="Trebuchet MS"/>
                        </a:rPr>
                        <a:t> </a:t>
                      </a:r>
                      <a:r>
                        <a:rPr sz="1900" dirty="0">
                          <a:latin typeface="Trebuchet MS"/>
                          <a:cs typeface="Trebuchet MS"/>
                        </a:rPr>
                        <a:t>grains</a:t>
                      </a:r>
                      <a:r>
                        <a:rPr sz="1900" spc="-15" dirty="0">
                          <a:latin typeface="Trebuchet MS"/>
                          <a:cs typeface="Trebuchet MS"/>
                        </a:rPr>
                        <a:t> </a:t>
                      </a:r>
                      <a:r>
                        <a:rPr sz="1900" spc="-55" dirty="0">
                          <a:latin typeface="Trebuchet MS"/>
                          <a:cs typeface="Trebuchet MS"/>
                        </a:rPr>
                        <a:t>(maize,</a:t>
                      </a:r>
                      <a:r>
                        <a:rPr sz="1900" spc="-20" dirty="0">
                          <a:latin typeface="Trebuchet MS"/>
                          <a:cs typeface="Trebuchet MS"/>
                        </a:rPr>
                        <a:t> </a:t>
                      </a:r>
                      <a:r>
                        <a:rPr sz="1900" spc="-30" dirty="0">
                          <a:latin typeface="Trebuchet MS"/>
                          <a:cs typeface="Trebuchet MS"/>
                        </a:rPr>
                        <a:t>oats,</a:t>
                      </a:r>
                      <a:r>
                        <a:rPr sz="1900" spc="-80" dirty="0">
                          <a:latin typeface="Trebuchet MS"/>
                          <a:cs typeface="Trebuchet MS"/>
                        </a:rPr>
                        <a:t> </a:t>
                      </a:r>
                      <a:r>
                        <a:rPr sz="1900" spc="-20" dirty="0">
                          <a:latin typeface="Trebuchet MS"/>
                          <a:cs typeface="Trebuchet MS"/>
                        </a:rPr>
                        <a:t>wheat, </a:t>
                      </a:r>
                      <a:r>
                        <a:rPr sz="1900" spc="40" dirty="0">
                          <a:latin typeface="Trebuchet MS"/>
                          <a:cs typeface="Trebuchet MS"/>
                        </a:rPr>
                        <a:t>sorghum,</a:t>
                      </a:r>
                      <a:endParaRPr sz="1900" dirty="0">
                        <a:latin typeface="Trebuchet MS"/>
                        <a:cs typeface="Trebuchet MS"/>
                      </a:endParaRPr>
                    </a:p>
                    <a:p>
                      <a:pPr marL="41275">
                        <a:lnSpc>
                          <a:spcPts val="2280"/>
                        </a:lnSpc>
                      </a:pPr>
                      <a:r>
                        <a:rPr sz="1900" spc="70" dirty="0">
                          <a:latin typeface="Trebuchet MS"/>
                          <a:cs typeface="Trebuchet MS"/>
                        </a:rPr>
                        <a:t>soya</a:t>
                      </a:r>
                      <a:r>
                        <a:rPr sz="1900" spc="-40" dirty="0">
                          <a:latin typeface="Trebuchet MS"/>
                          <a:cs typeface="Trebuchet MS"/>
                        </a:rPr>
                        <a:t> </a:t>
                      </a:r>
                      <a:r>
                        <a:rPr sz="1900" dirty="0">
                          <a:latin typeface="Trebuchet MS"/>
                          <a:cs typeface="Trebuchet MS"/>
                        </a:rPr>
                        <a:t>beans,</a:t>
                      </a:r>
                      <a:r>
                        <a:rPr sz="1900" spc="-35" dirty="0">
                          <a:latin typeface="Trebuchet MS"/>
                          <a:cs typeface="Trebuchet MS"/>
                        </a:rPr>
                        <a:t> </a:t>
                      </a:r>
                      <a:r>
                        <a:rPr sz="1900" dirty="0">
                          <a:latin typeface="Trebuchet MS"/>
                          <a:cs typeface="Trebuchet MS"/>
                        </a:rPr>
                        <a:t>sunflower)</a:t>
                      </a:r>
                      <a:r>
                        <a:rPr sz="1900" spc="-40" dirty="0">
                          <a:latin typeface="Trebuchet MS"/>
                          <a:cs typeface="Trebuchet MS"/>
                        </a:rPr>
                        <a:t> </a:t>
                      </a:r>
                      <a:r>
                        <a:rPr sz="1900" spc="75" dirty="0">
                          <a:latin typeface="Trebuchet MS"/>
                          <a:cs typeface="Trebuchet MS"/>
                        </a:rPr>
                        <a:t>by</a:t>
                      </a:r>
                      <a:r>
                        <a:rPr sz="1900" spc="-90" dirty="0">
                          <a:latin typeface="Trebuchet MS"/>
                          <a:cs typeface="Trebuchet MS"/>
                        </a:rPr>
                        <a:t> </a:t>
                      </a:r>
                      <a:r>
                        <a:rPr sz="1900" spc="65" dirty="0">
                          <a:latin typeface="Trebuchet MS"/>
                          <a:cs typeface="Trebuchet MS"/>
                        </a:rPr>
                        <a:t>processing</a:t>
                      </a:r>
                      <a:r>
                        <a:rPr sz="1900" spc="-35" dirty="0">
                          <a:latin typeface="Trebuchet MS"/>
                          <a:cs typeface="Trebuchet MS"/>
                        </a:rPr>
                        <a:t> </a:t>
                      </a:r>
                      <a:r>
                        <a:rPr sz="1900" dirty="0">
                          <a:latin typeface="Trebuchet MS"/>
                          <a:cs typeface="Trebuchet MS"/>
                        </a:rPr>
                        <a:t>them</a:t>
                      </a:r>
                      <a:r>
                        <a:rPr sz="1900" spc="-40" dirty="0">
                          <a:latin typeface="Trebuchet MS"/>
                          <a:cs typeface="Trebuchet MS"/>
                        </a:rPr>
                        <a:t> </a:t>
                      </a:r>
                      <a:r>
                        <a:rPr sz="1900" spc="-20" dirty="0">
                          <a:latin typeface="Trebuchet MS"/>
                          <a:cs typeface="Trebuchet MS"/>
                        </a:rPr>
                        <a:t>into</a:t>
                      </a:r>
                      <a:r>
                        <a:rPr sz="1900" spc="-35" dirty="0">
                          <a:latin typeface="Trebuchet MS"/>
                          <a:cs typeface="Trebuchet MS"/>
                        </a:rPr>
                        <a:t> </a:t>
                      </a:r>
                      <a:r>
                        <a:rPr sz="1900" spc="-10" dirty="0">
                          <a:latin typeface="Trebuchet MS"/>
                          <a:cs typeface="Trebuchet MS"/>
                        </a:rPr>
                        <a:t>cereals</a:t>
                      </a:r>
                      <a:endParaRPr sz="1900" dirty="0">
                        <a:latin typeface="Trebuchet MS"/>
                        <a:cs typeface="Trebuchet MS"/>
                      </a:endParaRPr>
                    </a:p>
                    <a:p>
                      <a:pPr>
                        <a:lnSpc>
                          <a:spcPct val="100000"/>
                        </a:lnSpc>
                        <a:spcBef>
                          <a:spcPts val="30"/>
                        </a:spcBef>
                      </a:pPr>
                      <a:endParaRPr sz="1950" dirty="0">
                        <a:latin typeface="Times New Roman"/>
                        <a:cs typeface="Times New Roman"/>
                      </a:endParaRPr>
                    </a:p>
                    <a:p>
                      <a:pPr marL="41275" marR="179705">
                        <a:lnSpc>
                          <a:spcPct val="100000"/>
                        </a:lnSpc>
                      </a:pPr>
                      <a:r>
                        <a:rPr sz="1900" dirty="0">
                          <a:latin typeface="Trebuchet MS"/>
                          <a:cs typeface="Trebuchet MS"/>
                        </a:rPr>
                        <a:t>There</a:t>
                      </a:r>
                      <a:r>
                        <a:rPr sz="1900" spc="-15" dirty="0">
                          <a:latin typeface="Trebuchet MS"/>
                          <a:cs typeface="Trebuchet MS"/>
                        </a:rPr>
                        <a:t> </a:t>
                      </a:r>
                      <a:r>
                        <a:rPr sz="1900" dirty="0">
                          <a:latin typeface="Trebuchet MS"/>
                          <a:cs typeface="Trebuchet MS"/>
                        </a:rPr>
                        <a:t>is</a:t>
                      </a:r>
                      <a:r>
                        <a:rPr sz="1900" spc="-10" dirty="0">
                          <a:latin typeface="Trebuchet MS"/>
                          <a:cs typeface="Trebuchet MS"/>
                        </a:rPr>
                        <a:t> </a:t>
                      </a:r>
                      <a:r>
                        <a:rPr sz="1900" dirty="0">
                          <a:latin typeface="Trebuchet MS"/>
                          <a:cs typeface="Trebuchet MS"/>
                        </a:rPr>
                        <a:t>significant</a:t>
                      </a:r>
                      <a:r>
                        <a:rPr sz="1900" spc="-10" dirty="0">
                          <a:latin typeface="Trebuchet MS"/>
                          <a:cs typeface="Trebuchet MS"/>
                        </a:rPr>
                        <a:t> </a:t>
                      </a:r>
                      <a:r>
                        <a:rPr sz="1900" dirty="0">
                          <a:latin typeface="Trebuchet MS"/>
                          <a:cs typeface="Trebuchet MS"/>
                        </a:rPr>
                        <a:t>production</a:t>
                      </a:r>
                      <a:r>
                        <a:rPr sz="1900" spc="-10" dirty="0">
                          <a:latin typeface="Trebuchet MS"/>
                          <a:cs typeface="Trebuchet MS"/>
                        </a:rPr>
                        <a:t> </a:t>
                      </a:r>
                      <a:r>
                        <a:rPr sz="1900" spc="60" dirty="0">
                          <a:latin typeface="Trebuchet MS"/>
                          <a:cs typeface="Trebuchet MS"/>
                        </a:rPr>
                        <a:t>scale</a:t>
                      </a:r>
                      <a:r>
                        <a:rPr sz="1900" spc="-10" dirty="0">
                          <a:latin typeface="Trebuchet MS"/>
                          <a:cs typeface="Trebuchet MS"/>
                        </a:rPr>
                        <a:t> </a:t>
                      </a:r>
                      <a:r>
                        <a:rPr sz="1900" dirty="0">
                          <a:latin typeface="Trebuchet MS"/>
                          <a:cs typeface="Trebuchet MS"/>
                        </a:rPr>
                        <a:t>of</a:t>
                      </a:r>
                      <a:r>
                        <a:rPr sz="1900" spc="-60" dirty="0">
                          <a:latin typeface="Trebuchet MS"/>
                          <a:cs typeface="Trebuchet MS"/>
                        </a:rPr>
                        <a:t> </a:t>
                      </a:r>
                      <a:r>
                        <a:rPr sz="1900" dirty="0">
                          <a:latin typeface="Trebuchet MS"/>
                          <a:cs typeface="Trebuchet MS"/>
                        </a:rPr>
                        <a:t>grains</a:t>
                      </a:r>
                      <a:r>
                        <a:rPr sz="1900" spc="-15" dirty="0">
                          <a:latin typeface="Trebuchet MS"/>
                          <a:cs typeface="Trebuchet MS"/>
                        </a:rPr>
                        <a:t> </a:t>
                      </a:r>
                      <a:r>
                        <a:rPr sz="1900" spc="-20" dirty="0">
                          <a:latin typeface="Trebuchet MS"/>
                          <a:cs typeface="Trebuchet MS"/>
                        </a:rPr>
                        <a:t>in</a:t>
                      </a:r>
                      <a:r>
                        <a:rPr sz="1900" spc="-10" dirty="0">
                          <a:latin typeface="Trebuchet MS"/>
                          <a:cs typeface="Trebuchet MS"/>
                        </a:rPr>
                        <a:t> </a:t>
                      </a:r>
                      <a:r>
                        <a:rPr sz="1900" spc="55" dirty="0">
                          <a:latin typeface="Trebuchet MS"/>
                          <a:cs typeface="Trebuchet MS"/>
                        </a:rPr>
                        <a:t>Lesotho </a:t>
                      </a:r>
                      <a:r>
                        <a:rPr sz="1900" spc="70" dirty="0">
                          <a:latin typeface="Trebuchet MS"/>
                          <a:cs typeface="Trebuchet MS"/>
                        </a:rPr>
                        <a:t>and</a:t>
                      </a:r>
                      <a:r>
                        <a:rPr sz="1900" spc="-45" dirty="0">
                          <a:latin typeface="Trebuchet MS"/>
                          <a:cs typeface="Trebuchet MS"/>
                        </a:rPr>
                        <a:t> </a:t>
                      </a:r>
                      <a:r>
                        <a:rPr sz="1900" dirty="0">
                          <a:latin typeface="Trebuchet MS"/>
                          <a:cs typeface="Trebuchet MS"/>
                        </a:rPr>
                        <a:t>the</a:t>
                      </a:r>
                      <a:r>
                        <a:rPr sz="1900" spc="-40" dirty="0">
                          <a:latin typeface="Trebuchet MS"/>
                          <a:cs typeface="Trebuchet MS"/>
                        </a:rPr>
                        <a:t> </a:t>
                      </a:r>
                      <a:r>
                        <a:rPr sz="1900" spc="175" dirty="0">
                          <a:latin typeface="Trebuchet MS"/>
                          <a:cs typeface="Trebuchet MS"/>
                        </a:rPr>
                        <a:t>SADC</a:t>
                      </a:r>
                      <a:r>
                        <a:rPr sz="1900" spc="-40" dirty="0">
                          <a:latin typeface="Trebuchet MS"/>
                          <a:cs typeface="Trebuchet MS"/>
                        </a:rPr>
                        <a:t> </a:t>
                      </a:r>
                      <a:r>
                        <a:rPr sz="1900" dirty="0">
                          <a:latin typeface="Trebuchet MS"/>
                          <a:cs typeface="Trebuchet MS"/>
                        </a:rPr>
                        <a:t>countries</a:t>
                      </a:r>
                      <a:r>
                        <a:rPr sz="1900" spc="-40" dirty="0">
                          <a:latin typeface="Trebuchet MS"/>
                          <a:cs typeface="Trebuchet MS"/>
                        </a:rPr>
                        <a:t> </a:t>
                      </a:r>
                      <a:r>
                        <a:rPr sz="1900" spc="-30" dirty="0">
                          <a:latin typeface="Trebuchet MS"/>
                          <a:cs typeface="Trebuchet MS"/>
                        </a:rPr>
                        <a:t>for</a:t>
                      </a:r>
                      <a:r>
                        <a:rPr sz="1900" spc="-90" dirty="0">
                          <a:latin typeface="Trebuchet MS"/>
                          <a:cs typeface="Trebuchet MS"/>
                        </a:rPr>
                        <a:t> </a:t>
                      </a:r>
                      <a:r>
                        <a:rPr sz="1900" spc="-10" dirty="0">
                          <a:latin typeface="Trebuchet MS"/>
                          <a:cs typeface="Trebuchet MS"/>
                        </a:rPr>
                        <a:t>inputs</a:t>
                      </a:r>
                      <a:endParaRPr sz="1900" dirty="0">
                        <a:latin typeface="Trebuchet MS"/>
                        <a:cs typeface="Trebuchet MS"/>
                      </a:endParaRPr>
                    </a:p>
                    <a:p>
                      <a:pPr>
                        <a:lnSpc>
                          <a:spcPct val="100000"/>
                        </a:lnSpc>
                        <a:spcBef>
                          <a:spcPts val="25"/>
                        </a:spcBef>
                      </a:pPr>
                      <a:endParaRPr sz="1950" dirty="0">
                        <a:latin typeface="Times New Roman"/>
                        <a:cs typeface="Times New Roman"/>
                      </a:endParaRPr>
                    </a:p>
                    <a:p>
                      <a:pPr marL="41275">
                        <a:lnSpc>
                          <a:spcPts val="2280"/>
                        </a:lnSpc>
                      </a:pPr>
                      <a:r>
                        <a:rPr sz="1900" spc="75" dirty="0">
                          <a:latin typeface="Trebuchet MS"/>
                          <a:cs typeface="Trebuchet MS"/>
                        </a:rPr>
                        <a:t>South</a:t>
                      </a:r>
                      <a:r>
                        <a:rPr sz="1900" spc="-80" dirty="0">
                          <a:latin typeface="Trebuchet MS"/>
                          <a:cs typeface="Trebuchet MS"/>
                        </a:rPr>
                        <a:t> </a:t>
                      </a:r>
                      <a:r>
                        <a:rPr sz="1900" dirty="0">
                          <a:latin typeface="Trebuchet MS"/>
                          <a:cs typeface="Trebuchet MS"/>
                        </a:rPr>
                        <a:t>African</a:t>
                      </a:r>
                      <a:r>
                        <a:rPr sz="1900" spc="-10" dirty="0">
                          <a:latin typeface="Trebuchet MS"/>
                          <a:cs typeface="Trebuchet MS"/>
                        </a:rPr>
                        <a:t> </a:t>
                      </a:r>
                      <a:r>
                        <a:rPr sz="1900" dirty="0">
                          <a:latin typeface="Trebuchet MS"/>
                          <a:cs typeface="Trebuchet MS"/>
                        </a:rPr>
                        <a:t>breakfast</a:t>
                      </a:r>
                      <a:r>
                        <a:rPr sz="1900" spc="-5" dirty="0">
                          <a:latin typeface="Trebuchet MS"/>
                          <a:cs typeface="Trebuchet MS"/>
                        </a:rPr>
                        <a:t> </a:t>
                      </a:r>
                      <a:r>
                        <a:rPr sz="1900" dirty="0">
                          <a:latin typeface="Trebuchet MS"/>
                          <a:cs typeface="Trebuchet MS"/>
                        </a:rPr>
                        <a:t>cereal</a:t>
                      </a:r>
                      <a:r>
                        <a:rPr sz="1900" spc="-80" dirty="0">
                          <a:latin typeface="Trebuchet MS"/>
                          <a:cs typeface="Trebuchet MS"/>
                        </a:rPr>
                        <a:t> </a:t>
                      </a:r>
                      <a:r>
                        <a:rPr sz="1900" dirty="0">
                          <a:latin typeface="Trebuchet MS"/>
                          <a:cs typeface="Trebuchet MS"/>
                        </a:rPr>
                        <a:t>market</a:t>
                      </a:r>
                      <a:r>
                        <a:rPr sz="1900" spc="-10" dirty="0">
                          <a:latin typeface="Trebuchet MS"/>
                          <a:cs typeface="Trebuchet MS"/>
                        </a:rPr>
                        <a:t> </a:t>
                      </a:r>
                      <a:r>
                        <a:rPr sz="1900" dirty="0">
                          <a:latin typeface="Trebuchet MS"/>
                          <a:cs typeface="Trebuchet MS"/>
                        </a:rPr>
                        <a:t>alone</a:t>
                      </a:r>
                      <a:r>
                        <a:rPr sz="1900" spc="-5" dirty="0">
                          <a:latin typeface="Trebuchet MS"/>
                          <a:cs typeface="Trebuchet MS"/>
                        </a:rPr>
                        <a:t> </a:t>
                      </a:r>
                      <a:r>
                        <a:rPr sz="1900" dirty="0">
                          <a:latin typeface="Trebuchet MS"/>
                          <a:cs typeface="Trebuchet MS"/>
                        </a:rPr>
                        <a:t>is</a:t>
                      </a:r>
                      <a:r>
                        <a:rPr sz="1900" spc="-10" dirty="0">
                          <a:latin typeface="Trebuchet MS"/>
                          <a:cs typeface="Trebuchet MS"/>
                        </a:rPr>
                        <a:t> estimated</a:t>
                      </a:r>
                      <a:endParaRPr sz="1900" dirty="0">
                        <a:latin typeface="Trebuchet MS"/>
                        <a:cs typeface="Trebuchet MS"/>
                      </a:endParaRPr>
                    </a:p>
                    <a:p>
                      <a:pPr marL="41275">
                        <a:lnSpc>
                          <a:spcPts val="2280"/>
                        </a:lnSpc>
                      </a:pPr>
                      <a:r>
                        <a:rPr sz="1900" spc="-50" dirty="0">
                          <a:latin typeface="Trebuchet MS"/>
                          <a:cs typeface="Trebuchet MS"/>
                        </a:rPr>
                        <a:t>at</a:t>
                      </a:r>
                      <a:r>
                        <a:rPr sz="1900" spc="-75" dirty="0">
                          <a:latin typeface="Trebuchet MS"/>
                          <a:cs typeface="Trebuchet MS"/>
                        </a:rPr>
                        <a:t> </a:t>
                      </a:r>
                      <a:r>
                        <a:rPr sz="1900" spc="195" dirty="0">
                          <a:latin typeface="Trebuchet MS"/>
                          <a:cs typeface="Trebuchet MS"/>
                        </a:rPr>
                        <a:t>USD</a:t>
                      </a:r>
                      <a:r>
                        <a:rPr sz="1900" spc="-75" dirty="0">
                          <a:latin typeface="Trebuchet MS"/>
                          <a:cs typeface="Trebuchet MS"/>
                        </a:rPr>
                        <a:t> </a:t>
                      </a:r>
                      <a:r>
                        <a:rPr sz="1900" dirty="0">
                          <a:latin typeface="Trebuchet MS"/>
                          <a:cs typeface="Trebuchet MS"/>
                        </a:rPr>
                        <a:t>290.6</a:t>
                      </a:r>
                      <a:r>
                        <a:rPr sz="1900" spc="-70" dirty="0">
                          <a:latin typeface="Trebuchet MS"/>
                          <a:cs typeface="Trebuchet MS"/>
                        </a:rPr>
                        <a:t> </a:t>
                      </a:r>
                      <a:r>
                        <a:rPr sz="1900" spc="-10" dirty="0">
                          <a:latin typeface="Trebuchet MS"/>
                          <a:cs typeface="Trebuchet MS"/>
                        </a:rPr>
                        <a:t>million</a:t>
                      </a:r>
                      <a:r>
                        <a:rPr sz="1900" spc="-75" dirty="0">
                          <a:latin typeface="Trebuchet MS"/>
                          <a:cs typeface="Trebuchet MS"/>
                        </a:rPr>
                        <a:t> </a:t>
                      </a:r>
                      <a:r>
                        <a:rPr sz="1900" spc="10" dirty="0">
                          <a:latin typeface="Trebuchet MS"/>
                          <a:cs typeface="Trebuchet MS"/>
                        </a:rPr>
                        <a:t>annual</a:t>
                      </a:r>
                      <a:r>
                        <a:rPr sz="1900" spc="-25" dirty="0">
                          <a:latin typeface="Trebuchet MS"/>
                          <a:cs typeface="Trebuchet MS"/>
                        </a:rPr>
                        <a:t>l</a:t>
                      </a:r>
                      <a:r>
                        <a:rPr sz="1900" spc="-135" dirty="0">
                          <a:latin typeface="Trebuchet MS"/>
                          <a:cs typeface="Trebuchet MS"/>
                        </a:rPr>
                        <a:t>y</a:t>
                      </a:r>
                      <a:r>
                        <a:rPr sz="1900" spc="10" dirty="0">
                          <a:latin typeface="Trebuchet MS"/>
                          <a:cs typeface="Trebuchet MS"/>
                        </a:rPr>
                        <a:t>.</a:t>
                      </a:r>
                      <a:endParaRPr sz="1900" dirty="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250" dirty="0">
                          <a:latin typeface="Trebuchet MS"/>
                          <a:cs typeface="Trebuchet MS"/>
                        </a:rPr>
                        <a:t>1.1</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IRR=34.4%</a:t>
                      </a:r>
                      <a:endParaRPr sz="1900">
                        <a:latin typeface="Trebuchet MS"/>
                        <a:cs typeface="Trebuchet MS"/>
                      </a:endParaRPr>
                    </a:p>
                    <a:p>
                      <a:pPr marL="41275">
                        <a:lnSpc>
                          <a:spcPts val="2275"/>
                        </a:lnSpc>
                      </a:pPr>
                      <a:r>
                        <a:rPr sz="1900" dirty="0">
                          <a:latin typeface="Trebuchet MS"/>
                          <a:cs typeface="Trebuchet MS"/>
                        </a:rPr>
                        <a:t>Payback=5.04</a:t>
                      </a:r>
                      <a:r>
                        <a:rPr sz="1900" spc="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Index=3</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195" dirty="0">
                          <a:latin typeface="Trebuchet MS"/>
                          <a:cs typeface="Trebuchet MS"/>
                        </a:rPr>
                        <a:t>1.7</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145415" marR="403860">
                        <a:lnSpc>
                          <a:spcPct val="100000"/>
                        </a:lnSpc>
                        <a:spcBef>
                          <a:spcPts val="210"/>
                        </a:spcBef>
                      </a:pPr>
                      <a:r>
                        <a:rPr sz="1900" spc="-5" dirty="0">
                          <a:latin typeface="Trebuchet MS"/>
                          <a:cs typeface="Trebuchet MS"/>
                        </a:rPr>
                        <a:t>S</a:t>
                      </a:r>
                      <a:r>
                        <a:rPr sz="1900" spc="-30" dirty="0">
                          <a:latin typeface="Trebuchet MS"/>
                          <a:cs typeface="Trebuchet MS"/>
                        </a:rPr>
                        <a:t>A</a:t>
                      </a:r>
                      <a:r>
                        <a:rPr sz="1900" spc="20" dirty="0">
                          <a:latin typeface="Trebuchet MS"/>
                          <a:cs typeface="Trebuchet MS"/>
                        </a:rPr>
                        <a:t>C</a:t>
                      </a:r>
                      <a:r>
                        <a:rPr sz="1900" spc="-15" dirty="0">
                          <a:latin typeface="Trebuchet MS"/>
                          <a:cs typeface="Trebuchet MS"/>
                        </a:rPr>
                        <a:t>U</a:t>
                      </a:r>
                      <a:r>
                        <a:rPr sz="1900" spc="20" dirty="0">
                          <a:latin typeface="Trebuchet MS"/>
                          <a:cs typeface="Trebuchet MS"/>
                        </a:rPr>
                        <a:t>,</a:t>
                      </a:r>
                      <a:r>
                        <a:rPr sz="1900" spc="114" dirty="0">
                          <a:latin typeface="Trebuchet MS"/>
                          <a:cs typeface="Trebuchet MS"/>
                        </a:rPr>
                        <a:t> </a:t>
                      </a:r>
                      <a:r>
                        <a:rPr sz="1900" spc="45" dirty="0">
                          <a:latin typeface="Trebuchet MS"/>
                          <a:cs typeface="Trebuchet MS"/>
                        </a:rPr>
                        <a:t>USA, </a:t>
                      </a:r>
                      <a:r>
                        <a:rPr sz="1900" spc="130" dirty="0">
                          <a:latin typeface="Trebuchet MS"/>
                          <a:cs typeface="Trebuchet MS"/>
                        </a:rPr>
                        <a:t>EU</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910840">
                <a:tc>
                  <a:txBody>
                    <a:bodyPr/>
                    <a:lstStyle/>
                    <a:p>
                      <a:pPr marL="41275" marR="1339215">
                        <a:lnSpc>
                          <a:spcPct val="100000"/>
                        </a:lnSpc>
                        <a:spcBef>
                          <a:spcPts val="210"/>
                        </a:spcBef>
                      </a:pPr>
                      <a:r>
                        <a:rPr sz="1900" spc="-10" dirty="0">
                          <a:latin typeface="Trebuchet MS"/>
                          <a:cs typeface="Trebuchet MS"/>
                        </a:rPr>
                        <a:t>Herbs, </a:t>
                      </a:r>
                      <a:r>
                        <a:rPr sz="1900" spc="85" dirty="0">
                          <a:latin typeface="Trebuchet MS"/>
                          <a:cs typeface="Trebuchet MS"/>
                        </a:rPr>
                        <a:t>Spices</a:t>
                      </a:r>
                      <a:r>
                        <a:rPr sz="1900" spc="-85" dirty="0">
                          <a:latin typeface="Trebuchet MS"/>
                          <a:cs typeface="Trebuchet MS"/>
                        </a:rPr>
                        <a:t> </a:t>
                      </a:r>
                      <a:r>
                        <a:rPr sz="1900" spc="-50" dirty="0">
                          <a:latin typeface="Trebuchet MS"/>
                          <a:cs typeface="Trebuchet MS"/>
                        </a:rPr>
                        <a:t>G </a:t>
                      </a:r>
                      <a:r>
                        <a:rPr sz="1900" spc="-10" dirty="0">
                          <a:latin typeface="Trebuchet MS"/>
                          <a:cs typeface="Trebuchet MS"/>
                        </a:rPr>
                        <a:t>Aromatic Plants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768350">
                        <a:lnSpc>
                          <a:spcPct val="100000"/>
                        </a:lnSpc>
                        <a:spcBef>
                          <a:spcPts val="210"/>
                        </a:spcBef>
                      </a:pPr>
                      <a:r>
                        <a:rPr sz="1900" dirty="0">
                          <a:latin typeface="Trebuchet MS"/>
                          <a:cs typeface="Trebuchet MS"/>
                        </a:rPr>
                        <a:t>There</a:t>
                      </a:r>
                      <a:r>
                        <a:rPr sz="1900" spc="-45" dirty="0">
                          <a:latin typeface="Trebuchet MS"/>
                          <a:cs typeface="Trebuchet MS"/>
                        </a:rPr>
                        <a:t> </a:t>
                      </a:r>
                      <a:r>
                        <a:rPr sz="1900" dirty="0">
                          <a:latin typeface="Trebuchet MS"/>
                          <a:cs typeface="Trebuchet MS"/>
                        </a:rPr>
                        <a:t>is</a:t>
                      </a:r>
                      <a:r>
                        <a:rPr sz="1900" spc="-45" dirty="0">
                          <a:latin typeface="Trebuchet MS"/>
                          <a:cs typeface="Trebuchet MS"/>
                        </a:rPr>
                        <a:t> </a:t>
                      </a:r>
                      <a:r>
                        <a:rPr sz="1900" dirty="0">
                          <a:latin typeface="Trebuchet MS"/>
                          <a:cs typeface="Trebuchet MS"/>
                        </a:rPr>
                        <a:t>a</a:t>
                      </a:r>
                      <a:r>
                        <a:rPr sz="1900" spc="-45" dirty="0">
                          <a:latin typeface="Trebuchet MS"/>
                          <a:cs typeface="Trebuchet MS"/>
                        </a:rPr>
                        <a:t> </a:t>
                      </a:r>
                      <a:r>
                        <a:rPr sz="1900" dirty="0">
                          <a:latin typeface="Trebuchet MS"/>
                          <a:cs typeface="Trebuchet MS"/>
                        </a:rPr>
                        <a:t>rising</a:t>
                      </a:r>
                      <a:r>
                        <a:rPr sz="1900" spc="-45" dirty="0">
                          <a:latin typeface="Trebuchet MS"/>
                          <a:cs typeface="Trebuchet MS"/>
                        </a:rPr>
                        <a:t> </a:t>
                      </a:r>
                      <a:r>
                        <a:rPr sz="1900" spc="60" dirty="0">
                          <a:latin typeface="Trebuchet MS"/>
                          <a:cs typeface="Trebuchet MS"/>
                        </a:rPr>
                        <a:t>global</a:t>
                      </a:r>
                      <a:r>
                        <a:rPr sz="1900" spc="-110" dirty="0">
                          <a:latin typeface="Trebuchet MS"/>
                          <a:cs typeface="Trebuchet MS"/>
                        </a:rPr>
                        <a:t> </a:t>
                      </a:r>
                      <a:r>
                        <a:rPr sz="1900" spc="90" dirty="0">
                          <a:latin typeface="Trebuchet MS"/>
                          <a:cs typeface="Trebuchet MS"/>
                        </a:rPr>
                        <a:t>demand</a:t>
                      </a:r>
                      <a:r>
                        <a:rPr sz="1900" spc="-40" dirty="0">
                          <a:latin typeface="Trebuchet MS"/>
                          <a:cs typeface="Trebuchet MS"/>
                        </a:rPr>
                        <a:t> </a:t>
                      </a:r>
                      <a:r>
                        <a:rPr sz="1900" spc="-30" dirty="0">
                          <a:latin typeface="Trebuchet MS"/>
                          <a:cs typeface="Trebuchet MS"/>
                        </a:rPr>
                        <a:t>for</a:t>
                      </a:r>
                      <a:r>
                        <a:rPr sz="1900" spc="-95" dirty="0">
                          <a:latin typeface="Trebuchet MS"/>
                          <a:cs typeface="Trebuchet MS"/>
                        </a:rPr>
                        <a:t> </a:t>
                      </a:r>
                      <a:r>
                        <a:rPr sz="1900" dirty="0">
                          <a:latin typeface="Trebuchet MS"/>
                          <a:cs typeface="Trebuchet MS"/>
                        </a:rPr>
                        <a:t>herbs,</a:t>
                      </a:r>
                      <a:r>
                        <a:rPr sz="1900" spc="-45" dirty="0">
                          <a:latin typeface="Trebuchet MS"/>
                          <a:cs typeface="Trebuchet MS"/>
                        </a:rPr>
                        <a:t> </a:t>
                      </a:r>
                      <a:r>
                        <a:rPr sz="1900" spc="-10" dirty="0">
                          <a:latin typeface="Trebuchet MS"/>
                          <a:cs typeface="Trebuchet MS"/>
                        </a:rPr>
                        <a:t>aromatic </a:t>
                      </a:r>
                      <a:r>
                        <a:rPr sz="1900" dirty="0">
                          <a:latin typeface="Trebuchet MS"/>
                          <a:cs typeface="Trebuchet MS"/>
                        </a:rPr>
                        <a:t>plants</a:t>
                      </a:r>
                      <a:r>
                        <a:rPr sz="1900" spc="-15" dirty="0">
                          <a:latin typeface="Trebuchet MS"/>
                          <a:cs typeface="Trebuchet MS"/>
                        </a:rPr>
                        <a:t> </a:t>
                      </a:r>
                      <a:r>
                        <a:rPr sz="1900" spc="70" dirty="0">
                          <a:latin typeface="Trebuchet MS"/>
                          <a:cs typeface="Trebuchet MS"/>
                        </a:rPr>
                        <a:t>and</a:t>
                      </a:r>
                      <a:r>
                        <a:rPr sz="1900" spc="-10" dirty="0">
                          <a:latin typeface="Trebuchet MS"/>
                          <a:cs typeface="Trebuchet MS"/>
                        </a:rPr>
                        <a:t> </a:t>
                      </a:r>
                      <a:r>
                        <a:rPr sz="1900" spc="55" dirty="0">
                          <a:latin typeface="Trebuchet MS"/>
                          <a:cs typeface="Trebuchet MS"/>
                        </a:rPr>
                        <a:t>spices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312420">
                        <a:lnSpc>
                          <a:spcPct val="100000"/>
                        </a:lnSpc>
                      </a:pPr>
                      <a:r>
                        <a:rPr sz="1900" spc="75" dirty="0">
                          <a:latin typeface="Trebuchet MS"/>
                          <a:cs typeface="Trebuchet MS"/>
                        </a:rPr>
                        <a:t>High</a:t>
                      </a:r>
                      <a:r>
                        <a:rPr sz="1900" spc="-50" dirty="0">
                          <a:latin typeface="Trebuchet MS"/>
                          <a:cs typeface="Trebuchet MS"/>
                        </a:rPr>
                        <a:t> </a:t>
                      </a:r>
                      <a:r>
                        <a:rPr sz="1900" spc="-20" dirty="0">
                          <a:latin typeface="Trebuchet MS"/>
                          <a:cs typeface="Trebuchet MS"/>
                        </a:rPr>
                        <a:t>altitude</a:t>
                      </a:r>
                      <a:r>
                        <a:rPr sz="1900" spc="-45" dirty="0">
                          <a:latin typeface="Trebuchet MS"/>
                          <a:cs typeface="Trebuchet MS"/>
                        </a:rPr>
                        <a:t> </a:t>
                      </a:r>
                      <a:r>
                        <a:rPr sz="1900" spc="70" dirty="0">
                          <a:latin typeface="Trebuchet MS"/>
                          <a:cs typeface="Trebuchet MS"/>
                        </a:rPr>
                        <a:t>and</a:t>
                      </a:r>
                      <a:r>
                        <a:rPr sz="1900" spc="-45" dirty="0">
                          <a:latin typeface="Trebuchet MS"/>
                          <a:cs typeface="Trebuchet MS"/>
                        </a:rPr>
                        <a:t> </a:t>
                      </a:r>
                      <a:r>
                        <a:rPr sz="1900" spc="55" dirty="0">
                          <a:latin typeface="Trebuchet MS"/>
                          <a:cs typeface="Trebuchet MS"/>
                        </a:rPr>
                        <a:t>cool-</a:t>
                      </a:r>
                      <a:r>
                        <a:rPr sz="1900" spc="70" dirty="0">
                          <a:latin typeface="Trebuchet MS"/>
                          <a:cs typeface="Trebuchet MS"/>
                        </a:rPr>
                        <a:t>cold</a:t>
                      </a:r>
                      <a:r>
                        <a:rPr sz="1900" spc="-45" dirty="0">
                          <a:latin typeface="Trebuchet MS"/>
                          <a:cs typeface="Trebuchet MS"/>
                        </a:rPr>
                        <a:t> </a:t>
                      </a:r>
                      <a:r>
                        <a:rPr sz="1900" dirty="0">
                          <a:latin typeface="Trebuchet MS"/>
                          <a:cs typeface="Trebuchet MS"/>
                        </a:rPr>
                        <a:t>climate</a:t>
                      </a:r>
                      <a:r>
                        <a:rPr sz="1900" spc="-45" dirty="0">
                          <a:latin typeface="Trebuchet MS"/>
                          <a:cs typeface="Trebuchet MS"/>
                        </a:rPr>
                        <a:t> </a:t>
                      </a:r>
                      <a:r>
                        <a:rPr sz="1900" dirty="0">
                          <a:latin typeface="Trebuchet MS"/>
                          <a:cs typeface="Trebuchet MS"/>
                        </a:rPr>
                        <a:t>favour</a:t>
                      </a:r>
                      <a:r>
                        <a:rPr sz="1900" spc="-95" dirty="0">
                          <a:latin typeface="Trebuchet MS"/>
                          <a:cs typeface="Trebuchet MS"/>
                        </a:rPr>
                        <a:t> </a:t>
                      </a:r>
                      <a:r>
                        <a:rPr sz="1900" dirty="0">
                          <a:latin typeface="Trebuchet MS"/>
                          <a:cs typeface="Trebuchet MS"/>
                        </a:rPr>
                        <a:t>high-</a:t>
                      </a:r>
                      <a:r>
                        <a:rPr sz="1900" spc="-10" dirty="0">
                          <a:latin typeface="Trebuchet MS"/>
                          <a:cs typeface="Trebuchet MS"/>
                        </a:rPr>
                        <a:t>quality </a:t>
                      </a:r>
                      <a:r>
                        <a:rPr sz="1900" dirty="0">
                          <a:latin typeface="Trebuchet MS"/>
                          <a:cs typeface="Trebuchet MS"/>
                        </a:rPr>
                        <a:t>organic</a:t>
                      </a:r>
                      <a:r>
                        <a:rPr sz="1900" spc="-90" dirty="0">
                          <a:latin typeface="Trebuchet MS"/>
                          <a:cs typeface="Trebuchet MS"/>
                        </a:rPr>
                        <a:t> </a:t>
                      </a:r>
                      <a:r>
                        <a:rPr sz="1900" spc="-10" dirty="0">
                          <a:latin typeface="Trebuchet MS"/>
                          <a:cs typeface="Trebuchet MS"/>
                        </a:rPr>
                        <a:t>varieties</a:t>
                      </a:r>
                      <a:r>
                        <a:rPr sz="1900" spc="-30" dirty="0">
                          <a:latin typeface="Trebuchet MS"/>
                          <a:cs typeface="Trebuchet MS"/>
                        </a:rPr>
                        <a:t> </a:t>
                      </a:r>
                      <a:r>
                        <a:rPr sz="1900" spc="-110" dirty="0">
                          <a:latin typeface="Trebuchet MS"/>
                          <a:cs typeface="Trebuchet MS"/>
                        </a:rPr>
                        <a:t>e.g.</a:t>
                      </a:r>
                      <a:r>
                        <a:rPr sz="1900" spc="-30" dirty="0">
                          <a:latin typeface="Trebuchet MS"/>
                          <a:cs typeface="Trebuchet MS"/>
                        </a:rPr>
                        <a:t> </a:t>
                      </a:r>
                      <a:r>
                        <a:rPr sz="1900" spc="-45" dirty="0">
                          <a:latin typeface="Trebuchet MS"/>
                          <a:cs typeface="Trebuchet MS"/>
                        </a:rPr>
                        <a:t>saffron,</a:t>
                      </a:r>
                      <a:r>
                        <a:rPr sz="1900" spc="-25" dirty="0">
                          <a:latin typeface="Trebuchet MS"/>
                          <a:cs typeface="Trebuchet MS"/>
                        </a:rPr>
                        <a:t> </a:t>
                      </a:r>
                      <a:r>
                        <a:rPr sz="1900" spc="-80" dirty="0">
                          <a:latin typeface="Trebuchet MS"/>
                          <a:cs typeface="Trebuchet MS"/>
                        </a:rPr>
                        <a:t>chili,</a:t>
                      </a:r>
                      <a:r>
                        <a:rPr sz="1900" spc="-30" dirty="0">
                          <a:latin typeface="Trebuchet MS"/>
                          <a:cs typeface="Trebuchet MS"/>
                        </a:rPr>
                        <a:t> </a:t>
                      </a:r>
                      <a:r>
                        <a:rPr sz="1900" spc="-25" dirty="0">
                          <a:latin typeface="Trebuchet MS"/>
                          <a:cs typeface="Trebuchet MS"/>
                        </a:rPr>
                        <a:t>Paprika, </a:t>
                      </a:r>
                      <a:r>
                        <a:rPr sz="1900" spc="-10" dirty="0">
                          <a:latin typeface="Trebuchet MS"/>
                          <a:cs typeface="Trebuchet MS"/>
                        </a:rPr>
                        <a:t>Geranium, </a:t>
                      </a:r>
                      <a:r>
                        <a:rPr sz="1900" dirty="0">
                          <a:latin typeface="Trebuchet MS"/>
                          <a:cs typeface="Trebuchet MS"/>
                        </a:rPr>
                        <a:t>Rosemary,</a:t>
                      </a:r>
                      <a:r>
                        <a:rPr sz="1900" spc="90" dirty="0">
                          <a:latin typeface="Trebuchet MS"/>
                          <a:cs typeface="Trebuchet MS"/>
                        </a:rPr>
                        <a:t> </a:t>
                      </a:r>
                      <a:r>
                        <a:rPr sz="1900" spc="-25" dirty="0">
                          <a:latin typeface="Trebuchet MS"/>
                          <a:cs typeface="Trebuchet MS"/>
                        </a:rPr>
                        <a:t>etc</a:t>
                      </a:r>
                      <a:endParaRPr sz="1900">
                        <a:latin typeface="Trebuchet MS"/>
                        <a:cs typeface="Trebuchet MS"/>
                      </a:endParaRPr>
                    </a:p>
                    <a:p>
                      <a:pPr>
                        <a:lnSpc>
                          <a:spcPct val="100000"/>
                        </a:lnSpc>
                        <a:spcBef>
                          <a:spcPts val="20"/>
                        </a:spcBef>
                      </a:pPr>
                      <a:endParaRPr sz="1950">
                        <a:latin typeface="Times New Roman"/>
                        <a:cs typeface="Times New Roman"/>
                      </a:endParaRPr>
                    </a:p>
                    <a:p>
                      <a:pPr marL="41275">
                        <a:lnSpc>
                          <a:spcPts val="2280"/>
                        </a:lnSpc>
                      </a:pPr>
                      <a:r>
                        <a:rPr sz="1900" spc="90" dirty="0">
                          <a:latin typeface="Trebuchet MS"/>
                          <a:cs typeface="Trebuchet MS"/>
                        </a:rPr>
                        <a:t>Endowed</a:t>
                      </a:r>
                      <a:r>
                        <a:rPr sz="1900" spc="-60" dirty="0">
                          <a:latin typeface="Trebuchet MS"/>
                          <a:cs typeface="Trebuchet MS"/>
                        </a:rPr>
                        <a:t> </a:t>
                      </a:r>
                      <a:r>
                        <a:rPr sz="1900" spc="-10" dirty="0">
                          <a:latin typeface="Trebuchet MS"/>
                          <a:cs typeface="Trebuchet MS"/>
                        </a:rPr>
                        <a:t>with</a:t>
                      </a:r>
                      <a:r>
                        <a:rPr sz="1900" spc="5" dirty="0">
                          <a:latin typeface="Trebuchet MS"/>
                          <a:cs typeface="Trebuchet MS"/>
                        </a:rPr>
                        <a:t> </a:t>
                      </a:r>
                      <a:r>
                        <a:rPr sz="1900" dirty="0">
                          <a:latin typeface="Trebuchet MS"/>
                          <a:cs typeface="Trebuchet MS"/>
                        </a:rPr>
                        <a:t>unique</a:t>
                      </a:r>
                      <a:r>
                        <a:rPr sz="1900" spc="5" dirty="0">
                          <a:latin typeface="Trebuchet MS"/>
                          <a:cs typeface="Trebuchet MS"/>
                        </a:rPr>
                        <a:t> </a:t>
                      </a:r>
                      <a:r>
                        <a:rPr sz="1900" spc="50" dirty="0">
                          <a:latin typeface="Trebuchet MS"/>
                          <a:cs typeface="Trebuchet MS"/>
                        </a:rPr>
                        <a:t>high-</a:t>
                      </a:r>
                      <a:r>
                        <a:rPr sz="1900" dirty="0">
                          <a:latin typeface="Trebuchet MS"/>
                          <a:cs typeface="Trebuchet MS"/>
                        </a:rPr>
                        <a:t>value</a:t>
                      </a:r>
                      <a:r>
                        <a:rPr sz="1900" spc="-60" dirty="0">
                          <a:latin typeface="Trebuchet MS"/>
                          <a:cs typeface="Trebuchet MS"/>
                        </a:rPr>
                        <a:t> </a:t>
                      </a:r>
                      <a:r>
                        <a:rPr sz="1900" spc="-20" dirty="0">
                          <a:latin typeface="Trebuchet MS"/>
                          <a:cs typeface="Trebuchet MS"/>
                        </a:rPr>
                        <a:t>varieties</a:t>
                      </a:r>
                      <a:r>
                        <a:rPr sz="1900" spc="-60" dirty="0">
                          <a:latin typeface="Trebuchet MS"/>
                          <a:cs typeface="Trebuchet MS"/>
                        </a:rPr>
                        <a:t> </a:t>
                      </a:r>
                      <a:r>
                        <a:rPr sz="1900" spc="-10" dirty="0">
                          <a:latin typeface="Trebuchet MS"/>
                          <a:cs typeface="Trebuchet MS"/>
                        </a:rPr>
                        <a:t>with</a:t>
                      </a:r>
                      <a:r>
                        <a:rPr sz="1900" spc="5" dirty="0">
                          <a:latin typeface="Trebuchet MS"/>
                          <a:cs typeface="Trebuchet MS"/>
                        </a:rPr>
                        <a:t> </a:t>
                      </a:r>
                      <a:r>
                        <a:rPr sz="1900" spc="40" dirty="0">
                          <a:latin typeface="Trebuchet MS"/>
                          <a:cs typeface="Trebuchet MS"/>
                        </a:rPr>
                        <a:t>strong</a:t>
                      </a:r>
                      <a:endParaRPr sz="1900">
                        <a:latin typeface="Trebuchet MS"/>
                        <a:cs typeface="Trebuchet MS"/>
                      </a:endParaRPr>
                    </a:p>
                    <a:p>
                      <a:pPr marL="41275">
                        <a:lnSpc>
                          <a:spcPts val="2280"/>
                        </a:lnSpc>
                      </a:pPr>
                      <a:r>
                        <a:rPr sz="1900" dirty="0">
                          <a:latin typeface="Trebuchet MS"/>
                          <a:cs typeface="Trebuchet MS"/>
                        </a:rPr>
                        <a:t>health</a:t>
                      </a:r>
                      <a:r>
                        <a:rPr sz="1900" spc="20" dirty="0">
                          <a:latin typeface="Trebuchet MS"/>
                          <a:cs typeface="Trebuchet MS"/>
                        </a:rPr>
                        <a:t> </a:t>
                      </a:r>
                      <a:r>
                        <a:rPr sz="1900" dirty="0">
                          <a:latin typeface="Trebuchet MS"/>
                          <a:cs typeface="Trebuchet MS"/>
                        </a:rPr>
                        <a:t>benefits</a:t>
                      </a:r>
                      <a:r>
                        <a:rPr sz="1900" spc="20" dirty="0">
                          <a:latin typeface="Trebuchet MS"/>
                          <a:cs typeface="Trebuchet MS"/>
                        </a:rPr>
                        <a:t> </a:t>
                      </a:r>
                      <a:r>
                        <a:rPr sz="1900" spc="-110" dirty="0">
                          <a:latin typeface="Trebuchet MS"/>
                          <a:cs typeface="Trebuchet MS"/>
                        </a:rPr>
                        <a:t>e.g.</a:t>
                      </a:r>
                      <a:r>
                        <a:rPr sz="1900" spc="20" dirty="0">
                          <a:latin typeface="Trebuchet MS"/>
                          <a:cs typeface="Trebuchet MS"/>
                        </a:rPr>
                        <a:t> </a:t>
                      </a:r>
                      <a:r>
                        <a:rPr sz="1900" spc="-20" dirty="0">
                          <a:latin typeface="Trebuchet MS"/>
                          <a:cs typeface="Trebuchet MS"/>
                        </a:rPr>
                        <a:t>Stingnettel,</a:t>
                      </a:r>
                      <a:r>
                        <a:rPr sz="1900" spc="-45" dirty="0">
                          <a:latin typeface="Trebuchet MS"/>
                          <a:cs typeface="Trebuchet MS"/>
                        </a:rPr>
                        <a:t> </a:t>
                      </a:r>
                      <a:r>
                        <a:rPr sz="1900" dirty="0">
                          <a:latin typeface="Trebuchet MS"/>
                          <a:cs typeface="Trebuchet MS"/>
                        </a:rPr>
                        <a:t>wormwood,</a:t>
                      </a:r>
                      <a:r>
                        <a:rPr sz="1900" spc="-45" dirty="0">
                          <a:latin typeface="Trebuchet MS"/>
                          <a:cs typeface="Trebuchet MS"/>
                        </a:rPr>
                        <a:t> </a:t>
                      </a:r>
                      <a:r>
                        <a:rPr sz="1900" dirty="0">
                          <a:latin typeface="Trebuchet MS"/>
                          <a:cs typeface="Trebuchet MS"/>
                        </a:rPr>
                        <a:t>wild</a:t>
                      </a:r>
                      <a:r>
                        <a:rPr sz="1900" spc="20" dirty="0">
                          <a:latin typeface="Trebuchet MS"/>
                          <a:cs typeface="Trebuchet MS"/>
                        </a:rPr>
                        <a:t> </a:t>
                      </a:r>
                      <a:r>
                        <a:rPr sz="1900" spc="-20" dirty="0">
                          <a:latin typeface="Trebuchet MS"/>
                          <a:cs typeface="Trebuchet MS"/>
                        </a:rPr>
                        <a:t>mint</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0" dirty="0">
                          <a:latin typeface="Trebuchet MS"/>
                          <a:cs typeface="Trebuchet MS"/>
                        </a:rPr>
                        <a:t>297,000</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IRR=15.11%</a:t>
                      </a:r>
                      <a:endParaRPr sz="1900">
                        <a:latin typeface="Trebuchet MS"/>
                        <a:cs typeface="Trebuchet MS"/>
                      </a:endParaRPr>
                    </a:p>
                    <a:p>
                      <a:pPr marL="41275">
                        <a:lnSpc>
                          <a:spcPts val="2275"/>
                        </a:lnSpc>
                      </a:pPr>
                      <a:r>
                        <a:rPr sz="1900" dirty="0">
                          <a:latin typeface="Trebuchet MS"/>
                          <a:cs typeface="Trebuchet MS"/>
                        </a:rPr>
                        <a:t>Payback=9.04</a:t>
                      </a:r>
                      <a:r>
                        <a:rPr sz="1900" spc="140"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80" dirty="0">
                          <a:latin typeface="Trebuchet MS"/>
                          <a:cs typeface="Trebuchet MS"/>
                        </a:rPr>
                        <a:t> </a:t>
                      </a:r>
                      <a:r>
                        <a:rPr sz="1900" dirty="0">
                          <a:latin typeface="Trebuchet MS"/>
                          <a:cs typeface="Trebuchet MS"/>
                        </a:rPr>
                        <a:t>Index</a:t>
                      </a:r>
                      <a:r>
                        <a:rPr sz="1900" spc="-10" dirty="0">
                          <a:latin typeface="Trebuchet MS"/>
                          <a:cs typeface="Trebuchet MS"/>
                        </a:rPr>
                        <a:t> </a:t>
                      </a:r>
                      <a:r>
                        <a:rPr sz="1900" spc="-175" dirty="0">
                          <a:latin typeface="Trebuchet MS"/>
                          <a:cs typeface="Trebuchet MS"/>
                        </a:rPr>
                        <a:t>=</a:t>
                      </a:r>
                      <a:r>
                        <a:rPr sz="1900" spc="-10" dirty="0">
                          <a:latin typeface="Trebuchet MS"/>
                          <a:cs typeface="Trebuchet MS"/>
                        </a:rPr>
                        <a:t> </a:t>
                      </a:r>
                      <a:r>
                        <a:rPr sz="1900" spc="-50" dirty="0">
                          <a:latin typeface="Trebuchet MS"/>
                          <a:cs typeface="Trebuchet MS"/>
                        </a:rPr>
                        <a:t>1</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65" dirty="0">
                          <a:latin typeface="Trebuchet MS"/>
                          <a:cs typeface="Trebuchet MS"/>
                        </a:rPr>
                        <a:t>96,600</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145415" marR="245745">
                        <a:lnSpc>
                          <a:spcPct val="100000"/>
                        </a:lnSpc>
                        <a:spcBef>
                          <a:spcPts val="210"/>
                        </a:spcBef>
                      </a:pPr>
                      <a:r>
                        <a:rPr sz="1900" spc="-25" dirty="0">
                          <a:latin typeface="Trebuchet MS"/>
                          <a:cs typeface="Trebuchet MS"/>
                        </a:rPr>
                        <a:t>China,</a:t>
                      </a:r>
                      <a:r>
                        <a:rPr sz="1900" spc="-105" dirty="0">
                          <a:latin typeface="Trebuchet MS"/>
                          <a:cs typeface="Trebuchet MS"/>
                        </a:rPr>
                        <a:t> </a:t>
                      </a:r>
                      <a:r>
                        <a:rPr sz="1900" spc="-10" dirty="0">
                          <a:latin typeface="Trebuchet MS"/>
                          <a:cs typeface="Trebuchet MS"/>
                        </a:rPr>
                        <a:t>Japan, </a:t>
                      </a:r>
                      <a:r>
                        <a:rPr sz="1900" spc="-5" dirty="0">
                          <a:latin typeface="Trebuchet MS"/>
                          <a:cs typeface="Trebuchet MS"/>
                        </a:rPr>
                        <a:t>S</a:t>
                      </a:r>
                      <a:r>
                        <a:rPr sz="1900" spc="-30" dirty="0">
                          <a:latin typeface="Trebuchet MS"/>
                          <a:cs typeface="Trebuchet MS"/>
                        </a:rPr>
                        <a:t>A</a:t>
                      </a:r>
                      <a:r>
                        <a:rPr sz="1900" spc="20" dirty="0">
                          <a:latin typeface="Trebuchet MS"/>
                          <a:cs typeface="Trebuchet MS"/>
                        </a:rPr>
                        <a:t>C</a:t>
                      </a:r>
                      <a:r>
                        <a:rPr sz="1900" spc="-15" dirty="0">
                          <a:latin typeface="Trebuchet MS"/>
                          <a:cs typeface="Trebuchet MS"/>
                        </a:rPr>
                        <a:t>U</a:t>
                      </a:r>
                      <a:r>
                        <a:rPr sz="1900" spc="20" dirty="0">
                          <a:latin typeface="Trebuchet MS"/>
                          <a:cs typeface="Trebuchet MS"/>
                        </a:rPr>
                        <a:t>,</a:t>
                      </a:r>
                      <a:r>
                        <a:rPr sz="1900" spc="114" dirty="0">
                          <a:latin typeface="Trebuchet MS"/>
                          <a:cs typeface="Trebuchet MS"/>
                        </a:rPr>
                        <a:t> </a:t>
                      </a:r>
                      <a:r>
                        <a:rPr sz="1900" spc="-25" dirty="0">
                          <a:latin typeface="Trebuchet MS"/>
                          <a:cs typeface="Trebuchet MS"/>
                        </a:rPr>
                        <a:t>EU, </a:t>
                      </a:r>
                      <a:r>
                        <a:rPr sz="1900" spc="150" dirty="0">
                          <a:latin typeface="Trebuchet MS"/>
                          <a:cs typeface="Trebuchet MS"/>
                        </a:rPr>
                        <a:t>USA</a:t>
                      </a:r>
                      <a:endParaRPr sz="1900" dirty="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prstGeom prst="rect">
            <a:avLst/>
          </a:prstGeom>
        </p:spPr>
        <p:txBody>
          <a:bodyPr vert="horz" wrap="square" lIns="0" tIns="12065" rIns="0" bIns="0" rtlCol="0">
            <a:spAutoFit/>
          </a:bodyPr>
          <a:lstStyle/>
          <a:p>
            <a:pPr marL="7588250">
              <a:lnSpc>
                <a:spcPct val="100000"/>
              </a:lnSpc>
              <a:spcBef>
                <a:spcPts val="95"/>
              </a:spcBef>
            </a:pPr>
            <a:r>
              <a:rPr dirty="0"/>
              <a:t>Agriculture</a:t>
            </a:r>
            <a:r>
              <a:rPr spc="-40" dirty="0"/>
              <a:t> </a:t>
            </a:r>
            <a:r>
              <a:rPr spc="-170" dirty="0"/>
              <a:t>&amp;</a:t>
            </a:r>
            <a:r>
              <a:rPr spc="-155" dirty="0"/>
              <a:t> </a:t>
            </a:r>
            <a:r>
              <a:rPr spc="114" dirty="0"/>
              <a:t>Agro-</a:t>
            </a:r>
            <a:r>
              <a:rPr spc="120" dirty="0"/>
              <a:t>processing</a:t>
            </a:r>
            <a:r>
              <a:rPr spc="-40" dirty="0"/>
              <a:t> </a:t>
            </a:r>
            <a:r>
              <a:rPr dirty="0"/>
              <a:t>Investment</a:t>
            </a:r>
            <a:r>
              <a:rPr spc="-40" dirty="0"/>
              <a:t> </a:t>
            </a:r>
            <a:r>
              <a:rPr spc="-10" dirty="0"/>
              <a:t>Opportunities</a:t>
            </a:r>
          </a:p>
        </p:txBody>
      </p:sp>
      <p:graphicFrame>
        <p:nvGraphicFramePr>
          <p:cNvPr id="21" name="object 21"/>
          <p:cNvGraphicFramePr>
            <a:graphicFrameLocks noGrp="1"/>
          </p:cNvGraphicFramePr>
          <p:nvPr/>
        </p:nvGraphicFramePr>
        <p:xfrm>
          <a:off x="596840" y="2041822"/>
          <a:ext cx="18627088" cy="4808855"/>
        </p:xfrm>
        <a:graphic>
          <a:graphicData uri="http://schemas.openxmlformats.org/drawingml/2006/table">
            <a:tbl>
              <a:tblPr firstRow="1" bandRow="1">
                <a:tableStyleId>{2D5ABB26-0587-4C30-8999-92F81FD0307C}</a:tableStyleId>
              </a:tblPr>
              <a:tblGrid>
                <a:gridCol w="2476500">
                  <a:extLst>
                    <a:ext uri="{9D8B030D-6E8A-4147-A177-3AD203B41FA5}">
                      <a16:colId xmlns:a16="http://schemas.microsoft.com/office/drawing/2014/main" val="20000"/>
                    </a:ext>
                  </a:extLst>
                </a:gridCol>
                <a:gridCol w="7319009">
                  <a:extLst>
                    <a:ext uri="{9D8B030D-6E8A-4147-A177-3AD203B41FA5}">
                      <a16:colId xmlns:a16="http://schemas.microsoft.com/office/drawing/2014/main" val="20001"/>
                    </a:ext>
                  </a:extLst>
                </a:gridCol>
                <a:gridCol w="2523490">
                  <a:extLst>
                    <a:ext uri="{9D8B030D-6E8A-4147-A177-3AD203B41FA5}">
                      <a16:colId xmlns:a16="http://schemas.microsoft.com/office/drawing/2014/main" val="20002"/>
                    </a:ext>
                  </a:extLst>
                </a:gridCol>
                <a:gridCol w="2764155">
                  <a:extLst>
                    <a:ext uri="{9D8B030D-6E8A-4147-A177-3AD203B41FA5}">
                      <a16:colId xmlns:a16="http://schemas.microsoft.com/office/drawing/2014/main" val="20003"/>
                    </a:ext>
                  </a:extLst>
                </a:gridCol>
                <a:gridCol w="1024890">
                  <a:extLst>
                    <a:ext uri="{9D8B030D-6E8A-4147-A177-3AD203B41FA5}">
                      <a16:colId xmlns:a16="http://schemas.microsoft.com/office/drawing/2014/main" val="20004"/>
                    </a:ext>
                  </a:extLst>
                </a:gridCol>
                <a:gridCol w="2519044">
                  <a:extLst>
                    <a:ext uri="{9D8B030D-6E8A-4147-A177-3AD203B41FA5}">
                      <a16:colId xmlns:a16="http://schemas.microsoft.com/office/drawing/2014/main" val="20005"/>
                    </a:ext>
                  </a:extLst>
                </a:gridCol>
              </a:tblGrid>
              <a:tr h="1031240">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13249B"/>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13249B"/>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25"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13249B"/>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13249B"/>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13249B"/>
                    </a:solidFill>
                  </a:tcPr>
                </a:tc>
                <a:tc>
                  <a:txBody>
                    <a:bodyPr/>
                    <a:lstStyle/>
                    <a:p>
                      <a:pPr marL="115570" marR="659765">
                        <a:lnSpc>
                          <a:spcPct val="100000"/>
                        </a:lnSpc>
                        <a:spcBef>
                          <a:spcPts val="210"/>
                        </a:spcBef>
                      </a:pPr>
                      <a:r>
                        <a:rPr sz="1900" b="1" dirty="0">
                          <a:solidFill>
                            <a:srgbClr val="FFFFFF"/>
                          </a:solidFill>
                          <a:latin typeface="Trebuchet MS"/>
                          <a:cs typeface="Trebuchet MS"/>
                        </a:rPr>
                        <a:t>Export</a:t>
                      </a:r>
                      <a:r>
                        <a:rPr sz="1900" b="1" spc="-65" dirty="0">
                          <a:solidFill>
                            <a:srgbClr val="FFFFFF"/>
                          </a:solidFill>
                          <a:latin typeface="Trebuchet MS"/>
                          <a:cs typeface="Trebuchet MS"/>
                        </a:rPr>
                        <a:t> </a:t>
                      </a:r>
                      <a:r>
                        <a:rPr sz="1900" b="1" spc="-10" dirty="0">
                          <a:solidFill>
                            <a:srgbClr val="FFFFFF"/>
                          </a:solidFill>
                          <a:latin typeface="Trebuchet MS"/>
                          <a:cs typeface="Trebuchet MS"/>
                        </a:rPr>
                        <a:t>Markets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13249B"/>
                    </a:solidFill>
                  </a:tcPr>
                </a:tc>
                <a:extLst>
                  <a:ext uri="{0D108BD9-81ED-4DB2-BD59-A6C34878D82A}">
                    <a16:rowId xmlns:a16="http://schemas.microsoft.com/office/drawing/2014/main" val="10000"/>
                  </a:ext>
                </a:extLst>
              </a:tr>
              <a:tr h="3777615">
                <a:tc>
                  <a:txBody>
                    <a:bodyPr/>
                    <a:lstStyle/>
                    <a:p>
                      <a:pPr marL="41275" marR="561340">
                        <a:lnSpc>
                          <a:spcPct val="100000"/>
                        </a:lnSpc>
                        <a:spcBef>
                          <a:spcPts val="210"/>
                        </a:spcBef>
                      </a:pPr>
                      <a:r>
                        <a:rPr sz="1900" spc="85" dirty="0">
                          <a:latin typeface="Trebuchet MS"/>
                          <a:cs typeface="Trebuchet MS"/>
                        </a:rPr>
                        <a:t>Deciduous</a:t>
                      </a:r>
                      <a:r>
                        <a:rPr sz="1900" spc="-85" dirty="0">
                          <a:latin typeface="Trebuchet MS"/>
                          <a:cs typeface="Trebuchet MS"/>
                        </a:rPr>
                        <a:t> </a:t>
                      </a:r>
                      <a:r>
                        <a:rPr sz="1900" spc="-10" dirty="0">
                          <a:latin typeface="Trebuchet MS"/>
                          <a:cs typeface="Trebuchet MS"/>
                        </a:rPr>
                        <a:t>Fruits </a:t>
                      </a:r>
                      <a:r>
                        <a:rPr sz="1900" dirty="0">
                          <a:latin typeface="Trebuchet MS"/>
                          <a:cs typeface="Trebuchet MS"/>
                        </a:rPr>
                        <a:t>Production</a:t>
                      </a:r>
                      <a:r>
                        <a:rPr sz="1900" spc="204" dirty="0">
                          <a:latin typeface="Trebuchet MS"/>
                          <a:cs typeface="Trebuchet MS"/>
                        </a:rPr>
                        <a:t> </a:t>
                      </a:r>
                      <a:r>
                        <a:rPr sz="1900" spc="-50" dirty="0">
                          <a:latin typeface="Trebuchet MS"/>
                          <a:cs typeface="Trebuchet MS"/>
                        </a:rPr>
                        <a:t>G </a:t>
                      </a:r>
                      <a:r>
                        <a:rPr sz="1900" spc="55" dirty="0">
                          <a:latin typeface="Trebuchet MS"/>
                          <a:cs typeface="Trebuchet MS"/>
                        </a:rPr>
                        <a:t>Processing</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593090" algn="just">
                        <a:lnSpc>
                          <a:spcPct val="100000"/>
                        </a:lnSpc>
                        <a:spcBef>
                          <a:spcPts val="210"/>
                        </a:spcBef>
                      </a:pPr>
                      <a:r>
                        <a:rPr sz="1900" dirty="0">
                          <a:latin typeface="Trebuchet MS"/>
                          <a:cs typeface="Trebuchet MS"/>
                        </a:rPr>
                        <a:t>Favourable</a:t>
                      </a:r>
                      <a:r>
                        <a:rPr sz="1900" spc="-5" dirty="0">
                          <a:latin typeface="Trebuchet MS"/>
                          <a:cs typeface="Trebuchet MS"/>
                        </a:rPr>
                        <a:t> </a:t>
                      </a:r>
                      <a:r>
                        <a:rPr sz="1900" spc="-45" dirty="0">
                          <a:latin typeface="Trebuchet MS"/>
                          <a:cs typeface="Trebuchet MS"/>
                        </a:rPr>
                        <a:t>altitude,</a:t>
                      </a:r>
                      <a:r>
                        <a:rPr sz="1900" dirty="0">
                          <a:latin typeface="Trebuchet MS"/>
                          <a:cs typeface="Trebuchet MS"/>
                        </a:rPr>
                        <a:t> climate </a:t>
                      </a:r>
                      <a:r>
                        <a:rPr sz="1900" spc="70" dirty="0">
                          <a:latin typeface="Trebuchet MS"/>
                          <a:cs typeface="Trebuchet MS"/>
                        </a:rPr>
                        <a:t>and</a:t>
                      </a:r>
                      <a:r>
                        <a:rPr sz="1900" spc="-5" dirty="0">
                          <a:latin typeface="Trebuchet MS"/>
                          <a:cs typeface="Trebuchet MS"/>
                        </a:rPr>
                        <a:t> </a:t>
                      </a:r>
                      <a:r>
                        <a:rPr sz="1900" dirty="0">
                          <a:latin typeface="Trebuchet MS"/>
                          <a:cs typeface="Trebuchet MS"/>
                        </a:rPr>
                        <a:t>soils </a:t>
                      </a:r>
                      <a:r>
                        <a:rPr sz="1900" spc="-40" dirty="0">
                          <a:latin typeface="Trebuchet MS"/>
                          <a:cs typeface="Trebuchet MS"/>
                        </a:rPr>
                        <a:t>for</a:t>
                      </a:r>
                      <a:r>
                        <a:rPr sz="1900" spc="-55" dirty="0">
                          <a:latin typeface="Trebuchet MS"/>
                          <a:cs typeface="Trebuchet MS"/>
                        </a:rPr>
                        <a:t> </a:t>
                      </a:r>
                      <a:r>
                        <a:rPr sz="1900" spc="60" dirty="0">
                          <a:latin typeface="Trebuchet MS"/>
                          <a:cs typeface="Trebuchet MS"/>
                        </a:rPr>
                        <a:t>growing</a:t>
                      </a:r>
                      <a:r>
                        <a:rPr sz="1900" dirty="0">
                          <a:latin typeface="Trebuchet MS"/>
                          <a:cs typeface="Trebuchet MS"/>
                        </a:rPr>
                        <a:t> </a:t>
                      </a:r>
                      <a:r>
                        <a:rPr sz="1900" spc="65" dirty="0">
                          <a:latin typeface="Trebuchet MS"/>
                          <a:cs typeface="Trebuchet MS"/>
                        </a:rPr>
                        <a:t>deciduous </a:t>
                      </a:r>
                      <a:r>
                        <a:rPr sz="1900" spc="-10" dirty="0">
                          <a:latin typeface="Trebuchet MS"/>
                          <a:cs typeface="Trebuchet MS"/>
                        </a:rPr>
                        <a:t>fruits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617855" algn="just">
                        <a:lnSpc>
                          <a:spcPct val="100000"/>
                        </a:lnSpc>
                      </a:pPr>
                      <a:r>
                        <a:rPr sz="1900" spc="-185" dirty="0">
                          <a:latin typeface="Trebuchet MS"/>
                          <a:cs typeface="Trebuchet MS"/>
                        </a:rPr>
                        <a:t>5,</a:t>
                      </a:r>
                      <a:r>
                        <a:rPr sz="1900" spc="40" dirty="0">
                          <a:latin typeface="Trebuchet MS"/>
                          <a:cs typeface="Trebuchet MS"/>
                        </a:rPr>
                        <a:t> </a:t>
                      </a:r>
                      <a:r>
                        <a:rPr sz="1900" spc="114" dirty="0">
                          <a:latin typeface="Trebuchet MS"/>
                          <a:cs typeface="Trebuchet MS"/>
                        </a:rPr>
                        <a:t>500</a:t>
                      </a:r>
                      <a:r>
                        <a:rPr sz="1900" spc="-55" dirty="0">
                          <a:latin typeface="Trebuchet MS"/>
                          <a:cs typeface="Trebuchet MS"/>
                        </a:rPr>
                        <a:t> </a:t>
                      </a:r>
                      <a:r>
                        <a:rPr sz="1900" dirty="0">
                          <a:latin typeface="Trebuchet MS"/>
                          <a:cs typeface="Trebuchet MS"/>
                        </a:rPr>
                        <a:t>hectares</a:t>
                      </a:r>
                      <a:r>
                        <a:rPr sz="1900" spc="-5" dirty="0">
                          <a:latin typeface="Trebuchet MS"/>
                          <a:cs typeface="Trebuchet MS"/>
                        </a:rPr>
                        <a:t> </a:t>
                      </a:r>
                      <a:r>
                        <a:rPr sz="1900" dirty="0">
                          <a:latin typeface="Trebuchet MS"/>
                          <a:cs typeface="Trebuchet MS"/>
                        </a:rPr>
                        <a:t>land</a:t>
                      </a:r>
                      <a:r>
                        <a:rPr sz="1900" spc="-5" dirty="0">
                          <a:latin typeface="Trebuchet MS"/>
                          <a:cs typeface="Trebuchet MS"/>
                        </a:rPr>
                        <a:t> </a:t>
                      </a:r>
                      <a:r>
                        <a:rPr sz="1900" dirty="0">
                          <a:latin typeface="Trebuchet MS"/>
                          <a:cs typeface="Trebuchet MS"/>
                        </a:rPr>
                        <a:t>is</a:t>
                      </a:r>
                      <a:r>
                        <a:rPr sz="1900" spc="-5" dirty="0">
                          <a:latin typeface="Trebuchet MS"/>
                          <a:cs typeface="Trebuchet MS"/>
                        </a:rPr>
                        <a:t> </a:t>
                      </a:r>
                      <a:r>
                        <a:rPr sz="1900" dirty="0">
                          <a:latin typeface="Trebuchet MS"/>
                          <a:cs typeface="Trebuchet MS"/>
                        </a:rPr>
                        <a:t>suitable</a:t>
                      </a:r>
                      <a:r>
                        <a:rPr sz="1900" spc="-10" dirty="0">
                          <a:latin typeface="Trebuchet MS"/>
                          <a:cs typeface="Trebuchet MS"/>
                        </a:rPr>
                        <a:t> </a:t>
                      </a:r>
                      <a:r>
                        <a:rPr sz="1900" spc="-40" dirty="0">
                          <a:latin typeface="Trebuchet MS"/>
                          <a:cs typeface="Trebuchet MS"/>
                        </a:rPr>
                        <a:t>for</a:t>
                      </a:r>
                      <a:r>
                        <a:rPr sz="1900" spc="-55" dirty="0">
                          <a:latin typeface="Trebuchet MS"/>
                          <a:cs typeface="Trebuchet MS"/>
                        </a:rPr>
                        <a:t> </a:t>
                      </a:r>
                      <a:r>
                        <a:rPr sz="1900" spc="60" dirty="0">
                          <a:latin typeface="Trebuchet MS"/>
                          <a:cs typeface="Trebuchet MS"/>
                        </a:rPr>
                        <a:t>growing</a:t>
                      </a:r>
                      <a:r>
                        <a:rPr sz="1900" spc="-5" dirty="0">
                          <a:latin typeface="Trebuchet MS"/>
                          <a:cs typeface="Trebuchet MS"/>
                        </a:rPr>
                        <a:t> </a:t>
                      </a:r>
                      <a:r>
                        <a:rPr sz="1900" spc="75" dirty="0">
                          <a:latin typeface="Trebuchet MS"/>
                          <a:cs typeface="Trebuchet MS"/>
                        </a:rPr>
                        <a:t>deciduous</a:t>
                      </a:r>
                      <a:r>
                        <a:rPr sz="1900" spc="-10" dirty="0">
                          <a:latin typeface="Trebuchet MS"/>
                          <a:cs typeface="Trebuchet MS"/>
                        </a:rPr>
                        <a:t> fruits </a:t>
                      </a:r>
                      <a:r>
                        <a:rPr sz="1900" dirty="0">
                          <a:latin typeface="Trebuchet MS"/>
                          <a:cs typeface="Trebuchet MS"/>
                        </a:rPr>
                        <a:t>34</a:t>
                      </a:r>
                      <a:r>
                        <a:rPr sz="1900" spc="50" dirty="0">
                          <a:latin typeface="Trebuchet MS"/>
                          <a:cs typeface="Trebuchet MS"/>
                        </a:rPr>
                        <a:t> </a:t>
                      </a:r>
                      <a:r>
                        <a:rPr sz="1900" dirty="0">
                          <a:latin typeface="Trebuchet MS"/>
                          <a:cs typeface="Trebuchet MS"/>
                        </a:rPr>
                        <a:t>hectares</a:t>
                      </a:r>
                      <a:r>
                        <a:rPr sz="1900" spc="50" dirty="0">
                          <a:latin typeface="Trebuchet MS"/>
                          <a:cs typeface="Trebuchet MS"/>
                        </a:rPr>
                        <a:t> </a:t>
                      </a:r>
                      <a:r>
                        <a:rPr sz="1900" spc="-20" dirty="0">
                          <a:latin typeface="Trebuchet MS"/>
                          <a:cs typeface="Trebuchet MS"/>
                        </a:rPr>
                        <a:t>Pilot</a:t>
                      </a:r>
                      <a:r>
                        <a:rPr sz="1900" spc="50" dirty="0">
                          <a:latin typeface="Trebuchet MS"/>
                          <a:cs typeface="Trebuchet MS"/>
                        </a:rPr>
                        <a:t> </a:t>
                      </a:r>
                      <a:r>
                        <a:rPr sz="1900" dirty="0">
                          <a:latin typeface="Trebuchet MS"/>
                          <a:cs typeface="Trebuchet MS"/>
                        </a:rPr>
                        <a:t>farms</a:t>
                      </a:r>
                      <a:r>
                        <a:rPr sz="1900" spc="50" dirty="0">
                          <a:latin typeface="Trebuchet MS"/>
                          <a:cs typeface="Trebuchet MS"/>
                        </a:rPr>
                        <a:t> </a:t>
                      </a:r>
                      <a:r>
                        <a:rPr sz="1900" dirty="0">
                          <a:latin typeface="Trebuchet MS"/>
                          <a:cs typeface="Trebuchet MS"/>
                        </a:rPr>
                        <a:t>have</a:t>
                      </a:r>
                      <a:r>
                        <a:rPr sz="1900" spc="-20" dirty="0">
                          <a:latin typeface="Trebuchet MS"/>
                          <a:cs typeface="Trebuchet MS"/>
                        </a:rPr>
                        <a:t> </a:t>
                      </a:r>
                      <a:r>
                        <a:rPr sz="1900" dirty="0">
                          <a:latin typeface="Trebuchet MS"/>
                          <a:cs typeface="Trebuchet MS"/>
                        </a:rPr>
                        <a:t>yielded</a:t>
                      </a:r>
                      <a:r>
                        <a:rPr sz="1900" spc="50" dirty="0">
                          <a:latin typeface="Trebuchet MS"/>
                          <a:cs typeface="Trebuchet MS"/>
                        </a:rPr>
                        <a:t> </a:t>
                      </a:r>
                      <a:r>
                        <a:rPr sz="1900" dirty="0">
                          <a:latin typeface="Trebuchet MS"/>
                          <a:cs typeface="Trebuchet MS"/>
                        </a:rPr>
                        <a:t>greatly</a:t>
                      </a:r>
                      <a:r>
                        <a:rPr sz="1900" spc="-25"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dirty="0">
                          <a:latin typeface="Trebuchet MS"/>
                          <a:cs typeface="Trebuchet MS"/>
                        </a:rPr>
                        <a:t>proven</a:t>
                      </a:r>
                      <a:r>
                        <a:rPr sz="1900" spc="50" dirty="0">
                          <a:latin typeface="Trebuchet MS"/>
                          <a:cs typeface="Trebuchet MS"/>
                        </a:rPr>
                        <a:t> </a:t>
                      </a:r>
                      <a:r>
                        <a:rPr sz="1900" spc="-20" dirty="0">
                          <a:latin typeface="Trebuchet MS"/>
                          <a:cs typeface="Trebuchet MS"/>
                        </a:rPr>
                        <a:t>that </a:t>
                      </a:r>
                      <a:r>
                        <a:rPr sz="1900" dirty="0">
                          <a:latin typeface="Trebuchet MS"/>
                          <a:cs typeface="Trebuchet MS"/>
                        </a:rPr>
                        <a:t>harvests</a:t>
                      </a:r>
                      <a:r>
                        <a:rPr sz="1900" spc="-35" dirty="0">
                          <a:latin typeface="Trebuchet MS"/>
                          <a:cs typeface="Trebuchet MS"/>
                        </a:rPr>
                        <a:t> </a:t>
                      </a:r>
                      <a:r>
                        <a:rPr sz="1900" dirty="0">
                          <a:latin typeface="Trebuchet MS"/>
                          <a:cs typeface="Trebuchet MS"/>
                        </a:rPr>
                        <a:t>are</a:t>
                      </a:r>
                      <a:r>
                        <a:rPr sz="1900" spc="-35" dirty="0">
                          <a:latin typeface="Trebuchet MS"/>
                          <a:cs typeface="Trebuchet MS"/>
                        </a:rPr>
                        <a:t> </a:t>
                      </a:r>
                      <a:r>
                        <a:rPr sz="1900" dirty="0">
                          <a:latin typeface="Trebuchet MS"/>
                          <a:cs typeface="Trebuchet MS"/>
                        </a:rPr>
                        <a:t>2-3</a:t>
                      </a:r>
                      <a:r>
                        <a:rPr sz="1900" spc="-95" dirty="0">
                          <a:latin typeface="Trebuchet MS"/>
                          <a:cs typeface="Trebuchet MS"/>
                        </a:rPr>
                        <a:t> </a:t>
                      </a:r>
                      <a:r>
                        <a:rPr sz="1900" spc="85" dirty="0">
                          <a:latin typeface="Trebuchet MS"/>
                          <a:cs typeface="Trebuchet MS"/>
                        </a:rPr>
                        <a:t>weeks</a:t>
                      </a:r>
                      <a:r>
                        <a:rPr sz="1900" spc="-35" dirty="0">
                          <a:latin typeface="Trebuchet MS"/>
                          <a:cs typeface="Trebuchet MS"/>
                        </a:rPr>
                        <a:t> </a:t>
                      </a:r>
                      <a:r>
                        <a:rPr sz="1900" spc="-30" dirty="0">
                          <a:latin typeface="Trebuchet MS"/>
                          <a:cs typeface="Trebuchet MS"/>
                        </a:rPr>
                        <a:t>earlier</a:t>
                      </a:r>
                      <a:r>
                        <a:rPr sz="1900" spc="-80" dirty="0">
                          <a:latin typeface="Trebuchet MS"/>
                          <a:cs typeface="Trebuchet MS"/>
                        </a:rPr>
                        <a:t> </a:t>
                      </a:r>
                      <a:r>
                        <a:rPr sz="1900" dirty="0">
                          <a:latin typeface="Trebuchet MS"/>
                          <a:cs typeface="Trebuchet MS"/>
                        </a:rPr>
                        <a:t>than</a:t>
                      </a:r>
                      <a:r>
                        <a:rPr sz="1900" spc="-35" dirty="0">
                          <a:latin typeface="Trebuchet MS"/>
                          <a:cs typeface="Trebuchet MS"/>
                        </a:rPr>
                        <a:t> </a:t>
                      </a:r>
                      <a:r>
                        <a:rPr sz="1900" spc="75" dirty="0">
                          <a:latin typeface="Trebuchet MS"/>
                          <a:cs typeface="Trebuchet MS"/>
                        </a:rPr>
                        <a:t>South</a:t>
                      </a:r>
                      <a:r>
                        <a:rPr sz="1900" spc="-100" dirty="0">
                          <a:latin typeface="Trebuchet MS"/>
                          <a:cs typeface="Trebuchet MS"/>
                        </a:rPr>
                        <a:t> </a:t>
                      </a:r>
                      <a:r>
                        <a:rPr sz="1900" spc="-10" dirty="0">
                          <a:latin typeface="Trebuchet MS"/>
                          <a:cs typeface="Trebuchet MS"/>
                        </a:rPr>
                        <a:t>Africa</a:t>
                      </a:r>
                      <a:endParaRPr sz="1900">
                        <a:latin typeface="Trebuchet MS"/>
                        <a:cs typeface="Trebuchet MS"/>
                      </a:endParaRPr>
                    </a:p>
                    <a:p>
                      <a:pPr>
                        <a:lnSpc>
                          <a:spcPct val="100000"/>
                        </a:lnSpc>
                        <a:spcBef>
                          <a:spcPts val="20"/>
                        </a:spcBef>
                      </a:pPr>
                      <a:endParaRPr sz="1950">
                        <a:latin typeface="Times New Roman"/>
                        <a:cs typeface="Times New Roman"/>
                      </a:endParaRPr>
                    </a:p>
                    <a:p>
                      <a:pPr marL="41275" marR="477520" algn="just">
                        <a:lnSpc>
                          <a:spcPct val="100000"/>
                        </a:lnSpc>
                      </a:pPr>
                      <a:r>
                        <a:rPr sz="1900" dirty="0">
                          <a:latin typeface="Trebuchet MS"/>
                          <a:cs typeface="Trebuchet MS"/>
                        </a:rPr>
                        <a:t>Opportunity</a:t>
                      </a:r>
                      <a:r>
                        <a:rPr sz="1900" spc="-40" dirty="0">
                          <a:latin typeface="Trebuchet MS"/>
                          <a:cs typeface="Trebuchet MS"/>
                        </a:rPr>
                        <a:t> </a:t>
                      </a:r>
                      <a:r>
                        <a:rPr sz="1900" dirty="0">
                          <a:latin typeface="Trebuchet MS"/>
                          <a:cs typeface="Trebuchet MS"/>
                        </a:rPr>
                        <a:t>commercialize</a:t>
                      </a:r>
                      <a:r>
                        <a:rPr sz="1900" spc="-35" dirty="0">
                          <a:latin typeface="Trebuchet MS"/>
                          <a:cs typeface="Trebuchet MS"/>
                        </a:rPr>
                        <a:t> </a:t>
                      </a:r>
                      <a:r>
                        <a:rPr sz="1900" spc="-10" dirty="0">
                          <a:latin typeface="Trebuchet MS"/>
                          <a:cs typeface="Trebuchet MS"/>
                        </a:rPr>
                        <a:t>with</a:t>
                      </a:r>
                      <a:r>
                        <a:rPr sz="1900" spc="30" dirty="0">
                          <a:latin typeface="Trebuchet MS"/>
                          <a:cs typeface="Trebuchet MS"/>
                        </a:rPr>
                        <a:t> </a:t>
                      </a:r>
                      <a:r>
                        <a:rPr sz="1900" spc="55" dirty="0">
                          <a:latin typeface="Trebuchet MS"/>
                          <a:cs typeface="Trebuchet MS"/>
                        </a:rPr>
                        <a:t>more</a:t>
                      </a:r>
                      <a:r>
                        <a:rPr sz="1900" spc="35" dirty="0">
                          <a:latin typeface="Trebuchet MS"/>
                          <a:cs typeface="Trebuchet MS"/>
                        </a:rPr>
                        <a:t> </a:t>
                      </a:r>
                      <a:r>
                        <a:rPr sz="1900" dirty="0">
                          <a:latin typeface="Trebuchet MS"/>
                          <a:cs typeface="Trebuchet MS"/>
                        </a:rPr>
                        <a:t>production,</a:t>
                      </a:r>
                      <a:r>
                        <a:rPr sz="1900" spc="30" dirty="0">
                          <a:latin typeface="Trebuchet MS"/>
                          <a:cs typeface="Trebuchet MS"/>
                        </a:rPr>
                        <a:t> </a:t>
                      </a:r>
                      <a:r>
                        <a:rPr sz="1900" spc="-10" dirty="0">
                          <a:latin typeface="Trebuchet MS"/>
                          <a:cs typeface="Trebuchet MS"/>
                        </a:rPr>
                        <a:t>machinery, </a:t>
                      </a:r>
                      <a:r>
                        <a:rPr sz="1900" spc="65" dirty="0">
                          <a:latin typeface="Trebuchet MS"/>
                          <a:cs typeface="Trebuchet MS"/>
                        </a:rPr>
                        <a:t>processing</a:t>
                      </a:r>
                      <a:r>
                        <a:rPr sz="1900" spc="-40" dirty="0">
                          <a:latin typeface="Trebuchet MS"/>
                          <a:cs typeface="Trebuchet MS"/>
                        </a:rPr>
                        <a:t> </a:t>
                      </a:r>
                      <a:r>
                        <a:rPr sz="1900" spc="70" dirty="0">
                          <a:latin typeface="Trebuchet MS"/>
                          <a:cs typeface="Trebuchet MS"/>
                        </a:rPr>
                        <a:t>and</a:t>
                      </a:r>
                      <a:r>
                        <a:rPr sz="1900" spc="-40" dirty="0">
                          <a:latin typeface="Trebuchet MS"/>
                          <a:cs typeface="Trebuchet MS"/>
                        </a:rPr>
                        <a:t> </a:t>
                      </a:r>
                      <a:r>
                        <a:rPr sz="1900" spc="65" dirty="0">
                          <a:latin typeface="Trebuchet MS"/>
                          <a:cs typeface="Trebuchet MS"/>
                        </a:rPr>
                        <a:t>cold</a:t>
                      </a:r>
                      <a:r>
                        <a:rPr sz="1900" spc="-45" dirty="0">
                          <a:latin typeface="Trebuchet MS"/>
                          <a:cs typeface="Trebuchet MS"/>
                        </a:rPr>
                        <a:t> </a:t>
                      </a:r>
                      <a:r>
                        <a:rPr sz="1900" dirty="0">
                          <a:latin typeface="Trebuchet MS"/>
                          <a:cs typeface="Trebuchet MS"/>
                        </a:rPr>
                        <a:t>chain</a:t>
                      </a:r>
                      <a:r>
                        <a:rPr sz="1900" spc="-40" dirty="0">
                          <a:latin typeface="Trebuchet MS"/>
                          <a:cs typeface="Trebuchet MS"/>
                        </a:rPr>
                        <a:t> </a:t>
                      </a:r>
                      <a:r>
                        <a:rPr sz="1900" spc="55" dirty="0">
                          <a:latin typeface="Trebuchet MS"/>
                          <a:cs typeface="Trebuchet MS"/>
                        </a:rPr>
                        <a:t>management</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497840" algn="just">
                        <a:lnSpc>
                          <a:spcPct val="100000"/>
                        </a:lnSpc>
                      </a:pPr>
                      <a:r>
                        <a:rPr sz="1900" spc="-35" dirty="0">
                          <a:latin typeface="Trebuchet MS"/>
                          <a:cs typeface="Trebuchet MS"/>
                        </a:rPr>
                        <a:t>Joint</a:t>
                      </a:r>
                      <a:r>
                        <a:rPr sz="1900" spc="-65" dirty="0">
                          <a:latin typeface="Trebuchet MS"/>
                          <a:cs typeface="Trebuchet MS"/>
                        </a:rPr>
                        <a:t> </a:t>
                      </a:r>
                      <a:r>
                        <a:rPr sz="1900" dirty="0">
                          <a:latin typeface="Trebuchet MS"/>
                          <a:cs typeface="Trebuchet MS"/>
                        </a:rPr>
                        <a:t>venture</a:t>
                      </a:r>
                      <a:r>
                        <a:rPr sz="1900" spc="-60" dirty="0">
                          <a:latin typeface="Trebuchet MS"/>
                          <a:cs typeface="Trebuchet MS"/>
                        </a:rPr>
                        <a:t> </a:t>
                      </a:r>
                      <a:r>
                        <a:rPr sz="1900" spc="-10" dirty="0">
                          <a:latin typeface="Trebuchet MS"/>
                          <a:cs typeface="Trebuchet MS"/>
                        </a:rPr>
                        <a:t>with</a:t>
                      </a:r>
                      <a:r>
                        <a:rPr sz="1900" spc="5" dirty="0">
                          <a:latin typeface="Trebuchet MS"/>
                          <a:cs typeface="Trebuchet MS"/>
                        </a:rPr>
                        <a:t> </a:t>
                      </a:r>
                      <a:r>
                        <a:rPr sz="1900" dirty="0">
                          <a:latin typeface="Trebuchet MS"/>
                          <a:cs typeface="Trebuchet MS"/>
                        </a:rPr>
                        <a:t>communities</a:t>
                      </a:r>
                      <a:r>
                        <a:rPr sz="1900" spc="5" dirty="0">
                          <a:latin typeface="Trebuchet MS"/>
                          <a:cs typeface="Trebuchet MS"/>
                        </a:rPr>
                        <a:t> </a:t>
                      </a:r>
                      <a:r>
                        <a:rPr sz="1900" dirty="0">
                          <a:latin typeface="Trebuchet MS"/>
                          <a:cs typeface="Trebuchet MS"/>
                        </a:rPr>
                        <a:t>(land</a:t>
                      </a:r>
                      <a:r>
                        <a:rPr sz="1900" spc="5" dirty="0">
                          <a:latin typeface="Trebuchet MS"/>
                          <a:cs typeface="Trebuchet MS"/>
                        </a:rPr>
                        <a:t> </a:t>
                      </a:r>
                      <a:r>
                        <a:rPr sz="1900" dirty="0">
                          <a:latin typeface="Trebuchet MS"/>
                          <a:cs typeface="Trebuchet MS"/>
                        </a:rPr>
                        <a:t>owners)</a:t>
                      </a:r>
                      <a:r>
                        <a:rPr sz="1900" spc="5" dirty="0">
                          <a:latin typeface="Trebuchet MS"/>
                          <a:cs typeface="Trebuchet MS"/>
                        </a:rPr>
                        <a:t> </a:t>
                      </a:r>
                      <a:r>
                        <a:rPr sz="1900" spc="70" dirty="0">
                          <a:latin typeface="Trebuchet MS"/>
                          <a:cs typeface="Trebuchet MS"/>
                        </a:rPr>
                        <a:t>and</a:t>
                      </a:r>
                      <a:r>
                        <a:rPr sz="1900" dirty="0">
                          <a:latin typeface="Trebuchet MS"/>
                          <a:cs typeface="Trebuchet MS"/>
                        </a:rPr>
                        <a:t> a</a:t>
                      </a:r>
                      <a:r>
                        <a:rPr sz="1900" spc="5" dirty="0">
                          <a:latin typeface="Trebuchet MS"/>
                          <a:cs typeface="Trebuchet MS"/>
                        </a:rPr>
                        <a:t> </a:t>
                      </a:r>
                      <a:r>
                        <a:rPr sz="1900" spc="-10" dirty="0">
                          <a:latin typeface="Trebuchet MS"/>
                          <a:cs typeface="Trebuchet MS"/>
                        </a:rPr>
                        <a:t>technical partner.</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ts val="2280"/>
                        </a:lnSpc>
                        <a:spcBef>
                          <a:spcPts val="210"/>
                        </a:spcBef>
                      </a:pPr>
                      <a:r>
                        <a:rPr sz="1900" spc="195" dirty="0">
                          <a:latin typeface="Trebuchet MS"/>
                          <a:cs typeface="Trebuchet MS"/>
                        </a:rPr>
                        <a:t>USD</a:t>
                      </a:r>
                      <a:r>
                        <a:rPr sz="1900" spc="-90" dirty="0">
                          <a:latin typeface="Trebuchet MS"/>
                          <a:cs typeface="Trebuchet MS"/>
                        </a:rPr>
                        <a:t> </a:t>
                      </a:r>
                      <a:r>
                        <a:rPr sz="1900" spc="-20" dirty="0">
                          <a:latin typeface="Trebuchet MS"/>
                          <a:cs typeface="Trebuchet MS"/>
                        </a:rPr>
                        <a:t>8.6</a:t>
                      </a:r>
                      <a:r>
                        <a:rPr sz="1900" spc="-90" dirty="0">
                          <a:latin typeface="Trebuchet MS"/>
                          <a:cs typeface="Trebuchet MS"/>
                        </a:rPr>
                        <a:t> </a:t>
                      </a:r>
                      <a:r>
                        <a:rPr sz="1900" spc="-10" dirty="0">
                          <a:latin typeface="Trebuchet MS"/>
                          <a:cs typeface="Trebuchet MS"/>
                        </a:rPr>
                        <a:t>million</a:t>
                      </a:r>
                      <a:r>
                        <a:rPr sz="1900" spc="-90" dirty="0">
                          <a:latin typeface="Trebuchet MS"/>
                          <a:cs typeface="Trebuchet MS"/>
                        </a:rPr>
                        <a:t> </a:t>
                      </a:r>
                      <a:r>
                        <a:rPr sz="1900" spc="-25" dirty="0">
                          <a:latin typeface="Trebuchet MS"/>
                          <a:cs typeface="Trebuchet MS"/>
                        </a:rPr>
                        <a:t>for</a:t>
                      </a:r>
                      <a:endParaRPr sz="1900">
                        <a:latin typeface="Trebuchet MS"/>
                        <a:cs typeface="Trebuchet MS"/>
                      </a:endParaRPr>
                    </a:p>
                    <a:p>
                      <a:pPr marL="41275">
                        <a:lnSpc>
                          <a:spcPts val="2275"/>
                        </a:lnSpc>
                      </a:pPr>
                      <a:r>
                        <a:rPr sz="1900" spc="60" dirty="0">
                          <a:latin typeface="Trebuchet MS"/>
                          <a:cs typeface="Trebuchet MS"/>
                        </a:rPr>
                        <a:t>each</a:t>
                      </a:r>
                      <a:r>
                        <a:rPr sz="1900" spc="-105" dirty="0">
                          <a:latin typeface="Trebuchet MS"/>
                          <a:cs typeface="Trebuchet MS"/>
                        </a:rPr>
                        <a:t> </a:t>
                      </a:r>
                      <a:r>
                        <a:rPr sz="1900" dirty="0">
                          <a:latin typeface="Trebuchet MS"/>
                          <a:cs typeface="Trebuchet MS"/>
                        </a:rPr>
                        <a:t>120</a:t>
                      </a:r>
                      <a:r>
                        <a:rPr sz="1900" spc="-105" dirty="0">
                          <a:latin typeface="Trebuchet MS"/>
                          <a:cs typeface="Trebuchet MS"/>
                        </a:rPr>
                        <a:t> </a:t>
                      </a:r>
                      <a:r>
                        <a:rPr sz="1900" spc="-10" dirty="0">
                          <a:latin typeface="Trebuchet MS"/>
                          <a:cs typeface="Trebuchet MS"/>
                        </a:rPr>
                        <a:t>hectares</a:t>
                      </a:r>
                      <a:endParaRPr sz="1900">
                        <a:latin typeface="Trebuchet MS"/>
                        <a:cs typeface="Trebuchet MS"/>
                      </a:endParaRPr>
                    </a:p>
                    <a:p>
                      <a:pPr marL="41275" marR="154940">
                        <a:lnSpc>
                          <a:spcPts val="2280"/>
                        </a:lnSpc>
                        <a:spcBef>
                          <a:spcPts val="75"/>
                        </a:spcBef>
                      </a:pPr>
                      <a:r>
                        <a:rPr sz="1900" spc="114" dirty="0">
                          <a:latin typeface="Trebuchet MS"/>
                          <a:cs typeface="Trebuchet MS"/>
                        </a:rPr>
                        <a:t>500</a:t>
                      </a:r>
                      <a:r>
                        <a:rPr sz="1900" spc="-80" dirty="0">
                          <a:latin typeface="Trebuchet MS"/>
                          <a:cs typeface="Trebuchet MS"/>
                        </a:rPr>
                        <a:t> </a:t>
                      </a:r>
                      <a:r>
                        <a:rPr sz="1900" spc="-10" dirty="0">
                          <a:latin typeface="Trebuchet MS"/>
                          <a:cs typeface="Trebuchet MS"/>
                        </a:rPr>
                        <a:t>hectares </a:t>
                      </a:r>
                      <a:r>
                        <a:rPr sz="1900" dirty="0">
                          <a:latin typeface="Trebuchet MS"/>
                          <a:cs typeface="Trebuchet MS"/>
                        </a:rPr>
                        <a:t>expansion</a:t>
                      </a:r>
                      <a:r>
                        <a:rPr sz="1900" spc="45" dirty="0">
                          <a:latin typeface="Trebuchet MS"/>
                          <a:cs typeface="Trebuchet MS"/>
                        </a:rPr>
                        <a:t> </a:t>
                      </a:r>
                      <a:r>
                        <a:rPr sz="1900" spc="-50" dirty="0">
                          <a:latin typeface="Trebuchet MS"/>
                          <a:cs typeface="Trebuchet MS"/>
                        </a:rPr>
                        <a:t>at</a:t>
                      </a:r>
                      <a:r>
                        <a:rPr sz="1900" spc="50" dirty="0">
                          <a:latin typeface="Trebuchet MS"/>
                          <a:cs typeface="Trebuchet MS"/>
                        </a:rPr>
                        <a:t> </a:t>
                      </a:r>
                      <a:r>
                        <a:rPr sz="1900" spc="195" dirty="0">
                          <a:latin typeface="Trebuchet MS"/>
                          <a:cs typeface="Trebuchet MS"/>
                        </a:rPr>
                        <a:t>USD</a:t>
                      </a:r>
                      <a:r>
                        <a:rPr sz="1900" spc="45" dirty="0">
                          <a:latin typeface="Trebuchet MS"/>
                          <a:cs typeface="Trebuchet MS"/>
                        </a:rPr>
                        <a:t> </a:t>
                      </a:r>
                      <a:r>
                        <a:rPr sz="1900" spc="120" dirty="0">
                          <a:latin typeface="Trebuchet MS"/>
                          <a:cs typeface="Trebuchet MS"/>
                        </a:rPr>
                        <a:t>60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334010">
                        <a:lnSpc>
                          <a:spcPct val="100000"/>
                        </a:lnSpc>
                        <a:spcBef>
                          <a:spcPts val="210"/>
                        </a:spcBef>
                      </a:pPr>
                      <a:r>
                        <a:rPr sz="1900" spc="55" dirty="0">
                          <a:latin typeface="Trebuchet MS"/>
                          <a:cs typeface="Trebuchet MS"/>
                        </a:rPr>
                        <a:t>Annual</a:t>
                      </a:r>
                      <a:r>
                        <a:rPr sz="1900" spc="-20" dirty="0">
                          <a:latin typeface="Trebuchet MS"/>
                          <a:cs typeface="Trebuchet MS"/>
                        </a:rPr>
                        <a:t> </a:t>
                      </a:r>
                      <a:r>
                        <a:rPr sz="1900" dirty="0">
                          <a:latin typeface="Trebuchet MS"/>
                          <a:cs typeface="Trebuchet MS"/>
                        </a:rPr>
                        <a:t>revenue</a:t>
                      </a:r>
                      <a:r>
                        <a:rPr sz="1900" spc="60" dirty="0">
                          <a:latin typeface="Trebuchet MS"/>
                          <a:cs typeface="Trebuchet MS"/>
                        </a:rPr>
                        <a:t> </a:t>
                      </a:r>
                      <a:r>
                        <a:rPr sz="1900" spc="-10" dirty="0">
                          <a:latin typeface="Trebuchet MS"/>
                          <a:cs typeface="Trebuchet MS"/>
                        </a:rPr>
                        <a:t>(full </a:t>
                      </a:r>
                      <a:r>
                        <a:rPr sz="1900" spc="-65" dirty="0">
                          <a:latin typeface="Trebuchet MS"/>
                          <a:cs typeface="Trebuchet MS"/>
                        </a:rPr>
                        <a:t>yield):</a:t>
                      </a:r>
                      <a:r>
                        <a:rPr sz="1900" spc="-80" dirty="0">
                          <a:latin typeface="Trebuchet MS"/>
                          <a:cs typeface="Trebuchet MS"/>
                        </a:rPr>
                        <a:t> </a:t>
                      </a:r>
                      <a:r>
                        <a:rPr sz="1900" spc="195" dirty="0">
                          <a:latin typeface="Trebuchet MS"/>
                          <a:cs typeface="Trebuchet MS"/>
                        </a:rPr>
                        <a:t>USD</a:t>
                      </a:r>
                      <a:r>
                        <a:rPr sz="1900" spc="-75" dirty="0">
                          <a:latin typeface="Trebuchet MS"/>
                          <a:cs typeface="Trebuchet MS"/>
                        </a:rPr>
                        <a:t> </a:t>
                      </a:r>
                      <a:r>
                        <a:rPr sz="1900" spc="-105" dirty="0">
                          <a:latin typeface="Trebuchet MS"/>
                          <a:cs typeface="Trebuchet MS"/>
                        </a:rPr>
                        <a:t>3.4</a:t>
                      </a:r>
                      <a:r>
                        <a:rPr sz="1900" spc="-75" dirty="0">
                          <a:latin typeface="Trebuchet MS"/>
                          <a:cs typeface="Trebuchet MS"/>
                        </a:rPr>
                        <a:t> </a:t>
                      </a:r>
                      <a:r>
                        <a:rPr sz="1900" spc="-10" dirty="0">
                          <a:latin typeface="Trebuchet MS"/>
                          <a:cs typeface="Trebuchet MS"/>
                        </a:rPr>
                        <a:t>million IRR=39.2%</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25" dirty="0">
                          <a:latin typeface="Trebuchet MS"/>
                          <a:cs typeface="Trebuchet MS"/>
                        </a:rPr>
                        <a:t>3.4</a:t>
                      </a:r>
                      <a:endParaRPr sz="1900">
                        <a:latin typeface="Trebuchet MS"/>
                        <a:cs typeface="Trebuchet MS"/>
                      </a:endParaRPr>
                    </a:p>
                    <a:p>
                      <a:pPr marL="41275">
                        <a:lnSpc>
                          <a:spcPts val="2280"/>
                        </a:lnSpc>
                      </a:pP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115570" marR="401955">
                        <a:lnSpc>
                          <a:spcPct val="100000"/>
                        </a:lnSpc>
                        <a:spcBef>
                          <a:spcPts val="210"/>
                        </a:spcBef>
                      </a:pPr>
                      <a:r>
                        <a:rPr sz="1900" spc="-5" dirty="0">
                          <a:latin typeface="Trebuchet MS"/>
                          <a:cs typeface="Trebuchet MS"/>
                        </a:rPr>
                        <a:t>S</a:t>
                      </a:r>
                      <a:r>
                        <a:rPr sz="1900" spc="-30" dirty="0">
                          <a:latin typeface="Trebuchet MS"/>
                          <a:cs typeface="Trebuchet MS"/>
                        </a:rPr>
                        <a:t>A</a:t>
                      </a:r>
                      <a:r>
                        <a:rPr sz="1900" spc="20" dirty="0">
                          <a:latin typeface="Trebuchet MS"/>
                          <a:cs typeface="Trebuchet MS"/>
                        </a:rPr>
                        <a:t>C</a:t>
                      </a:r>
                      <a:r>
                        <a:rPr sz="1900" spc="-15" dirty="0">
                          <a:latin typeface="Trebuchet MS"/>
                          <a:cs typeface="Trebuchet MS"/>
                        </a:rPr>
                        <a:t>U</a:t>
                      </a:r>
                      <a:r>
                        <a:rPr sz="1900" spc="20" dirty="0">
                          <a:latin typeface="Trebuchet MS"/>
                          <a:cs typeface="Trebuchet MS"/>
                        </a:rPr>
                        <a:t>,</a:t>
                      </a:r>
                      <a:r>
                        <a:rPr sz="1900" spc="-70" dirty="0">
                          <a:latin typeface="Trebuchet MS"/>
                          <a:cs typeface="Trebuchet MS"/>
                        </a:rPr>
                        <a:t> </a:t>
                      </a:r>
                      <a:r>
                        <a:rPr sz="1900" dirty="0">
                          <a:latin typeface="Trebuchet MS"/>
                          <a:cs typeface="Trebuchet MS"/>
                        </a:rPr>
                        <a:t>Africa </a:t>
                      </a:r>
                      <a:r>
                        <a:rPr sz="1900" spc="45" dirty="0">
                          <a:latin typeface="Trebuchet MS"/>
                          <a:cs typeface="Trebuchet MS"/>
                        </a:rPr>
                        <a:t>USA, </a:t>
                      </a:r>
                      <a:r>
                        <a:rPr sz="1900" dirty="0">
                          <a:latin typeface="Trebuchet MS"/>
                          <a:cs typeface="Trebuchet MS"/>
                        </a:rPr>
                        <a:t>EU,</a:t>
                      </a:r>
                      <a:r>
                        <a:rPr sz="1900" spc="-85" dirty="0">
                          <a:latin typeface="Trebuchet MS"/>
                          <a:cs typeface="Trebuchet MS"/>
                        </a:rPr>
                        <a:t> </a:t>
                      </a:r>
                      <a:r>
                        <a:rPr sz="1900" spc="125" dirty="0">
                          <a:latin typeface="Trebuchet MS"/>
                          <a:cs typeface="Trebuchet MS"/>
                        </a:rPr>
                        <a:t>UK</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A7B0-0A40-445B-BC6D-EB1CA355A95F}"/>
              </a:ext>
            </a:extLst>
          </p:cNvPr>
          <p:cNvSpPr>
            <a:spLocks noGrp="1"/>
          </p:cNvSpPr>
          <p:nvPr>
            <p:ph type="ctrTitle"/>
          </p:nvPr>
        </p:nvSpPr>
        <p:spPr>
          <a:xfrm>
            <a:off x="2168091" y="1212556"/>
            <a:ext cx="16578236" cy="4828925"/>
          </a:xfrm>
        </p:spPr>
        <p:txBody>
          <a:bodyPr anchor="b">
            <a:normAutofit fontScale="90000"/>
          </a:bodyPr>
          <a:lstStyle/>
          <a:p>
            <a:pPr algn="l"/>
            <a:r>
              <a:rPr lang="en-US" sz="7915" b="1" dirty="0">
                <a:solidFill>
                  <a:srgbClr val="FFFFFF"/>
                </a:solidFill>
                <a:latin typeface="Univers" panose="020F0502020204030204" pitchFamily="34" charset="0"/>
                <a:cs typeface="Univers" panose="020F0502020204030204" pitchFamily="34" charset="0"/>
              </a:rPr>
              <a:t>UNCDF First Annual Investment Forum:</a:t>
            </a:r>
            <a:br>
              <a:rPr lang="en-US" sz="7915" dirty="0">
                <a:solidFill>
                  <a:srgbClr val="FFFFFF"/>
                </a:solidFill>
                <a:latin typeface="Univers" panose="020F0502020204030204" pitchFamily="34" charset="0"/>
                <a:cs typeface="Univers" panose="020F0502020204030204" pitchFamily="34" charset="0"/>
              </a:rPr>
            </a:br>
            <a:r>
              <a:rPr lang="en-US" sz="7915" i="1" dirty="0">
                <a:solidFill>
                  <a:srgbClr val="FFFFFF"/>
                </a:solidFill>
                <a:latin typeface="Univers" panose="020F0502020204030204" pitchFamily="34" charset="0"/>
                <a:cs typeface="Univers" panose="020F0502020204030204" pitchFamily="34" charset="0"/>
              </a:rPr>
              <a:t>Capital Pathways for Frontier Economies</a:t>
            </a:r>
            <a:br>
              <a:rPr lang="en-US" sz="7915" i="1" dirty="0">
                <a:solidFill>
                  <a:srgbClr val="FFFFFF"/>
                </a:solidFill>
                <a:latin typeface="Univers" panose="020F0502020204030204" pitchFamily="34" charset="0"/>
                <a:cs typeface="Univers" panose="020F0502020204030204" pitchFamily="34" charset="0"/>
              </a:rPr>
            </a:br>
            <a:r>
              <a:rPr lang="en-US" sz="5277" i="1" dirty="0">
                <a:solidFill>
                  <a:srgbClr val="FFFFFF"/>
                </a:solidFill>
                <a:latin typeface="Univers" panose="020F0502020204030204" pitchFamily="34" charset="0"/>
                <a:cs typeface="Univers" panose="020F0502020204030204" pitchFamily="34" charset="0"/>
              </a:rPr>
              <a:t>September 22, 2022</a:t>
            </a:r>
          </a:p>
        </p:txBody>
      </p:sp>
      <p:sp>
        <p:nvSpPr>
          <p:cNvPr id="3" name="Subtitle 2">
            <a:extLst>
              <a:ext uri="{FF2B5EF4-FFF2-40B4-BE49-F238E27FC236}">
                <a16:creationId xmlns:a16="http://schemas.microsoft.com/office/drawing/2014/main" id="{26A9EB40-45FF-4D43-A36D-1056B47F914B}"/>
              </a:ext>
            </a:extLst>
          </p:cNvPr>
          <p:cNvSpPr>
            <a:spLocks noGrp="1"/>
          </p:cNvSpPr>
          <p:nvPr>
            <p:ph type="subTitle" idx="1"/>
          </p:nvPr>
        </p:nvSpPr>
        <p:spPr>
          <a:xfrm>
            <a:off x="2227219" y="8032183"/>
            <a:ext cx="16499396" cy="2404607"/>
          </a:xfrm>
        </p:spPr>
        <p:txBody>
          <a:bodyPr anchor="ctr">
            <a:normAutofit/>
          </a:bodyPr>
          <a:lstStyle/>
          <a:p>
            <a:r>
              <a:rPr lang="en-US" sz="8800" dirty="0">
                <a:latin typeface="Arial Narrow" panose="020B0606020202030204" pitchFamily="34" charset="0"/>
              </a:rPr>
              <a:t>LESOTHO</a:t>
            </a:r>
          </a:p>
        </p:txBody>
      </p:sp>
      <p:pic>
        <p:nvPicPr>
          <p:cNvPr id="5" name="Picture 4" descr="Diagram, map&#10;&#10;Description automatically generated">
            <a:extLst>
              <a:ext uri="{FF2B5EF4-FFF2-40B4-BE49-F238E27FC236}">
                <a16:creationId xmlns:a16="http://schemas.microsoft.com/office/drawing/2014/main" id="{4F5E7212-D12E-DE13-FA64-26543E5D8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pic>
        <p:nvPicPr>
          <p:cNvPr id="7" name="Picture 6" descr="Diagram&#10;&#10;Description automatically generated">
            <a:extLst>
              <a:ext uri="{FF2B5EF4-FFF2-40B4-BE49-F238E27FC236}">
                <a16:creationId xmlns:a16="http://schemas.microsoft.com/office/drawing/2014/main" id="{D660232F-05B8-2411-1127-D66871D34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pic>
        <p:nvPicPr>
          <p:cNvPr id="11" name="Picture 10" descr="Diagram, map&#10;&#10;Description automatically generated">
            <a:extLst>
              <a:ext uri="{FF2B5EF4-FFF2-40B4-BE49-F238E27FC236}">
                <a16:creationId xmlns:a16="http://schemas.microsoft.com/office/drawing/2014/main" id="{74D3379B-B955-D3D3-05E8-59D39E23B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Tree>
    <p:extLst>
      <p:ext uri="{BB962C8B-B14F-4D97-AF65-F5344CB8AC3E}">
        <p14:creationId xmlns:p14="http://schemas.microsoft.com/office/powerpoint/2010/main" val="7030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xfrm>
            <a:off x="9508376" y="339116"/>
            <a:ext cx="9708515" cy="528320"/>
          </a:xfrm>
          <a:prstGeom prst="rect">
            <a:avLst/>
          </a:prstGeom>
        </p:spPr>
        <p:txBody>
          <a:bodyPr vert="horz" wrap="square" lIns="0" tIns="12065" rIns="0" bIns="0" rtlCol="0">
            <a:spAutoFit/>
          </a:bodyPr>
          <a:lstStyle/>
          <a:p>
            <a:pPr marL="12700">
              <a:lnSpc>
                <a:spcPct val="100000"/>
              </a:lnSpc>
              <a:spcBef>
                <a:spcPts val="95"/>
              </a:spcBef>
            </a:pPr>
            <a:r>
              <a:rPr spc="120" dirty="0"/>
              <a:t>Technology</a:t>
            </a:r>
            <a:r>
              <a:rPr spc="-180" dirty="0"/>
              <a:t> </a:t>
            </a:r>
            <a:r>
              <a:rPr spc="-170" dirty="0"/>
              <a:t>&amp;</a:t>
            </a:r>
            <a:r>
              <a:rPr spc="-80" dirty="0"/>
              <a:t> </a:t>
            </a:r>
            <a:r>
              <a:rPr dirty="0"/>
              <a:t>Innovation</a:t>
            </a:r>
            <a:r>
              <a:rPr spc="-80" dirty="0"/>
              <a:t> </a:t>
            </a:r>
            <a:r>
              <a:rPr dirty="0"/>
              <a:t>Investment</a:t>
            </a:r>
            <a:r>
              <a:rPr spc="-80" dirty="0"/>
              <a:t> </a:t>
            </a:r>
            <a:r>
              <a:rPr spc="-10" dirty="0"/>
              <a:t>Opportunities</a:t>
            </a:r>
          </a:p>
        </p:txBody>
      </p:sp>
      <p:graphicFrame>
        <p:nvGraphicFramePr>
          <p:cNvPr id="21" name="object 21"/>
          <p:cNvGraphicFramePr>
            <a:graphicFrameLocks noGrp="1"/>
          </p:cNvGraphicFramePr>
          <p:nvPr/>
        </p:nvGraphicFramePr>
        <p:xfrm>
          <a:off x="994734" y="2225063"/>
          <a:ext cx="18507709" cy="6311265"/>
        </p:xfrm>
        <a:graphic>
          <a:graphicData uri="http://schemas.openxmlformats.org/drawingml/2006/table">
            <a:tbl>
              <a:tblPr firstRow="1" bandRow="1">
                <a:tableStyleId>{2D5ABB26-0587-4C30-8999-92F81FD0307C}</a:tableStyleId>
              </a:tblPr>
              <a:tblGrid>
                <a:gridCol w="2131060">
                  <a:extLst>
                    <a:ext uri="{9D8B030D-6E8A-4147-A177-3AD203B41FA5}">
                      <a16:colId xmlns:a16="http://schemas.microsoft.com/office/drawing/2014/main" val="20000"/>
                    </a:ext>
                  </a:extLst>
                </a:gridCol>
                <a:gridCol w="5748655">
                  <a:extLst>
                    <a:ext uri="{9D8B030D-6E8A-4147-A177-3AD203B41FA5}">
                      <a16:colId xmlns:a16="http://schemas.microsoft.com/office/drawing/2014/main" val="20001"/>
                    </a:ext>
                  </a:extLst>
                </a:gridCol>
                <a:gridCol w="2199004">
                  <a:extLst>
                    <a:ext uri="{9D8B030D-6E8A-4147-A177-3AD203B41FA5}">
                      <a16:colId xmlns:a16="http://schemas.microsoft.com/office/drawing/2014/main" val="20002"/>
                    </a:ext>
                  </a:extLst>
                </a:gridCol>
                <a:gridCol w="2889885">
                  <a:extLst>
                    <a:ext uri="{9D8B030D-6E8A-4147-A177-3AD203B41FA5}">
                      <a16:colId xmlns:a16="http://schemas.microsoft.com/office/drawing/2014/main" val="20003"/>
                    </a:ext>
                  </a:extLst>
                </a:gridCol>
                <a:gridCol w="2097405">
                  <a:extLst>
                    <a:ext uri="{9D8B030D-6E8A-4147-A177-3AD203B41FA5}">
                      <a16:colId xmlns:a16="http://schemas.microsoft.com/office/drawing/2014/main" val="20004"/>
                    </a:ext>
                  </a:extLst>
                </a:gridCol>
                <a:gridCol w="3441700">
                  <a:extLst>
                    <a:ext uri="{9D8B030D-6E8A-4147-A177-3AD203B41FA5}">
                      <a16:colId xmlns:a16="http://schemas.microsoft.com/office/drawing/2014/main" val="20005"/>
                    </a:ext>
                  </a:extLst>
                </a:gridCol>
              </a:tblGrid>
              <a:tr h="74866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25"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8D7940"/>
                    </a:solidFill>
                  </a:tcPr>
                </a:tc>
                <a:tc>
                  <a:txBody>
                    <a:bodyPr/>
                    <a:lstStyle/>
                    <a:p>
                      <a:pPr marL="53975">
                        <a:lnSpc>
                          <a:spcPct val="100000"/>
                        </a:lnSpc>
                        <a:spcBef>
                          <a:spcPts val="210"/>
                        </a:spcBef>
                      </a:pPr>
                      <a:r>
                        <a:rPr sz="1900" b="1" dirty="0">
                          <a:solidFill>
                            <a:srgbClr val="FFFFFF"/>
                          </a:solidFill>
                          <a:latin typeface="Trebuchet MS"/>
                          <a:cs typeface="Trebuchet MS"/>
                        </a:rPr>
                        <a:t>Markets</a:t>
                      </a:r>
                      <a:r>
                        <a:rPr sz="1900" b="1" spc="130" dirty="0">
                          <a:solidFill>
                            <a:srgbClr val="FFFFFF"/>
                          </a:solidFill>
                          <a:latin typeface="Trebuchet MS"/>
                          <a:cs typeface="Trebuchet MS"/>
                        </a:rPr>
                        <a:t>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8D7940"/>
                    </a:solidFill>
                  </a:tcPr>
                </a:tc>
                <a:extLst>
                  <a:ext uri="{0D108BD9-81ED-4DB2-BD59-A6C34878D82A}">
                    <a16:rowId xmlns:a16="http://schemas.microsoft.com/office/drawing/2014/main" val="10000"/>
                  </a:ext>
                </a:extLst>
              </a:tr>
              <a:tr h="2621915">
                <a:tc>
                  <a:txBody>
                    <a:bodyPr/>
                    <a:lstStyle/>
                    <a:p>
                      <a:pPr marL="41275">
                        <a:lnSpc>
                          <a:spcPct val="100000"/>
                        </a:lnSpc>
                        <a:spcBef>
                          <a:spcPts val="210"/>
                        </a:spcBef>
                      </a:pPr>
                      <a:r>
                        <a:rPr sz="1900" dirty="0">
                          <a:latin typeface="Trebuchet MS"/>
                          <a:cs typeface="Trebuchet MS"/>
                        </a:rPr>
                        <a:t>Call</a:t>
                      </a:r>
                      <a:r>
                        <a:rPr sz="1900" spc="-55" dirty="0">
                          <a:latin typeface="Trebuchet MS"/>
                          <a:cs typeface="Trebuchet MS"/>
                        </a:rPr>
                        <a:t> </a:t>
                      </a:r>
                      <a:r>
                        <a:rPr sz="1900" spc="-10" dirty="0">
                          <a:latin typeface="Trebuchet MS"/>
                          <a:cs typeface="Trebuchet MS"/>
                        </a:rPr>
                        <a:t>centres</a:t>
                      </a:r>
                      <a:endParaRPr sz="1900">
                        <a:latin typeface="Trebuchet MS"/>
                        <a:cs typeface="Trebuchet MS"/>
                      </a:endParaRPr>
                    </a:p>
                  </a:txBody>
                  <a:tcPr marL="0" marR="0" marT="26670" marB="0">
                    <a:lnB w="12700">
                      <a:solidFill>
                        <a:srgbClr val="000000"/>
                      </a:solidFill>
                      <a:prstDash val="solid"/>
                    </a:lnB>
                  </a:tcPr>
                </a:tc>
                <a:tc>
                  <a:txBody>
                    <a:bodyPr/>
                    <a:lstStyle/>
                    <a:p>
                      <a:pPr marL="41275" marR="409575">
                        <a:lnSpc>
                          <a:spcPct val="100000"/>
                        </a:lnSpc>
                        <a:spcBef>
                          <a:spcPts val="210"/>
                        </a:spcBef>
                      </a:pPr>
                      <a:r>
                        <a:rPr sz="1900" spc="155" dirty="0">
                          <a:latin typeface="Trebuchet MS"/>
                          <a:cs typeface="Trebuchet MS"/>
                        </a:rPr>
                        <a:t>A</a:t>
                      </a:r>
                      <a:r>
                        <a:rPr sz="1900" spc="-130" dirty="0">
                          <a:latin typeface="Trebuchet MS"/>
                          <a:cs typeface="Trebuchet MS"/>
                        </a:rPr>
                        <a:t> </a:t>
                      </a:r>
                      <a:r>
                        <a:rPr sz="1900" spc="60" dirty="0">
                          <a:latin typeface="Trebuchet MS"/>
                          <a:cs typeface="Trebuchet MS"/>
                        </a:rPr>
                        <a:t>pool</a:t>
                      </a:r>
                      <a:r>
                        <a:rPr sz="1900" spc="-125" dirty="0">
                          <a:latin typeface="Trebuchet MS"/>
                          <a:cs typeface="Trebuchet MS"/>
                        </a:rPr>
                        <a:t> </a:t>
                      </a:r>
                      <a:r>
                        <a:rPr sz="1900" dirty="0">
                          <a:latin typeface="Trebuchet MS"/>
                          <a:cs typeface="Trebuchet MS"/>
                        </a:rPr>
                        <a:t>of</a:t>
                      </a:r>
                      <a:r>
                        <a:rPr sz="1900" spc="-110" dirty="0">
                          <a:latin typeface="Trebuchet MS"/>
                          <a:cs typeface="Trebuchet MS"/>
                        </a:rPr>
                        <a:t> </a:t>
                      </a:r>
                      <a:r>
                        <a:rPr sz="1900" spc="60" dirty="0">
                          <a:latin typeface="Trebuchet MS"/>
                          <a:cs typeface="Trebuchet MS"/>
                        </a:rPr>
                        <a:t>English-speaking</a:t>
                      </a:r>
                      <a:r>
                        <a:rPr sz="1900" spc="-60" dirty="0">
                          <a:latin typeface="Trebuchet MS"/>
                          <a:cs typeface="Trebuchet MS"/>
                        </a:rPr>
                        <a:t> </a:t>
                      </a:r>
                      <a:r>
                        <a:rPr sz="1900" spc="45" dirty="0">
                          <a:latin typeface="Trebuchet MS"/>
                          <a:cs typeface="Trebuchet MS"/>
                        </a:rPr>
                        <a:t>graduates</a:t>
                      </a:r>
                      <a:r>
                        <a:rPr sz="1900" spc="-65" dirty="0">
                          <a:latin typeface="Trebuchet MS"/>
                          <a:cs typeface="Trebuchet MS"/>
                        </a:rPr>
                        <a:t> </a:t>
                      </a:r>
                      <a:r>
                        <a:rPr sz="1900" spc="45" dirty="0">
                          <a:latin typeface="Trebuchet MS"/>
                          <a:cs typeface="Trebuchet MS"/>
                        </a:rPr>
                        <a:t>and </a:t>
                      </a:r>
                      <a:r>
                        <a:rPr sz="1900" spc="-20" dirty="0">
                          <a:latin typeface="Trebuchet MS"/>
                          <a:cs typeface="Trebuchet MS"/>
                        </a:rPr>
                        <a:t>proximity</a:t>
                      </a:r>
                      <a:r>
                        <a:rPr sz="1900" spc="-110" dirty="0">
                          <a:latin typeface="Trebuchet MS"/>
                          <a:cs typeface="Trebuchet MS"/>
                        </a:rPr>
                        <a:t> </a:t>
                      </a:r>
                      <a:r>
                        <a:rPr sz="1900" dirty="0">
                          <a:latin typeface="Trebuchet MS"/>
                          <a:cs typeface="Trebuchet MS"/>
                        </a:rPr>
                        <a:t>to</a:t>
                      </a:r>
                      <a:r>
                        <a:rPr sz="1900" spc="-50" dirty="0">
                          <a:latin typeface="Trebuchet MS"/>
                          <a:cs typeface="Trebuchet MS"/>
                        </a:rPr>
                        <a:t> </a:t>
                      </a:r>
                      <a:r>
                        <a:rPr sz="1900" spc="75" dirty="0">
                          <a:latin typeface="Trebuchet MS"/>
                          <a:cs typeface="Trebuchet MS"/>
                        </a:rPr>
                        <a:t>South</a:t>
                      </a:r>
                      <a:r>
                        <a:rPr sz="1900" spc="-110" dirty="0">
                          <a:latin typeface="Trebuchet MS"/>
                          <a:cs typeface="Trebuchet MS"/>
                        </a:rPr>
                        <a:t> </a:t>
                      </a:r>
                      <a:r>
                        <a:rPr sz="1900" dirty="0">
                          <a:latin typeface="Trebuchet MS"/>
                          <a:cs typeface="Trebuchet MS"/>
                        </a:rPr>
                        <a:t>Africa</a:t>
                      </a:r>
                      <a:r>
                        <a:rPr sz="1900" spc="-50" dirty="0">
                          <a:latin typeface="Trebuchet MS"/>
                          <a:cs typeface="Trebuchet MS"/>
                        </a:rPr>
                        <a:t> </a:t>
                      </a:r>
                      <a:r>
                        <a:rPr sz="1900" dirty="0">
                          <a:latin typeface="Trebuchet MS"/>
                          <a:cs typeface="Trebuchet MS"/>
                        </a:rPr>
                        <a:t>simplify</a:t>
                      </a:r>
                      <a:r>
                        <a:rPr sz="1900" spc="-105" dirty="0">
                          <a:latin typeface="Trebuchet MS"/>
                          <a:cs typeface="Trebuchet MS"/>
                        </a:rPr>
                        <a:t> </a:t>
                      </a:r>
                      <a:r>
                        <a:rPr sz="1900" dirty="0">
                          <a:latin typeface="Trebuchet MS"/>
                          <a:cs typeface="Trebuchet MS"/>
                        </a:rPr>
                        <a:t>setting</a:t>
                      </a:r>
                      <a:r>
                        <a:rPr sz="1900" spc="-50" dirty="0">
                          <a:latin typeface="Trebuchet MS"/>
                          <a:cs typeface="Trebuchet MS"/>
                        </a:rPr>
                        <a:t> </a:t>
                      </a:r>
                      <a:r>
                        <a:rPr sz="1900" spc="90" dirty="0">
                          <a:latin typeface="Trebuchet MS"/>
                          <a:cs typeface="Trebuchet MS"/>
                        </a:rPr>
                        <a:t>up</a:t>
                      </a:r>
                      <a:r>
                        <a:rPr sz="1900" spc="-50" dirty="0">
                          <a:latin typeface="Trebuchet MS"/>
                          <a:cs typeface="Trebuchet MS"/>
                        </a:rPr>
                        <a:t> </a:t>
                      </a:r>
                      <a:r>
                        <a:rPr sz="1900" spc="45" dirty="0">
                          <a:latin typeface="Trebuchet MS"/>
                          <a:cs typeface="Trebuchet MS"/>
                        </a:rPr>
                        <a:t>and </a:t>
                      </a:r>
                      <a:r>
                        <a:rPr sz="1900" spc="80" dirty="0">
                          <a:latin typeface="Trebuchet MS"/>
                          <a:cs typeface="Trebuchet MS"/>
                        </a:rPr>
                        <a:t>managing</a:t>
                      </a:r>
                      <a:r>
                        <a:rPr sz="1900" spc="-75" dirty="0">
                          <a:latin typeface="Trebuchet MS"/>
                          <a:cs typeface="Trebuchet MS"/>
                        </a:rPr>
                        <a:t> </a:t>
                      </a:r>
                      <a:r>
                        <a:rPr sz="1900" spc="75" dirty="0">
                          <a:latin typeface="Trebuchet MS"/>
                          <a:cs typeface="Trebuchet MS"/>
                        </a:rPr>
                        <a:t>business</a:t>
                      </a:r>
                      <a:r>
                        <a:rPr sz="1900" spc="-70" dirty="0">
                          <a:latin typeface="Trebuchet MS"/>
                          <a:cs typeface="Trebuchet MS"/>
                        </a:rPr>
                        <a:t> </a:t>
                      </a:r>
                      <a:r>
                        <a:rPr sz="1900" spc="-10" dirty="0">
                          <a:latin typeface="Trebuchet MS"/>
                          <a:cs typeface="Trebuchet MS"/>
                        </a:rPr>
                        <a:t>operations</a:t>
                      </a:r>
                      <a:endParaRPr sz="1900">
                        <a:latin typeface="Trebuchet MS"/>
                        <a:cs typeface="Trebuchet MS"/>
                      </a:endParaRPr>
                    </a:p>
                    <a:p>
                      <a:pPr>
                        <a:lnSpc>
                          <a:spcPct val="100000"/>
                        </a:lnSpc>
                        <a:spcBef>
                          <a:spcPts val="20"/>
                        </a:spcBef>
                      </a:pPr>
                      <a:endParaRPr sz="1950">
                        <a:latin typeface="Times New Roman"/>
                        <a:cs typeface="Times New Roman"/>
                      </a:endParaRPr>
                    </a:p>
                    <a:p>
                      <a:pPr marL="41275" marR="626745">
                        <a:lnSpc>
                          <a:spcPct val="100000"/>
                        </a:lnSpc>
                      </a:pPr>
                      <a:r>
                        <a:rPr sz="1900" spc="95" dirty="0">
                          <a:latin typeface="Trebuchet MS"/>
                          <a:cs typeface="Trebuchet MS"/>
                        </a:rPr>
                        <a:t>Good</a:t>
                      </a:r>
                      <a:r>
                        <a:rPr sz="1900" spc="-45" dirty="0">
                          <a:latin typeface="Trebuchet MS"/>
                          <a:cs typeface="Trebuchet MS"/>
                        </a:rPr>
                        <a:t> </a:t>
                      </a:r>
                      <a:r>
                        <a:rPr sz="1900" spc="-25" dirty="0">
                          <a:latin typeface="Trebuchet MS"/>
                          <a:cs typeface="Trebuchet MS"/>
                        </a:rPr>
                        <a:t>international</a:t>
                      </a:r>
                      <a:r>
                        <a:rPr sz="1900" spc="-105" dirty="0">
                          <a:latin typeface="Trebuchet MS"/>
                          <a:cs typeface="Trebuchet MS"/>
                        </a:rPr>
                        <a:t> </a:t>
                      </a:r>
                      <a:r>
                        <a:rPr sz="1900" dirty="0">
                          <a:latin typeface="Trebuchet MS"/>
                          <a:cs typeface="Trebuchet MS"/>
                        </a:rPr>
                        <a:t>connectivity</a:t>
                      </a:r>
                      <a:r>
                        <a:rPr sz="1900" spc="-155" dirty="0">
                          <a:latin typeface="Trebuchet MS"/>
                          <a:cs typeface="Trebuchet MS"/>
                        </a:rPr>
                        <a:t> </a:t>
                      </a:r>
                      <a:r>
                        <a:rPr sz="1900" dirty="0">
                          <a:latin typeface="Trebuchet MS"/>
                          <a:cs typeface="Trebuchet MS"/>
                        </a:rPr>
                        <a:t>via</a:t>
                      </a:r>
                      <a:r>
                        <a:rPr sz="1900" spc="-40" dirty="0">
                          <a:latin typeface="Trebuchet MS"/>
                          <a:cs typeface="Trebuchet MS"/>
                        </a:rPr>
                        <a:t> </a:t>
                      </a:r>
                      <a:r>
                        <a:rPr sz="1900" dirty="0">
                          <a:latin typeface="Trebuchet MS"/>
                          <a:cs typeface="Trebuchet MS"/>
                        </a:rPr>
                        <a:t>three</a:t>
                      </a:r>
                      <a:r>
                        <a:rPr sz="1900" spc="-40" dirty="0">
                          <a:latin typeface="Trebuchet MS"/>
                          <a:cs typeface="Trebuchet MS"/>
                        </a:rPr>
                        <a:t> </a:t>
                      </a:r>
                      <a:r>
                        <a:rPr sz="1900" spc="-20" dirty="0">
                          <a:latin typeface="Trebuchet MS"/>
                          <a:cs typeface="Trebuchet MS"/>
                        </a:rPr>
                        <a:t>main </a:t>
                      </a:r>
                      <a:r>
                        <a:rPr sz="1900" dirty="0">
                          <a:latin typeface="Trebuchet MS"/>
                          <a:cs typeface="Trebuchet MS"/>
                        </a:rPr>
                        <a:t>submarine</a:t>
                      </a:r>
                      <a:r>
                        <a:rPr sz="1900" spc="345" dirty="0">
                          <a:latin typeface="Trebuchet MS"/>
                          <a:cs typeface="Trebuchet MS"/>
                        </a:rPr>
                        <a:t> </a:t>
                      </a:r>
                      <a:r>
                        <a:rPr sz="1900" spc="50" dirty="0">
                          <a:latin typeface="Trebuchet MS"/>
                          <a:cs typeface="Trebuchet MS"/>
                        </a:rPr>
                        <a:t>cables</a:t>
                      </a:r>
                      <a:endParaRPr sz="1900">
                        <a:latin typeface="Trebuchet MS"/>
                        <a:cs typeface="Trebuchet MS"/>
                      </a:endParaRPr>
                    </a:p>
                    <a:p>
                      <a:pPr>
                        <a:lnSpc>
                          <a:spcPct val="100000"/>
                        </a:lnSpc>
                        <a:spcBef>
                          <a:spcPts val="40"/>
                        </a:spcBef>
                      </a:pPr>
                      <a:endParaRPr sz="1850">
                        <a:latin typeface="Times New Roman"/>
                        <a:cs typeface="Times New Roman"/>
                      </a:endParaRPr>
                    </a:p>
                    <a:p>
                      <a:pPr marL="41275" marR="62865">
                        <a:lnSpc>
                          <a:spcPct val="100000"/>
                        </a:lnSpc>
                      </a:pPr>
                      <a:r>
                        <a:rPr sz="1900" spc="155" dirty="0">
                          <a:latin typeface="Trebuchet MS"/>
                          <a:cs typeface="Trebuchet MS"/>
                        </a:rPr>
                        <a:t>A</a:t>
                      </a:r>
                      <a:r>
                        <a:rPr sz="1900" spc="-65" dirty="0">
                          <a:latin typeface="Trebuchet MS"/>
                          <a:cs typeface="Trebuchet MS"/>
                        </a:rPr>
                        <a:t> </a:t>
                      </a:r>
                      <a:r>
                        <a:rPr sz="1900" dirty="0">
                          <a:latin typeface="Trebuchet MS"/>
                          <a:cs typeface="Trebuchet MS"/>
                        </a:rPr>
                        <a:t>globally</a:t>
                      </a:r>
                      <a:r>
                        <a:rPr sz="1900" spc="-55" dirty="0">
                          <a:latin typeface="Trebuchet MS"/>
                          <a:cs typeface="Trebuchet MS"/>
                        </a:rPr>
                        <a:t> </a:t>
                      </a:r>
                      <a:r>
                        <a:rPr sz="1900" dirty="0">
                          <a:latin typeface="Trebuchet MS"/>
                          <a:cs typeface="Trebuchet MS"/>
                        </a:rPr>
                        <a:t>competitive</a:t>
                      </a:r>
                      <a:r>
                        <a:rPr sz="1900" spc="15" dirty="0">
                          <a:latin typeface="Trebuchet MS"/>
                          <a:cs typeface="Trebuchet MS"/>
                        </a:rPr>
                        <a:t> </a:t>
                      </a:r>
                      <a:r>
                        <a:rPr sz="1900" spc="50" dirty="0">
                          <a:latin typeface="Trebuchet MS"/>
                          <a:cs typeface="Trebuchet MS"/>
                        </a:rPr>
                        <a:t>cost</a:t>
                      </a:r>
                      <a:r>
                        <a:rPr sz="1900" spc="10" dirty="0">
                          <a:latin typeface="Trebuchet MS"/>
                          <a:cs typeface="Trebuchet MS"/>
                        </a:rPr>
                        <a:t> </a:t>
                      </a:r>
                      <a:r>
                        <a:rPr sz="1900" dirty="0">
                          <a:latin typeface="Trebuchet MS"/>
                          <a:cs typeface="Trebuchet MS"/>
                        </a:rPr>
                        <a:t>per</a:t>
                      </a:r>
                      <a:r>
                        <a:rPr sz="1900" spc="-45" dirty="0">
                          <a:latin typeface="Trebuchet MS"/>
                          <a:cs typeface="Trebuchet MS"/>
                        </a:rPr>
                        <a:t> </a:t>
                      </a:r>
                      <a:r>
                        <a:rPr sz="1900" dirty="0">
                          <a:latin typeface="Trebuchet MS"/>
                          <a:cs typeface="Trebuchet MS"/>
                        </a:rPr>
                        <a:t>call</a:t>
                      </a:r>
                      <a:r>
                        <a:rPr sz="1900" spc="-60" dirty="0">
                          <a:latin typeface="Trebuchet MS"/>
                          <a:cs typeface="Trebuchet MS"/>
                        </a:rPr>
                        <a:t> </a:t>
                      </a:r>
                      <a:r>
                        <a:rPr sz="1900" dirty="0">
                          <a:latin typeface="Trebuchet MS"/>
                          <a:cs typeface="Trebuchet MS"/>
                        </a:rPr>
                        <a:t>centre</a:t>
                      </a:r>
                      <a:r>
                        <a:rPr sz="1900" spc="15" dirty="0">
                          <a:latin typeface="Trebuchet MS"/>
                          <a:cs typeface="Trebuchet MS"/>
                        </a:rPr>
                        <a:t> </a:t>
                      </a:r>
                      <a:r>
                        <a:rPr sz="1900" dirty="0">
                          <a:latin typeface="Trebuchet MS"/>
                          <a:cs typeface="Trebuchet MS"/>
                        </a:rPr>
                        <a:t>seat</a:t>
                      </a:r>
                      <a:r>
                        <a:rPr sz="1900" spc="10" dirty="0">
                          <a:latin typeface="Trebuchet MS"/>
                          <a:cs typeface="Trebuchet MS"/>
                        </a:rPr>
                        <a:t> </a:t>
                      </a:r>
                      <a:r>
                        <a:rPr sz="1900" spc="-25" dirty="0">
                          <a:latin typeface="Trebuchet MS"/>
                          <a:cs typeface="Trebuchet MS"/>
                        </a:rPr>
                        <a:t>per </a:t>
                      </a:r>
                      <a:r>
                        <a:rPr sz="1900" spc="-20" dirty="0">
                          <a:latin typeface="Trebuchet MS"/>
                          <a:cs typeface="Trebuchet MS"/>
                        </a:rPr>
                        <a:t>hour</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85" dirty="0">
                          <a:latin typeface="Trebuchet MS"/>
                          <a:cs typeface="Trebuchet MS"/>
                        </a:rPr>
                        <a:t>1.2</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IRR=24.63%</a:t>
                      </a:r>
                      <a:endParaRPr sz="1900">
                        <a:latin typeface="Trebuchet MS"/>
                        <a:cs typeface="Trebuchet MS"/>
                      </a:endParaRPr>
                    </a:p>
                    <a:p>
                      <a:pPr marL="41275">
                        <a:lnSpc>
                          <a:spcPts val="2275"/>
                        </a:lnSpc>
                      </a:pPr>
                      <a:r>
                        <a:rPr sz="1900" dirty="0">
                          <a:latin typeface="Trebuchet MS"/>
                          <a:cs typeface="Trebuchet MS"/>
                        </a:rPr>
                        <a:t>Payback=6.44</a:t>
                      </a:r>
                      <a:r>
                        <a:rPr sz="1900" spc="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Index=2</a:t>
                      </a:r>
                      <a:endParaRPr sz="190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a:lnSpc>
                          <a:spcPts val="2280"/>
                        </a:lnSpc>
                        <a:spcBef>
                          <a:spcPts val="210"/>
                        </a:spcBef>
                      </a:pPr>
                      <a:r>
                        <a:rPr sz="1900" spc="195" dirty="0">
                          <a:latin typeface="Trebuchet MS"/>
                          <a:cs typeface="Trebuchet MS"/>
                        </a:rPr>
                        <a:t>USD</a:t>
                      </a:r>
                      <a:r>
                        <a:rPr sz="1900" spc="-80" dirty="0">
                          <a:latin typeface="Trebuchet MS"/>
                          <a:cs typeface="Trebuchet MS"/>
                        </a:rPr>
                        <a:t> </a:t>
                      </a:r>
                      <a:r>
                        <a:rPr sz="1900" spc="75" dirty="0">
                          <a:latin typeface="Trebuchet MS"/>
                          <a:cs typeface="Trebuchet MS"/>
                        </a:rPr>
                        <a:t>940,000</a:t>
                      </a:r>
                      <a:r>
                        <a:rPr sz="1900" spc="-80" dirty="0">
                          <a:latin typeface="Trebuchet MS"/>
                          <a:cs typeface="Trebuchet MS"/>
                        </a:rPr>
                        <a:t> </a:t>
                      </a:r>
                      <a:r>
                        <a:rPr sz="1900" spc="-60" dirty="0">
                          <a:latin typeface="Trebuchet MS"/>
                          <a:cs typeface="Trebuchet MS"/>
                        </a:rPr>
                        <a:t>*</a:t>
                      </a:r>
                      <a:endParaRPr sz="1900">
                        <a:latin typeface="Trebuchet MS"/>
                        <a:cs typeface="Trebuchet MS"/>
                      </a:endParaRPr>
                    </a:p>
                    <a:p>
                      <a:pPr marL="41275">
                        <a:lnSpc>
                          <a:spcPts val="2280"/>
                        </a:lnSpc>
                      </a:pPr>
                      <a:r>
                        <a:rPr sz="1900" spc="50" dirty="0">
                          <a:latin typeface="Trebuchet MS"/>
                          <a:cs typeface="Trebuchet MS"/>
                        </a:rPr>
                        <a:t>discounted</a:t>
                      </a:r>
                      <a:r>
                        <a:rPr sz="1900" spc="-90" dirty="0">
                          <a:latin typeface="Trebuchet MS"/>
                          <a:cs typeface="Trebuchet MS"/>
                        </a:rPr>
                        <a:t> </a:t>
                      </a:r>
                      <a:r>
                        <a:rPr sz="1900" spc="-50" dirty="0">
                          <a:latin typeface="Trebuchet MS"/>
                          <a:cs typeface="Trebuchet MS"/>
                        </a:rPr>
                        <a:t>at</a:t>
                      </a:r>
                      <a:r>
                        <a:rPr sz="1900" spc="-85" dirty="0">
                          <a:latin typeface="Trebuchet MS"/>
                          <a:cs typeface="Trebuchet MS"/>
                        </a:rPr>
                        <a:t> </a:t>
                      </a:r>
                      <a:r>
                        <a:rPr sz="1900" spc="35" dirty="0">
                          <a:latin typeface="Trebuchet MS"/>
                          <a:cs typeface="Trebuchet MS"/>
                        </a:rPr>
                        <a:t>10%</a:t>
                      </a:r>
                      <a:endParaRPr sz="1900">
                        <a:latin typeface="Trebuchet MS"/>
                        <a:cs typeface="Trebuchet MS"/>
                      </a:endParaRPr>
                    </a:p>
                  </a:txBody>
                  <a:tcPr marL="0" marR="0" marT="26670" marB="0">
                    <a:lnB w="12700">
                      <a:solidFill>
                        <a:srgbClr val="000000"/>
                      </a:solidFill>
                      <a:prstDash val="solid"/>
                    </a:lnB>
                  </a:tcPr>
                </a:tc>
                <a:tc>
                  <a:txBody>
                    <a:bodyPr/>
                    <a:lstStyle/>
                    <a:p>
                      <a:pPr marL="53975" marR="557530">
                        <a:lnSpc>
                          <a:spcPct val="100000"/>
                        </a:lnSpc>
                        <a:spcBef>
                          <a:spcPts val="210"/>
                        </a:spcBef>
                      </a:pPr>
                      <a:r>
                        <a:rPr sz="1900" spc="75" dirty="0">
                          <a:latin typeface="Trebuchet MS"/>
                          <a:cs typeface="Trebuchet MS"/>
                        </a:rPr>
                        <a:t>South</a:t>
                      </a:r>
                      <a:r>
                        <a:rPr sz="1900" spc="-125" dirty="0">
                          <a:latin typeface="Trebuchet MS"/>
                          <a:cs typeface="Trebuchet MS"/>
                        </a:rPr>
                        <a:t> </a:t>
                      </a:r>
                      <a:r>
                        <a:rPr sz="1900" spc="-50" dirty="0">
                          <a:latin typeface="Trebuchet MS"/>
                          <a:cs typeface="Trebuchet MS"/>
                        </a:rPr>
                        <a:t>Africa,</a:t>
                      </a:r>
                      <a:r>
                        <a:rPr sz="1900" spc="-60" dirty="0">
                          <a:latin typeface="Trebuchet MS"/>
                          <a:cs typeface="Trebuchet MS"/>
                        </a:rPr>
                        <a:t> </a:t>
                      </a:r>
                      <a:r>
                        <a:rPr sz="1900" spc="70" dirty="0">
                          <a:latin typeface="Trebuchet MS"/>
                          <a:cs typeface="Trebuchet MS"/>
                        </a:rPr>
                        <a:t>Middle</a:t>
                      </a:r>
                      <a:r>
                        <a:rPr sz="1900" spc="-55" dirty="0">
                          <a:latin typeface="Trebuchet MS"/>
                          <a:cs typeface="Trebuchet MS"/>
                        </a:rPr>
                        <a:t> </a:t>
                      </a:r>
                      <a:r>
                        <a:rPr sz="1900" spc="-25" dirty="0">
                          <a:latin typeface="Trebuchet MS"/>
                          <a:cs typeface="Trebuchet MS"/>
                        </a:rPr>
                        <a:t>East, </a:t>
                      </a:r>
                      <a:r>
                        <a:rPr sz="1900" spc="-10" dirty="0">
                          <a:latin typeface="Trebuchet MS"/>
                          <a:cs typeface="Trebuchet MS"/>
                        </a:rPr>
                        <a:t>Europe,</a:t>
                      </a:r>
                      <a:endParaRPr sz="1900">
                        <a:latin typeface="Trebuchet MS"/>
                        <a:cs typeface="Trebuchet MS"/>
                      </a:endParaRPr>
                    </a:p>
                    <a:p>
                      <a:pPr marL="53975">
                        <a:lnSpc>
                          <a:spcPts val="2270"/>
                        </a:lnSpc>
                      </a:pPr>
                      <a:r>
                        <a:rPr sz="1900" spc="240" dirty="0">
                          <a:latin typeface="Trebuchet MS"/>
                          <a:cs typeface="Trebuchet MS"/>
                        </a:rPr>
                        <a:t>N</a:t>
                      </a:r>
                      <a:r>
                        <a:rPr sz="1900" spc="-150" dirty="0">
                          <a:latin typeface="Trebuchet MS"/>
                          <a:cs typeface="Trebuchet MS"/>
                        </a:rPr>
                        <a:t> </a:t>
                      </a:r>
                      <a:r>
                        <a:rPr sz="1900" dirty="0">
                          <a:latin typeface="Trebuchet MS"/>
                          <a:cs typeface="Trebuchet MS"/>
                        </a:rPr>
                        <a:t>America,</a:t>
                      </a:r>
                      <a:r>
                        <a:rPr sz="1900" spc="-90" dirty="0">
                          <a:latin typeface="Trebuchet MS"/>
                          <a:cs typeface="Trebuchet MS"/>
                        </a:rPr>
                        <a:t> </a:t>
                      </a:r>
                      <a:r>
                        <a:rPr sz="1900" spc="45" dirty="0">
                          <a:latin typeface="Trebuchet MS"/>
                          <a:cs typeface="Trebuchet MS"/>
                        </a:rPr>
                        <a:t>Domestic</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910840">
                <a:tc>
                  <a:txBody>
                    <a:bodyPr/>
                    <a:lstStyle/>
                    <a:p>
                      <a:pPr marL="41275" marR="200025">
                        <a:lnSpc>
                          <a:spcPct val="100000"/>
                        </a:lnSpc>
                        <a:spcBef>
                          <a:spcPts val="210"/>
                        </a:spcBef>
                      </a:pPr>
                      <a:r>
                        <a:rPr sz="1900" spc="75" dirty="0">
                          <a:latin typeface="Trebuchet MS"/>
                          <a:cs typeface="Trebuchet MS"/>
                        </a:rPr>
                        <a:t>Knowledge </a:t>
                      </a:r>
                      <a:r>
                        <a:rPr sz="1900" spc="65" dirty="0">
                          <a:latin typeface="Trebuchet MS"/>
                          <a:cs typeface="Trebuchet MS"/>
                        </a:rPr>
                        <a:t>Process </a:t>
                      </a:r>
                      <a:r>
                        <a:rPr sz="1900" spc="-10" dirty="0">
                          <a:latin typeface="Trebuchet MS"/>
                          <a:cs typeface="Trebuchet MS"/>
                        </a:rPr>
                        <a:t>Outsourcing (KPO)</a:t>
                      </a:r>
                      <a:r>
                        <a:rPr sz="1900" spc="-114" dirty="0">
                          <a:latin typeface="Trebuchet MS"/>
                          <a:cs typeface="Trebuchet MS"/>
                        </a:rPr>
                        <a:t> </a:t>
                      </a:r>
                      <a:r>
                        <a:rPr sz="1900" dirty="0">
                          <a:latin typeface="Trebuchet MS"/>
                          <a:cs typeface="Trebuchet MS"/>
                        </a:rPr>
                        <a:t>G</a:t>
                      </a:r>
                      <a:r>
                        <a:rPr sz="1900" spc="-110" dirty="0">
                          <a:latin typeface="Trebuchet MS"/>
                          <a:cs typeface="Trebuchet MS"/>
                        </a:rPr>
                        <a:t> </a:t>
                      </a:r>
                      <a:r>
                        <a:rPr sz="1900" spc="75" dirty="0">
                          <a:latin typeface="Trebuchet MS"/>
                          <a:cs typeface="Trebuchet MS"/>
                        </a:rPr>
                        <a:t>Business </a:t>
                      </a:r>
                      <a:r>
                        <a:rPr sz="1900" spc="65" dirty="0">
                          <a:latin typeface="Trebuchet MS"/>
                          <a:cs typeface="Trebuchet MS"/>
                        </a:rPr>
                        <a:t>Process</a:t>
                      </a:r>
                      <a:endParaRPr sz="1900">
                        <a:latin typeface="Trebuchet MS"/>
                        <a:cs typeface="Trebuchet MS"/>
                      </a:endParaRPr>
                    </a:p>
                    <a:p>
                      <a:pPr marL="41275">
                        <a:lnSpc>
                          <a:spcPts val="2260"/>
                        </a:lnSpc>
                      </a:pPr>
                      <a:r>
                        <a:rPr sz="1900" dirty="0">
                          <a:latin typeface="Trebuchet MS"/>
                          <a:cs typeface="Trebuchet MS"/>
                        </a:rPr>
                        <a:t>Outsourcing</a:t>
                      </a:r>
                      <a:r>
                        <a:rPr sz="1900" spc="160" dirty="0">
                          <a:latin typeface="Trebuchet MS"/>
                          <a:cs typeface="Trebuchet MS"/>
                        </a:rPr>
                        <a:t> </a:t>
                      </a:r>
                      <a:r>
                        <a:rPr sz="1900" spc="-20" dirty="0">
                          <a:latin typeface="Trebuchet MS"/>
                          <a:cs typeface="Trebuchet MS"/>
                        </a:rPr>
                        <a:t>(BPO)</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gn="just">
                        <a:lnSpc>
                          <a:spcPct val="100000"/>
                        </a:lnSpc>
                        <a:spcBef>
                          <a:spcPts val="210"/>
                        </a:spcBef>
                      </a:pPr>
                      <a:r>
                        <a:rPr sz="1900" spc="-25" dirty="0">
                          <a:latin typeface="Trebuchet MS"/>
                          <a:cs typeface="Trebuchet MS"/>
                        </a:rPr>
                        <a:t>Attractive</a:t>
                      </a:r>
                      <a:r>
                        <a:rPr sz="1900" spc="-50" dirty="0">
                          <a:latin typeface="Trebuchet MS"/>
                          <a:cs typeface="Trebuchet MS"/>
                        </a:rPr>
                        <a:t> </a:t>
                      </a:r>
                      <a:r>
                        <a:rPr sz="1900" dirty="0">
                          <a:latin typeface="Trebuchet MS"/>
                          <a:cs typeface="Trebuchet MS"/>
                        </a:rPr>
                        <a:t>host</a:t>
                      </a:r>
                      <a:r>
                        <a:rPr sz="1900" spc="-45" dirty="0">
                          <a:latin typeface="Trebuchet MS"/>
                          <a:cs typeface="Trebuchet MS"/>
                        </a:rPr>
                        <a:t> </a:t>
                      </a:r>
                      <a:r>
                        <a:rPr sz="1900" spc="-30" dirty="0">
                          <a:latin typeface="Trebuchet MS"/>
                          <a:cs typeface="Trebuchet MS"/>
                        </a:rPr>
                        <a:t>for</a:t>
                      </a:r>
                      <a:r>
                        <a:rPr sz="1900" spc="-100" dirty="0">
                          <a:latin typeface="Trebuchet MS"/>
                          <a:cs typeface="Trebuchet MS"/>
                        </a:rPr>
                        <a:t> </a:t>
                      </a:r>
                      <a:r>
                        <a:rPr sz="1900" spc="145" dirty="0">
                          <a:latin typeface="Trebuchet MS"/>
                          <a:cs typeface="Trebuchet MS"/>
                        </a:rPr>
                        <a:t>BPO</a:t>
                      </a:r>
                      <a:r>
                        <a:rPr sz="1900" spc="-45" dirty="0">
                          <a:latin typeface="Trebuchet MS"/>
                          <a:cs typeface="Trebuchet MS"/>
                        </a:rPr>
                        <a:t> </a:t>
                      </a:r>
                      <a:r>
                        <a:rPr sz="1900" spc="70" dirty="0">
                          <a:latin typeface="Trebuchet MS"/>
                          <a:cs typeface="Trebuchet MS"/>
                        </a:rPr>
                        <a:t>and</a:t>
                      </a:r>
                      <a:r>
                        <a:rPr sz="1900" spc="-45" dirty="0">
                          <a:latin typeface="Trebuchet MS"/>
                          <a:cs typeface="Trebuchet MS"/>
                        </a:rPr>
                        <a:t> </a:t>
                      </a:r>
                      <a:r>
                        <a:rPr sz="1900" spc="125" dirty="0">
                          <a:latin typeface="Trebuchet MS"/>
                          <a:cs typeface="Trebuchet MS"/>
                        </a:rPr>
                        <a:t>KPO</a:t>
                      </a:r>
                      <a:r>
                        <a:rPr sz="1900" spc="-50" dirty="0">
                          <a:latin typeface="Trebuchet MS"/>
                          <a:cs typeface="Trebuchet MS"/>
                        </a:rPr>
                        <a:t> </a:t>
                      </a:r>
                      <a:r>
                        <a:rPr sz="1900" spc="65" dirty="0">
                          <a:latin typeface="Trebuchet MS"/>
                          <a:cs typeface="Trebuchet MS"/>
                        </a:rPr>
                        <a:t>businesses</a:t>
                      </a:r>
                      <a:endParaRPr sz="1900">
                        <a:latin typeface="Trebuchet MS"/>
                        <a:cs typeface="Trebuchet MS"/>
                      </a:endParaRPr>
                    </a:p>
                    <a:p>
                      <a:pPr>
                        <a:lnSpc>
                          <a:spcPct val="100000"/>
                        </a:lnSpc>
                        <a:spcBef>
                          <a:spcPts val="30"/>
                        </a:spcBef>
                      </a:pPr>
                      <a:endParaRPr sz="1950">
                        <a:latin typeface="Times New Roman"/>
                        <a:cs typeface="Times New Roman"/>
                      </a:endParaRPr>
                    </a:p>
                    <a:p>
                      <a:pPr marL="41275" algn="just">
                        <a:lnSpc>
                          <a:spcPct val="100000"/>
                        </a:lnSpc>
                      </a:pPr>
                      <a:r>
                        <a:rPr sz="1900" spc="155" dirty="0">
                          <a:latin typeface="Trebuchet MS"/>
                          <a:cs typeface="Trebuchet MS"/>
                        </a:rPr>
                        <a:t>A</a:t>
                      </a:r>
                      <a:r>
                        <a:rPr sz="1900" spc="-125" dirty="0">
                          <a:latin typeface="Trebuchet MS"/>
                          <a:cs typeface="Trebuchet MS"/>
                        </a:rPr>
                        <a:t> </a:t>
                      </a:r>
                      <a:r>
                        <a:rPr sz="1900" spc="50" dirty="0">
                          <a:latin typeface="Trebuchet MS"/>
                          <a:cs typeface="Trebuchet MS"/>
                        </a:rPr>
                        <a:t>steady</a:t>
                      </a:r>
                      <a:r>
                        <a:rPr sz="1900" spc="-114" dirty="0">
                          <a:latin typeface="Trebuchet MS"/>
                          <a:cs typeface="Trebuchet MS"/>
                        </a:rPr>
                        <a:t> </a:t>
                      </a:r>
                      <a:r>
                        <a:rPr sz="1900" spc="75" dirty="0">
                          <a:latin typeface="Trebuchet MS"/>
                          <a:cs typeface="Trebuchet MS"/>
                        </a:rPr>
                        <a:t>supply</a:t>
                      </a:r>
                      <a:r>
                        <a:rPr sz="1900" spc="-120" dirty="0">
                          <a:latin typeface="Trebuchet MS"/>
                          <a:cs typeface="Trebuchet MS"/>
                        </a:rPr>
                        <a:t> </a:t>
                      </a:r>
                      <a:r>
                        <a:rPr sz="1900" dirty="0">
                          <a:latin typeface="Trebuchet MS"/>
                          <a:cs typeface="Trebuchet MS"/>
                        </a:rPr>
                        <a:t>of</a:t>
                      </a:r>
                      <a:r>
                        <a:rPr sz="1900" spc="-160" dirty="0">
                          <a:latin typeface="Trebuchet MS"/>
                          <a:cs typeface="Trebuchet MS"/>
                        </a:rPr>
                        <a:t> </a:t>
                      </a:r>
                      <a:r>
                        <a:rPr sz="1900" dirty="0">
                          <a:latin typeface="Trebuchet MS"/>
                          <a:cs typeface="Trebuchet MS"/>
                        </a:rPr>
                        <a:t>well-</a:t>
                      </a:r>
                      <a:r>
                        <a:rPr sz="1900" spc="60" dirty="0">
                          <a:latin typeface="Trebuchet MS"/>
                          <a:cs typeface="Trebuchet MS"/>
                        </a:rPr>
                        <a:t>educated</a:t>
                      </a:r>
                      <a:r>
                        <a:rPr sz="1900" spc="-55" dirty="0">
                          <a:latin typeface="Trebuchet MS"/>
                          <a:cs typeface="Trebuchet MS"/>
                        </a:rPr>
                        <a:t> </a:t>
                      </a:r>
                      <a:r>
                        <a:rPr sz="1900" spc="35" dirty="0">
                          <a:latin typeface="Trebuchet MS"/>
                          <a:cs typeface="Trebuchet MS"/>
                        </a:rPr>
                        <a:t>graduates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240029" algn="just">
                        <a:lnSpc>
                          <a:spcPct val="100000"/>
                        </a:lnSpc>
                        <a:spcBef>
                          <a:spcPts val="5"/>
                        </a:spcBef>
                      </a:pPr>
                      <a:r>
                        <a:rPr sz="1900" dirty="0">
                          <a:latin typeface="Trebuchet MS"/>
                          <a:cs typeface="Trebuchet MS"/>
                        </a:rPr>
                        <a:t>Skilled</a:t>
                      </a:r>
                      <a:r>
                        <a:rPr sz="1900" spc="125" dirty="0">
                          <a:latin typeface="Trebuchet MS"/>
                          <a:cs typeface="Trebuchet MS"/>
                        </a:rPr>
                        <a:t> </a:t>
                      </a:r>
                      <a:r>
                        <a:rPr sz="1900" spc="70" dirty="0">
                          <a:latin typeface="Trebuchet MS"/>
                          <a:cs typeface="Trebuchet MS"/>
                        </a:rPr>
                        <a:t>and</a:t>
                      </a:r>
                      <a:r>
                        <a:rPr sz="1900" spc="125" dirty="0">
                          <a:latin typeface="Trebuchet MS"/>
                          <a:cs typeface="Trebuchet MS"/>
                        </a:rPr>
                        <a:t> </a:t>
                      </a:r>
                      <a:r>
                        <a:rPr sz="1900" dirty="0">
                          <a:latin typeface="Trebuchet MS"/>
                          <a:cs typeface="Trebuchet MS"/>
                        </a:rPr>
                        <a:t>semi-skilled</a:t>
                      </a:r>
                      <a:r>
                        <a:rPr sz="1900" spc="50" dirty="0">
                          <a:latin typeface="Trebuchet MS"/>
                          <a:cs typeface="Trebuchet MS"/>
                        </a:rPr>
                        <a:t> </a:t>
                      </a:r>
                      <a:r>
                        <a:rPr sz="1900" dirty="0">
                          <a:latin typeface="Trebuchet MS"/>
                          <a:cs typeface="Trebuchet MS"/>
                        </a:rPr>
                        <a:t>workers</a:t>
                      </a:r>
                      <a:r>
                        <a:rPr sz="1900" spc="125" dirty="0">
                          <a:latin typeface="Trebuchet MS"/>
                          <a:cs typeface="Trebuchet MS"/>
                        </a:rPr>
                        <a:t> </a:t>
                      </a:r>
                      <a:r>
                        <a:rPr sz="1900" spc="-10" dirty="0">
                          <a:latin typeface="Trebuchet MS"/>
                          <a:cs typeface="Trebuchet MS"/>
                        </a:rPr>
                        <a:t>readily</a:t>
                      </a:r>
                      <a:r>
                        <a:rPr sz="1900" spc="50" dirty="0">
                          <a:latin typeface="Trebuchet MS"/>
                          <a:cs typeface="Trebuchet MS"/>
                        </a:rPr>
                        <a:t> </a:t>
                      </a:r>
                      <a:r>
                        <a:rPr sz="1900" spc="-10" dirty="0">
                          <a:latin typeface="Trebuchet MS"/>
                          <a:cs typeface="Trebuchet MS"/>
                        </a:rPr>
                        <a:t>available </a:t>
                      </a:r>
                      <a:r>
                        <a:rPr sz="1900" dirty="0">
                          <a:latin typeface="Trebuchet MS"/>
                          <a:cs typeface="Trebuchet MS"/>
                        </a:rPr>
                        <a:t>to</a:t>
                      </a:r>
                      <a:r>
                        <a:rPr sz="1900" spc="-15" dirty="0">
                          <a:latin typeface="Trebuchet MS"/>
                          <a:cs typeface="Trebuchet MS"/>
                        </a:rPr>
                        <a:t> </a:t>
                      </a:r>
                      <a:r>
                        <a:rPr sz="1900" dirty="0">
                          <a:latin typeface="Trebuchet MS"/>
                          <a:cs typeface="Trebuchet MS"/>
                        </a:rPr>
                        <a:t>meet</a:t>
                      </a:r>
                      <a:r>
                        <a:rPr sz="1900" spc="-15" dirty="0">
                          <a:latin typeface="Trebuchet MS"/>
                          <a:cs typeface="Trebuchet MS"/>
                        </a:rPr>
                        <a:t> </a:t>
                      </a:r>
                      <a:r>
                        <a:rPr sz="1900" dirty="0">
                          <a:latin typeface="Trebuchet MS"/>
                          <a:cs typeface="Trebuchet MS"/>
                        </a:rPr>
                        <a:t>immediate</a:t>
                      </a:r>
                      <a:r>
                        <a:rPr sz="1900" spc="-10" dirty="0">
                          <a:latin typeface="Trebuchet MS"/>
                          <a:cs typeface="Trebuchet MS"/>
                        </a:rPr>
                        <a:t> </a:t>
                      </a:r>
                      <a:r>
                        <a:rPr sz="1900" spc="85" dirty="0">
                          <a:latin typeface="Trebuchet MS"/>
                          <a:cs typeface="Trebuchet MS"/>
                        </a:rPr>
                        <a:t>needs</a:t>
                      </a:r>
                      <a:r>
                        <a:rPr sz="1900" spc="-15" dirty="0">
                          <a:latin typeface="Trebuchet MS"/>
                          <a:cs typeface="Trebuchet MS"/>
                        </a:rPr>
                        <a:t> </a:t>
                      </a:r>
                      <a:r>
                        <a:rPr sz="1900" spc="-40" dirty="0">
                          <a:latin typeface="Trebuchet MS"/>
                          <a:cs typeface="Trebuchet MS"/>
                        </a:rPr>
                        <a:t>for</a:t>
                      </a:r>
                      <a:r>
                        <a:rPr sz="1900" spc="-65" dirty="0">
                          <a:latin typeface="Trebuchet MS"/>
                          <a:cs typeface="Trebuchet MS"/>
                        </a:rPr>
                        <a:t> </a:t>
                      </a:r>
                      <a:r>
                        <a:rPr sz="1900" spc="65" dirty="0">
                          <a:latin typeface="Trebuchet MS"/>
                          <a:cs typeface="Trebuchet MS"/>
                        </a:rPr>
                        <a:t>developed</a:t>
                      </a:r>
                      <a:r>
                        <a:rPr sz="1900" spc="-15" dirty="0">
                          <a:latin typeface="Trebuchet MS"/>
                          <a:cs typeface="Trebuchet MS"/>
                        </a:rPr>
                        <a:t> </a:t>
                      </a:r>
                      <a:r>
                        <a:rPr sz="1900" dirty="0">
                          <a:latin typeface="Trebuchet MS"/>
                          <a:cs typeface="Trebuchet MS"/>
                        </a:rPr>
                        <a:t>over</a:t>
                      </a:r>
                      <a:r>
                        <a:rPr sz="1900" spc="-65" dirty="0">
                          <a:latin typeface="Trebuchet MS"/>
                          <a:cs typeface="Trebuchet MS"/>
                        </a:rPr>
                        <a:t> </a:t>
                      </a:r>
                      <a:r>
                        <a:rPr sz="1900" spc="-25" dirty="0">
                          <a:latin typeface="Trebuchet MS"/>
                          <a:cs typeface="Trebuchet MS"/>
                        </a:rPr>
                        <a:t>the </a:t>
                      </a:r>
                      <a:r>
                        <a:rPr sz="1900" dirty="0">
                          <a:latin typeface="Trebuchet MS"/>
                          <a:cs typeface="Trebuchet MS"/>
                        </a:rPr>
                        <a:t>short</a:t>
                      </a:r>
                      <a:r>
                        <a:rPr sz="1900" spc="-55" dirty="0">
                          <a:latin typeface="Trebuchet MS"/>
                          <a:cs typeface="Trebuchet MS"/>
                        </a:rPr>
                        <a:t> </a:t>
                      </a:r>
                      <a:r>
                        <a:rPr sz="1900" dirty="0">
                          <a:latin typeface="Trebuchet MS"/>
                          <a:cs typeface="Trebuchet MS"/>
                        </a:rPr>
                        <a:t>to</a:t>
                      </a:r>
                      <a:r>
                        <a:rPr sz="1900" spc="-50" dirty="0">
                          <a:latin typeface="Trebuchet MS"/>
                          <a:cs typeface="Trebuchet MS"/>
                        </a:rPr>
                        <a:t> </a:t>
                      </a:r>
                      <a:r>
                        <a:rPr sz="1900" spc="75" dirty="0">
                          <a:latin typeface="Trebuchet MS"/>
                          <a:cs typeface="Trebuchet MS"/>
                        </a:rPr>
                        <a:t>medium</a:t>
                      </a:r>
                      <a:r>
                        <a:rPr sz="1900" spc="-50" dirty="0">
                          <a:latin typeface="Trebuchet MS"/>
                          <a:cs typeface="Trebuchet MS"/>
                        </a:rPr>
                        <a:t> </a:t>
                      </a:r>
                      <a:r>
                        <a:rPr sz="1900" spc="-10" dirty="0">
                          <a:latin typeface="Trebuchet MS"/>
                          <a:cs typeface="Trebuchet MS"/>
                        </a:rPr>
                        <a:t>term.</a:t>
                      </a:r>
                      <a:endParaRPr sz="1900">
                        <a:latin typeface="Trebuchet MS"/>
                        <a:cs typeface="Trebuchet MS"/>
                      </a:endParaRPr>
                    </a:p>
                    <a:p>
                      <a:pPr>
                        <a:lnSpc>
                          <a:spcPct val="100000"/>
                        </a:lnSpc>
                        <a:spcBef>
                          <a:spcPts val="30"/>
                        </a:spcBef>
                      </a:pPr>
                      <a:endParaRPr sz="1850">
                        <a:latin typeface="Times New Roman"/>
                        <a:cs typeface="Times New Roman"/>
                      </a:endParaRPr>
                    </a:p>
                    <a:p>
                      <a:pPr marL="41275" marR="877569">
                        <a:lnSpc>
                          <a:spcPct val="100000"/>
                        </a:lnSpc>
                        <a:spcBef>
                          <a:spcPts val="5"/>
                        </a:spcBef>
                      </a:pPr>
                      <a:r>
                        <a:rPr sz="1900" spc="65" dirty="0">
                          <a:latin typeface="Trebuchet MS"/>
                          <a:cs typeface="Trebuchet MS"/>
                        </a:rPr>
                        <a:t>Support</a:t>
                      </a:r>
                      <a:r>
                        <a:rPr sz="1900" spc="-35" dirty="0">
                          <a:latin typeface="Trebuchet MS"/>
                          <a:cs typeface="Trebuchet MS"/>
                        </a:rPr>
                        <a:t> </a:t>
                      </a:r>
                      <a:r>
                        <a:rPr sz="1900" spc="70" dirty="0">
                          <a:latin typeface="Trebuchet MS"/>
                          <a:cs typeface="Trebuchet MS"/>
                        </a:rPr>
                        <a:t>and</a:t>
                      </a:r>
                      <a:r>
                        <a:rPr sz="1900" spc="-35" dirty="0">
                          <a:latin typeface="Trebuchet MS"/>
                          <a:cs typeface="Trebuchet MS"/>
                        </a:rPr>
                        <a:t> </a:t>
                      </a:r>
                      <a:r>
                        <a:rPr sz="1900" dirty="0">
                          <a:latin typeface="Trebuchet MS"/>
                          <a:cs typeface="Trebuchet MS"/>
                        </a:rPr>
                        <a:t>incentives</a:t>
                      </a:r>
                      <a:r>
                        <a:rPr sz="1900" spc="-35" dirty="0">
                          <a:latin typeface="Trebuchet MS"/>
                          <a:cs typeface="Trebuchet MS"/>
                        </a:rPr>
                        <a:t> </a:t>
                      </a:r>
                      <a:r>
                        <a:rPr sz="1900" dirty="0">
                          <a:latin typeface="Trebuchet MS"/>
                          <a:cs typeface="Trebuchet MS"/>
                        </a:rPr>
                        <a:t>available</a:t>
                      </a:r>
                      <a:r>
                        <a:rPr sz="1900" spc="-35" dirty="0">
                          <a:latin typeface="Trebuchet MS"/>
                          <a:cs typeface="Trebuchet MS"/>
                        </a:rPr>
                        <a:t> </a:t>
                      </a:r>
                      <a:r>
                        <a:rPr sz="1900" dirty="0">
                          <a:latin typeface="Trebuchet MS"/>
                          <a:cs typeface="Trebuchet MS"/>
                        </a:rPr>
                        <a:t>to</a:t>
                      </a:r>
                      <a:r>
                        <a:rPr sz="1900" spc="-35" dirty="0">
                          <a:latin typeface="Trebuchet MS"/>
                          <a:cs typeface="Trebuchet MS"/>
                        </a:rPr>
                        <a:t> </a:t>
                      </a:r>
                      <a:r>
                        <a:rPr sz="1900" dirty="0">
                          <a:latin typeface="Trebuchet MS"/>
                          <a:cs typeface="Trebuchet MS"/>
                        </a:rPr>
                        <a:t>assist</a:t>
                      </a:r>
                      <a:r>
                        <a:rPr sz="1900" spc="-30" dirty="0">
                          <a:latin typeface="Trebuchet MS"/>
                          <a:cs typeface="Trebuchet MS"/>
                        </a:rPr>
                        <a:t> </a:t>
                      </a:r>
                      <a:r>
                        <a:rPr sz="1900" spc="-25" dirty="0">
                          <a:latin typeface="Trebuchet MS"/>
                          <a:cs typeface="Trebuchet MS"/>
                        </a:rPr>
                        <a:t>in </a:t>
                      </a:r>
                      <a:r>
                        <a:rPr sz="1900" spc="-10" dirty="0">
                          <a:latin typeface="Trebuchet MS"/>
                          <a:cs typeface="Trebuchet MS"/>
                        </a:rPr>
                        <a:t>training</a:t>
                      </a:r>
                      <a:r>
                        <a:rPr sz="1900" spc="-70" dirty="0">
                          <a:latin typeface="Trebuchet MS"/>
                          <a:cs typeface="Trebuchet MS"/>
                        </a:rPr>
                        <a:t> </a:t>
                      </a:r>
                      <a:r>
                        <a:rPr sz="1900" spc="70" dirty="0">
                          <a:latin typeface="Trebuchet MS"/>
                          <a:cs typeface="Trebuchet MS"/>
                        </a:rPr>
                        <a:t>and</a:t>
                      </a:r>
                      <a:r>
                        <a:rPr sz="1900" spc="-65" dirty="0">
                          <a:latin typeface="Trebuchet MS"/>
                          <a:cs typeface="Trebuchet MS"/>
                        </a:rPr>
                        <a:t> </a:t>
                      </a:r>
                      <a:r>
                        <a:rPr sz="1900" dirty="0">
                          <a:latin typeface="Trebuchet MS"/>
                          <a:cs typeface="Trebuchet MS"/>
                        </a:rPr>
                        <a:t>skills</a:t>
                      </a:r>
                      <a:r>
                        <a:rPr sz="1900" spc="-65" dirty="0">
                          <a:latin typeface="Trebuchet MS"/>
                          <a:cs typeface="Trebuchet MS"/>
                        </a:rPr>
                        <a:t> </a:t>
                      </a:r>
                      <a:r>
                        <a:rPr sz="1900" spc="-10" dirty="0">
                          <a:latin typeface="Trebuchet MS"/>
                          <a:cs typeface="Trebuchet MS"/>
                        </a:rPr>
                        <a:t>development.</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40" dirty="0">
                          <a:latin typeface="Trebuchet MS"/>
                          <a:cs typeface="Trebuchet MS"/>
                        </a:rPr>
                        <a:t>1.6</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IRR=31.45%</a:t>
                      </a:r>
                      <a:endParaRPr sz="1900">
                        <a:latin typeface="Trebuchet MS"/>
                        <a:cs typeface="Trebuchet MS"/>
                      </a:endParaRPr>
                    </a:p>
                    <a:p>
                      <a:pPr marL="41275">
                        <a:lnSpc>
                          <a:spcPts val="2275"/>
                        </a:lnSpc>
                      </a:pPr>
                      <a:r>
                        <a:rPr sz="1900" dirty="0">
                          <a:latin typeface="Trebuchet MS"/>
                          <a:cs typeface="Trebuchet MS"/>
                        </a:rPr>
                        <a:t>Payback=5.88</a:t>
                      </a:r>
                      <a:r>
                        <a:rPr sz="1900" spc="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80" dirty="0">
                          <a:latin typeface="Trebuchet MS"/>
                          <a:cs typeface="Trebuchet MS"/>
                        </a:rPr>
                        <a:t> </a:t>
                      </a:r>
                      <a:r>
                        <a:rPr sz="1900" dirty="0">
                          <a:latin typeface="Trebuchet MS"/>
                          <a:cs typeface="Trebuchet MS"/>
                        </a:rPr>
                        <a:t>Index</a:t>
                      </a:r>
                      <a:r>
                        <a:rPr sz="1900" spc="-10" dirty="0">
                          <a:latin typeface="Trebuchet MS"/>
                          <a:cs typeface="Trebuchet MS"/>
                        </a:rPr>
                        <a:t> </a:t>
                      </a:r>
                      <a:r>
                        <a:rPr sz="1900" spc="-175" dirty="0">
                          <a:latin typeface="Trebuchet MS"/>
                          <a:cs typeface="Trebuchet MS"/>
                        </a:rPr>
                        <a:t>=</a:t>
                      </a:r>
                      <a:r>
                        <a:rPr sz="1900" spc="-10" dirty="0">
                          <a:latin typeface="Trebuchet MS"/>
                          <a:cs typeface="Trebuchet MS"/>
                        </a:rPr>
                        <a:t> </a:t>
                      </a:r>
                      <a:r>
                        <a:rPr sz="1900" spc="-50" dirty="0">
                          <a:latin typeface="Trebuchet MS"/>
                          <a:cs typeface="Trebuchet MS"/>
                        </a:rPr>
                        <a:t>3</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80" dirty="0">
                          <a:latin typeface="Trebuchet MS"/>
                          <a:cs typeface="Trebuchet MS"/>
                        </a:rPr>
                        <a:t>2.6</a:t>
                      </a:r>
                      <a:r>
                        <a:rPr sz="1900" spc="-70"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53975" marR="557530">
                        <a:lnSpc>
                          <a:spcPct val="100000"/>
                        </a:lnSpc>
                        <a:spcBef>
                          <a:spcPts val="210"/>
                        </a:spcBef>
                      </a:pPr>
                      <a:r>
                        <a:rPr sz="1900" spc="75" dirty="0">
                          <a:latin typeface="Trebuchet MS"/>
                          <a:cs typeface="Trebuchet MS"/>
                        </a:rPr>
                        <a:t>South</a:t>
                      </a:r>
                      <a:r>
                        <a:rPr sz="1900" spc="-125" dirty="0">
                          <a:latin typeface="Trebuchet MS"/>
                          <a:cs typeface="Trebuchet MS"/>
                        </a:rPr>
                        <a:t> </a:t>
                      </a:r>
                      <a:r>
                        <a:rPr sz="1900" spc="-50" dirty="0">
                          <a:latin typeface="Trebuchet MS"/>
                          <a:cs typeface="Trebuchet MS"/>
                        </a:rPr>
                        <a:t>Africa,</a:t>
                      </a:r>
                      <a:r>
                        <a:rPr sz="1900" spc="-60" dirty="0">
                          <a:latin typeface="Trebuchet MS"/>
                          <a:cs typeface="Trebuchet MS"/>
                        </a:rPr>
                        <a:t> </a:t>
                      </a:r>
                      <a:r>
                        <a:rPr sz="1900" spc="70" dirty="0">
                          <a:latin typeface="Trebuchet MS"/>
                          <a:cs typeface="Trebuchet MS"/>
                        </a:rPr>
                        <a:t>Middle</a:t>
                      </a:r>
                      <a:r>
                        <a:rPr sz="1900" spc="-55" dirty="0">
                          <a:latin typeface="Trebuchet MS"/>
                          <a:cs typeface="Trebuchet MS"/>
                        </a:rPr>
                        <a:t> </a:t>
                      </a:r>
                      <a:r>
                        <a:rPr sz="1900" spc="-25" dirty="0">
                          <a:latin typeface="Trebuchet MS"/>
                          <a:cs typeface="Trebuchet MS"/>
                        </a:rPr>
                        <a:t>East, </a:t>
                      </a:r>
                      <a:r>
                        <a:rPr sz="1900" spc="-10" dirty="0">
                          <a:latin typeface="Trebuchet MS"/>
                          <a:cs typeface="Trebuchet MS"/>
                        </a:rPr>
                        <a:t>Europe,</a:t>
                      </a:r>
                      <a:endParaRPr sz="1900">
                        <a:latin typeface="Trebuchet MS"/>
                        <a:cs typeface="Trebuchet MS"/>
                      </a:endParaRPr>
                    </a:p>
                    <a:p>
                      <a:pPr marL="53975">
                        <a:lnSpc>
                          <a:spcPts val="2270"/>
                        </a:lnSpc>
                      </a:pPr>
                      <a:r>
                        <a:rPr sz="1900" spc="240" dirty="0">
                          <a:latin typeface="Trebuchet MS"/>
                          <a:cs typeface="Trebuchet MS"/>
                        </a:rPr>
                        <a:t>N</a:t>
                      </a:r>
                      <a:r>
                        <a:rPr sz="1900" spc="-150" dirty="0">
                          <a:latin typeface="Trebuchet MS"/>
                          <a:cs typeface="Trebuchet MS"/>
                        </a:rPr>
                        <a:t> </a:t>
                      </a:r>
                      <a:r>
                        <a:rPr sz="1900" dirty="0">
                          <a:latin typeface="Trebuchet MS"/>
                          <a:cs typeface="Trebuchet MS"/>
                        </a:rPr>
                        <a:t>America,</a:t>
                      </a:r>
                      <a:r>
                        <a:rPr sz="1900" spc="-90" dirty="0">
                          <a:latin typeface="Trebuchet MS"/>
                          <a:cs typeface="Trebuchet MS"/>
                        </a:rPr>
                        <a:t> </a:t>
                      </a:r>
                      <a:r>
                        <a:rPr sz="1900" spc="45" dirty="0">
                          <a:latin typeface="Trebuchet MS"/>
                          <a:cs typeface="Trebuchet MS"/>
                        </a:rPr>
                        <a:t>Domestic</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xfrm>
            <a:off x="9508376" y="339116"/>
            <a:ext cx="9708515" cy="528320"/>
          </a:xfrm>
          <a:prstGeom prst="rect">
            <a:avLst/>
          </a:prstGeom>
        </p:spPr>
        <p:txBody>
          <a:bodyPr vert="horz" wrap="square" lIns="0" tIns="12065" rIns="0" bIns="0" rtlCol="0">
            <a:spAutoFit/>
          </a:bodyPr>
          <a:lstStyle/>
          <a:p>
            <a:pPr marL="12700">
              <a:lnSpc>
                <a:spcPct val="100000"/>
              </a:lnSpc>
              <a:spcBef>
                <a:spcPts val="95"/>
              </a:spcBef>
            </a:pPr>
            <a:r>
              <a:rPr spc="120" dirty="0"/>
              <a:t>Technology</a:t>
            </a:r>
            <a:r>
              <a:rPr spc="-180" dirty="0"/>
              <a:t> </a:t>
            </a:r>
            <a:r>
              <a:rPr spc="-170" dirty="0"/>
              <a:t>&amp;</a:t>
            </a:r>
            <a:r>
              <a:rPr spc="-80" dirty="0"/>
              <a:t> </a:t>
            </a:r>
            <a:r>
              <a:rPr dirty="0"/>
              <a:t>Innovation</a:t>
            </a:r>
            <a:r>
              <a:rPr spc="-80" dirty="0"/>
              <a:t> </a:t>
            </a:r>
            <a:r>
              <a:rPr dirty="0"/>
              <a:t>Investment</a:t>
            </a:r>
            <a:r>
              <a:rPr spc="-80" dirty="0"/>
              <a:t> </a:t>
            </a:r>
            <a:r>
              <a:rPr spc="-10" dirty="0"/>
              <a:t>Opportunities</a:t>
            </a:r>
          </a:p>
        </p:txBody>
      </p:sp>
      <p:graphicFrame>
        <p:nvGraphicFramePr>
          <p:cNvPr id="21" name="object 21"/>
          <p:cNvGraphicFramePr>
            <a:graphicFrameLocks noGrp="1"/>
          </p:cNvGraphicFramePr>
          <p:nvPr/>
        </p:nvGraphicFramePr>
        <p:xfrm>
          <a:off x="659665" y="2036587"/>
          <a:ext cx="18652488" cy="6276340"/>
        </p:xfrm>
        <a:graphic>
          <a:graphicData uri="http://schemas.openxmlformats.org/drawingml/2006/table">
            <a:tbl>
              <a:tblPr firstRow="1" bandRow="1">
                <a:tableStyleId>{2D5ABB26-0587-4C30-8999-92F81FD0307C}</a:tableStyleId>
              </a:tblPr>
              <a:tblGrid>
                <a:gridCol w="2727960">
                  <a:extLst>
                    <a:ext uri="{9D8B030D-6E8A-4147-A177-3AD203B41FA5}">
                      <a16:colId xmlns:a16="http://schemas.microsoft.com/office/drawing/2014/main" val="20000"/>
                    </a:ext>
                  </a:extLst>
                </a:gridCol>
                <a:gridCol w="7021195">
                  <a:extLst>
                    <a:ext uri="{9D8B030D-6E8A-4147-A177-3AD203B41FA5}">
                      <a16:colId xmlns:a16="http://schemas.microsoft.com/office/drawing/2014/main" val="20001"/>
                    </a:ext>
                  </a:extLst>
                </a:gridCol>
                <a:gridCol w="2309495">
                  <a:extLst>
                    <a:ext uri="{9D8B030D-6E8A-4147-A177-3AD203B41FA5}">
                      <a16:colId xmlns:a16="http://schemas.microsoft.com/office/drawing/2014/main" val="20002"/>
                    </a:ext>
                  </a:extLst>
                </a:gridCol>
                <a:gridCol w="2262504">
                  <a:extLst>
                    <a:ext uri="{9D8B030D-6E8A-4147-A177-3AD203B41FA5}">
                      <a16:colId xmlns:a16="http://schemas.microsoft.com/office/drawing/2014/main" val="20003"/>
                    </a:ext>
                  </a:extLst>
                </a:gridCol>
                <a:gridCol w="1587500">
                  <a:extLst>
                    <a:ext uri="{9D8B030D-6E8A-4147-A177-3AD203B41FA5}">
                      <a16:colId xmlns:a16="http://schemas.microsoft.com/office/drawing/2014/main" val="20004"/>
                    </a:ext>
                  </a:extLst>
                </a:gridCol>
                <a:gridCol w="2743834">
                  <a:extLst>
                    <a:ext uri="{9D8B030D-6E8A-4147-A177-3AD203B41FA5}">
                      <a16:colId xmlns:a16="http://schemas.microsoft.com/office/drawing/2014/main" val="20005"/>
                    </a:ext>
                  </a:extLst>
                </a:gridCol>
              </a:tblGrid>
              <a:tr h="106743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0066AE"/>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0066AE"/>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25"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solidFill>
                      <a:srgbClr val="0066AE"/>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0066AE"/>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0066AE"/>
                    </a:solidFill>
                  </a:tcPr>
                </a:tc>
                <a:tc>
                  <a:txBody>
                    <a:bodyPr/>
                    <a:lstStyle/>
                    <a:p>
                      <a:pPr marL="88265">
                        <a:lnSpc>
                          <a:spcPct val="100000"/>
                        </a:lnSpc>
                        <a:spcBef>
                          <a:spcPts val="210"/>
                        </a:spcBef>
                      </a:pPr>
                      <a:r>
                        <a:rPr sz="1900" b="1" dirty="0">
                          <a:solidFill>
                            <a:srgbClr val="FFFFFF"/>
                          </a:solidFill>
                          <a:latin typeface="Trebuchet MS"/>
                          <a:cs typeface="Trebuchet MS"/>
                        </a:rPr>
                        <a:t>Markets</a:t>
                      </a:r>
                      <a:r>
                        <a:rPr sz="1900" b="1" spc="130" dirty="0">
                          <a:solidFill>
                            <a:srgbClr val="FFFFFF"/>
                          </a:solidFill>
                          <a:latin typeface="Trebuchet MS"/>
                          <a:cs typeface="Trebuchet MS"/>
                        </a:rPr>
                        <a:t>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0066AE"/>
                    </a:solidFill>
                  </a:tcPr>
                </a:tc>
                <a:extLst>
                  <a:ext uri="{0D108BD9-81ED-4DB2-BD59-A6C34878D82A}">
                    <a16:rowId xmlns:a16="http://schemas.microsoft.com/office/drawing/2014/main" val="10000"/>
                  </a:ext>
                </a:extLst>
              </a:tr>
              <a:tr h="2889885">
                <a:tc>
                  <a:txBody>
                    <a:bodyPr/>
                    <a:lstStyle/>
                    <a:p>
                      <a:pPr marL="41275" marR="162560">
                        <a:lnSpc>
                          <a:spcPct val="100000"/>
                        </a:lnSpc>
                        <a:spcBef>
                          <a:spcPts val="210"/>
                        </a:spcBef>
                      </a:pPr>
                      <a:r>
                        <a:rPr sz="1900" dirty="0">
                          <a:latin typeface="Trebuchet MS"/>
                          <a:cs typeface="Trebuchet MS"/>
                        </a:rPr>
                        <a:t>Fashion</a:t>
                      </a:r>
                      <a:r>
                        <a:rPr sz="1900" spc="35" dirty="0">
                          <a:latin typeface="Trebuchet MS"/>
                          <a:cs typeface="Trebuchet MS"/>
                        </a:rPr>
                        <a:t> </a:t>
                      </a:r>
                      <a:r>
                        <a:rPr sz="1900" spc="-70" dirty="0">
                          <a:latin typeface="Trebuchet MS"/>
                          <a:cs typeface="Trebuchet MS"/>
                        </a:rPr>
                        <a:t>(Textile</a:t>
                      </a:r>
                      <a:r>
                        <a:rPr sz="1900" spc="40" dirty="0">
                          <a:latin typeface="Trebuchet MS"/>
                          <a:cs typeface="Trebuchet MS"/>
                        </a:rPr>
                        <a:t> </a:t>
                      </a:r>
                      <a:r>
                        <a:rPr sz="1900" spc="-50" dirty="0">
                          <a:latin typeface="Trebuchet MS"/>
                          <a:cs typeface="Trebuchet MS"/>
                        </a:rPr>
                        <a:t>G </a:t>
                      </a:r>
                      <a:r>
                        <a:rPr sz="1900" dirty="0">
                          <a:latin typeface="Trebuchet MS"/>
                          <a:cs typeface="Trebuchet MS"/>
                        </a:rPr>
                        <a:t>Garments)</a:t>
                      </a:r>
                      <a:r>
                        <a:rPr sz="1900" spc="-15" dirty="0">
                          <a:latin typeface="Trebuchet MS"/>
                          <a:cs typeface="Trebuchet MS"/>
                        </a:rPr>
                        <a:t> </a:t>
                      </a:r>
                      <a:r>
                        <a:rPr sz="1900" spc="90" dirty="0">
                          <a:latin typeface="Trebuchet MS"/>
                          <a:cs typeface="Trebuchet MS"/>
                        </a:rPr>
                        <a:t>Design</a:t>
                      </a:r>
                      <a:r>
                        <a:rPr sz="1900" spc="-10" dirty="0">
                          <a:latin typeface="Trebuchet MS"/>
                          <a:cs typeface="Trebuchet MS"/>
                        </a:rPr>
                        <a:t> </a:t>
                      </a:r>
                      <a:r>
                        <a:rPr sz="1900" spc="85" dirty="0">
                          <a:latin typeface="Trebuchet MS"/>
                          <a:cs typeface="Trebuchet MS"/>
                        </a:rPr>
                        <a:t>Hub</a:t>
                      </a:r>
                      <a:endParaRPr sz="1900">
                        <a:latin typeface="Trebuchet MS"/>
                        <a:cs typeface="Trebuchet MS"/>
                      </a:endParaRPr>
                    </a:p>
                  </a:txBody>
                  <a:tcPr marL="0" marR="0" marT="26670" marB="0">
                    <a:lnB w="12700">
                      <a:solidFill>
                        <a:srgbClr val="000000"/>
                      </a:solidFill>
                      <a:prstDash val="solid"/>
                    </a:lnB>
                  </a:tcPr>
                </a:tc>
                <a:tc>
                  <a:txBody>
                    <a:bodyPr/>
                    <a:lstStyle/>
                    <a:p>
                      <a:pPr marL="41275" marR="607060">
                        <a:lnSpc>
                          <a:spcPct val="100000"/>
                        </a:lnSpc>
                        <a:spcBef>
                          <a:spcPts val="210"/>
                        </a:spcBef>
                      </a:pPr>
                      <a:r>
                        <a:rPr sz="1900" spc="105" dirty="0">
                          <a:latin typeface="Trebuchet MS"/>
                          <a:cs typeface="Trebuchet MS"/>
                        </a:rPr>
                        <a:t>An</a:t>
                      </a:r>
                      <a:r>
                        <a:rPr sz="1900" spc="-10" dirty="0">
                          <a:latin typeface="Trebuchet MS"/>
                          <a:cs typeface="Trebuchet MS"/>
                        </a:rPr>
                        <a:t> </a:t>
                      </a:r>
                      <a:r>
                        <a:rPr sz="1900" dirty="0">
                          <a:latin typeface="Trebuchet MS"/>
                          <a:cs typeface="Trebuchet MS"/>
                        </a:rPr>
                        <a:t>unique</a:t>
                      </a:r>
                      <a:r>
                        <a:rPr sz="1900" spc="-5" dirty="0">
                          <a:latin typeface="Trebuchet MS"/>
                          <a:cs typeface="Trebuchet MS"/>
                        </a:rPr>
                        <a:t> </a:t>
                      </a:r>
                      <a:r>
                        <a:rPr sz="1900" dirty="0">
                          <a:latin typeface="Trebuchet MS"/>
                          <a:cs typeface="Trebuchet MS"/>
                        </a:rPr>
                        <a:t>opportunity</a:t>
                      </a:r>
                      <a:r>
                        <a:rPr sz="1900" spc="-70" dirty="0">
                          <a:latin typeface="Trebuchet MS"/>
                          <a:cs typeface="Trebuchet MS"/>
                        </a:rPr>
                        <a:t> </a:t>
                      </a:r>
                      <a:r>
                        <a:rPr sz="1900" dirty="0">
                          <a:latin typeface="Trebuchet MS"/>
                          <a:cs typeface="Trebuchet MS"/>
                        </a:rPr>
                        <a:t>to</a:t>
                      </a:r>
                      <a:r>
                        <a:rPr sz="1900" spc="-5" dirty="0">
                          <a:latin typeface="Trebuchet MS"/>
                          <a:cs typeface="Trebuchet MS"/>
                        </a:rPr>
                        <a:t> </a:t>
                      </a:r>
                      <a:r>
                        <a:rPr sz="1900" dirty="0">
                          <a:latin typeface="Trebuchet MS"/>
                          <a:cs typeface="Trebuchet MS"/>
                        </a:rPr>
                        <a:t>drive</a:t>
                      </a:r>
                      <a:r>
                        <a:rPr sz="1900" spc="-5" dirty="0">
                          <a:latin typeface="Trebuchet MS"/>
                          <a:cs typeface="Trebuchet MS"/>
                        </a:rPr>
                        <a:t> </a:t>
                      </a:r>
                      <a:r>
                        <a:rPr sz="1900" dirty="0">
                          <a:latin typeface="Trebuchet MS"/>
                          <a:cs typeface="Trebuchet MS"/>
                        </a:rPr>
                        <a:t>innovation</a:t>
                      </a:r>
                      <a:r>
                        <a:rPr sz="1900" spc="-5" dirty="0">
                          <a:latin typeface="Trebuchet MS"/>
                          <a:cs typeface="Trebuchet MS"/>
                        </a:rPr>
                        <a:t> </a:t>
                      </a:r>
                      <a:r>
                        <a:rPr sz="1900" spc="70" dirty="0">
                          <a:latin typeface="Trebuchet MS"/>
                          <a:cs typeface="Trebuchet MS"/>
                        </a:rPr>
                        <a:t>and</a:t>
                      </a:r>
                      <a:r>
                        <a:rPr sz="1900" spc="-5" dirty="0">
                          <a:latin typeface="Trebuchet MS"/>
                          <a:cs typeface="Trebuchet MS"/>
                        </a:rPr>
                        <a:t> </a:t>
                      </a:r>
                      <a:r>
                        <a:rPr sz="1900" dirty="0">
                          <a:latin typeface="Trebuchet MS"/>
                          <a:cs typeface="Trebuchet MS"/>
                        </a:rPr>
                        <a:t>growth</a:t>
                      </a:r>
                      <a:r>
                        <a:rPr sz="1900" spc="-5" dirty="0">
                          <a:latin typeface="Trebuchet MS"/>
                          <a:cs typeface="Trebuchet MS"/>
                        </a:rPr>
                        <a:t> </a:t>
                      </a:r>
                      <a:r>
                        <a:rPr sz="1900" spc="-20" dirty="0">
                          <a:latin typeface="Trebuchet MS"/>
                          <a:cs typeface="Trebuchet MS"/>
                        </a:rPr>
                        <a:t>in</a:t>
                      </a:r>
                      <a:r>
                        <a:rPr sz="1900" spc="-10" dirty="0">
                          <a:latin typeface="Trebuchet MS"/>
                          <a:cs typeface="Trebuchet MS"/>
                        </a:rPr>
                        <a:t> </a:t>
                      </a:r>
                      <a:r>
                        <a:rPr sz="1900" spc="-50" dirty="0">
                          <a:latin typeface="Trebuchet MS"/>
                          <a:cs typeface="Trebuchet MS"/>
                        </a:rPr>
                        <a:t>a </a:t>
                      </a:r>
                      <a:r>
                        <a:rPr sz="1900" dirty="0">
                          <a:latin typeface="Trebuchet MS"/>
                          <a:cs typeface="Trebuchet MS"/>
                        </a:rPr>
                        <a:t>niche</a:t>
                      </a:r>
                      <a:r>
                        <a:rPr sz="1900" spc="-75" dirty="0">
                          <a:latin typeface="Trebuchet MS"/>
                          <a:cs typeface="Trebuchet MS"/>
                        </a:rPr>
                        <a:t> </a:t>
                      </a:r>
                      <a:r>
                        <a:rPr sz="1900" spc="-10" dirty="0">
                          <a:latin typeface="Trebuchet MS"/>
                          <a:cs typeface="Trebuchet MS"/>
                        </a:rPr>
                        <a:t>part</a:t>
                      </a:r>
                      <a:r>
                        <a:rPr sz="1900" spc="-75" dirty="0">
                          <a:latin typeface="Trebuchet MS"/>
                          <a:cs typeface="Trebuchet MS"/>
                        </a:rPr>
                        <a:t> </a:t>
                      </a:r>
                      <a:r>
                        <a:rPr sz="1900" dirty="0">
                          <a:latin typeface="Trebuchet MS"/>
                          <a:cs typeface="Trebuchet MS"/>
                        </a:rPr>
                        <a:t>of</a:t>
                      </a:r>
                      <a:r>
                        <a:rPr sz="1900" spc="-120" dirty="0">
                          <a:latin typeface="Trebuchet MS"/>
                          <a:cs typeface="Trebuchet MS"/>
                        </a:rPr>
                        <a:t> </a:t>
                      </a:r>
                      <a:r>
                        <a:rPr sz="1900" dirty="0">
                          <a:latin typeface="Trebuchet MS"/>
                          <a:cs typeface="Trebuchet MS"/>
                        </a:rPr>
                        <a:t>the</a:t>
                      </a:r>
                      <a:r>
                        <a:rPr sz="1900" spc="-75" dirty="0">
                          <a:latin typeface="Trebuchet MS"/>
                          <a:cs typeface="Trebuchet MS"/>
                        </a:rPr>
                        <a:t> </a:t>
                      </a:r>
                      <a:r>
                        <a:rPr sz="1900" spc="60" dirty="0">
                          <a:latin typeface="Trebuchet MS"/>
                          <a:cs typeface="Trebuchet MS"/>
                        </a:rPr>
                        <a:t>global</a:t>
                      </a:r>
                      <a:r>
                        <a:rPr sz="1900" spc="-135" dirty="0">
                          <a:latin typeface="Trebuchet MS"/>
                          <a:cs typeface="Trebuchet MS"/>
                        </a:rPr>
                        <a:t> </a:t>
                      </a:r>
                      <a:r>
                        <a:rPr sz="1900" spc="-25" dirty="0">
                          <a:latin typeface="Trebuchet MS"/>
                          <a:cs typeface="Trebuchet MS"/>
                        </a:rPr>
                        <a:t>textiles</a:t>
                      </a:r>
                      <a:r>
                        <a:rPr sz="1900" spc="-75" dirty="0">
                          <a:latin typeface="Trebuchet MS"/>
                          <a:cs typeface="Trebuchet MS"/>
                        </a:rPr>
                        <a:t> </a:t>
                      </a:r>
                      <a:r>
                        <a:rPr sz="1900" spc="70" dirty="0">
                          <a:latin typeface="Trebuchet MS"/>
                          <a:cs typeface="Trebuchet MS"/>
                        </a:rPr>
                        <a:t>and</a:t>
                      </a:r>
                      <a:r>
                        <a:rPr sz="1900" spc="-70" dirty="0">
                          <a:latin typeface="Trebuchet MS"/>
                          <a:cs typeface="Trebuchet MS"/>
                        </a:rPr>
                        <a:t> </a:t>
                      </a:r>
                      <a:r>
                        <a:rPr sz="1900" spc="55" dirty="0">
                          <a:latin typeface="Trebuchet MS"/>
                          <a:cs typeface="Trebuchet MS"/>
                        </a:rPr>
                        <a:t>garments</a:t>
                      </a:r>
                      <a:r>
                        <a:rPr sz="1900" spc="-75" dirty="0">
                          <a:latin typeface="Trebuchet MS"/>
                          <a:cs typeface="Trebuchet MS"/>
                        </a:rPr>
                        <a:t> </a:t>
                      </a:r>
                      <a:r>
                        <a:rPr sz="1900" spc="-10" dirty="0">
                          <a:latin typeface="Trebuchet MS"/>
                          <a:cs typeface="Trebuchet MS"/>
                        </a:rPr>
                        <a:t>sector</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198120">
                        <a:lnSpc>
                          <a:spcPct val="100000"/>
                        </a:lnSpc>
                      </a:pPr>
                      <a:r>
                        <a:rPr sz="1900" spc="155" dirty="0">
                          <a:latin typeface="Trebuchet MS"/>
                          <a:cs typeface="Trebuchet MS"/>
                        </a:rPr>
                        <a:t>A</a:t>
                      </a:r>
                      <a:r>
                        <a:rPr sz="1900" spc="-114" dirty="0">
                          <a:latin typeface="Trebuchet MS"/>
                          <a:cs typeface="Trebuchet MS"/>
                        </a:rPr>
                        <a:t> </a:t>
                      </a:r>
                      <a:r>
                        <a:rPr sz="1900" dirty="0">
                          <a:latin typeface="Trebuchet MS"/>
                          <a:cs typeface="Trebuchet MS"/>
                        </a:rPr>
                        <a:t>unique</a:t>
                      </a:r>
                      <a:r>
                        <a:rPr sz="1900" spc="-50" dirty="0">
                          <a:latin typeface="Trebuchet MS"/>
                          <a:cs typeface="Trebuchet MS"/>
                        </a:rPr>
                        <a:t> </a:t>
                      </a:r>
                      <a:r>
                        <a:rPr sz="1900" dirty="0">
                          <a:latin typeface="Trebuchet MS"/>
                          <a:cs typeface="Trebuchet MS"/>
                        </a:rPr>
                        <a:t>culture</a:t>
                      </a:r>
                      <a:r>
                        <a:rPr sz="1900" spc="-50" dirty="0">
                          <a:latin typeface="Trebuchet MS"/>
                          <a:cs typeface="Trebuchet MS"/>
                        </a:rPr>
                        <a:t> </a:t>
                      </a:r>
                      <a:r>
                        <a:rPr sz="1900" dirty="0">
                          <a:latin typeface="Trebuchet MS"/>
                          <a:cs typeface="Trebuchet MS"/>
                        </a:rPr>
                        <a:t>of</a:t>
                      </a:r>
                      <a:r>
                        <a:rPr sz="1900" spc="-95" dirty="0">
                          <a:latin typeface="Trebuchet MS"/>
                          <a:cs typeface="Trebuchet MS"/>
                        </a:rPr>
                        <a:t> </a:t>
                      </a:r>
                      <a:r>
                        <a:rPr sz="1900" spc="80" dirty="0">
                          <a:latin typeface="Trebuchet MS"/>
                          <a:cs typeface="Trebuchet MS"/>
                        </a:rPr>
                        <a:t>design</a:t>
                      </a:r>
                      <a:r>
                        <a:rPr sz="1900" spc="-50"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spc="90" dirty="0">
                          <a:latin typeface="Trebuchet MS"/>
                          <a:cs typeface="Trebuchet MS"/>
                        </a:rPr>
                        <a:t>use</a:t>
                      </a:r>
                      <a:r>
                        <a:rPr sz="1900" spc="-50" dirty="0">
                          <a:latin typeface="Trebuchet MS"/>
                          <a:cs typeface="Trebuchet MS"/>
                        </a:rPr>
                        <a:t> </a:t>
                      </a:r>
                      <a:r>
                        <a:rPr sz="1900" dirty="0">
                          <a:latin typeface="Trebuchet MS"/>
                          <a:cs typeface="Trebuchet MS"/>
                        </a:rPr>
                        <a:t>of</a:t>
                      </a:r>
                      <a:r>
                        <a:rPr sz="1900" spc="-155" dirty="0">
                          <a:latin typeface="Trebuchet MS"/>
                          <a:cs typeface="Trebuchet MS"/>
                        </a:rPr>
                        <a:t> </a:t>
                      </a:r>
                      <a:r>
                        <a:rPr sz="1900" dirty="0">
                          <a:latin typeface="Trebuchet MS"/>
                          <a:cs typeface="Trebuchet MS"/>
                        </a:rPr>
                        <a:t>African</a:t>
                      </a:r>
                      <a:r>
                        <a:rPr sz="1900" spc="-50"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spc="-10" dirty="0">
                          <a:latin typeface="Trebuchet MS"/>
                          <a:cs typeface="Trebuchet MS"/>
                        </a:rPr>
                        <a:t>sustainably </a:t>
                      </a:r>
                      <a:r>
                        <a:rPr sz="1900" spc="70" dirty="0">
                          <a:latin typeface="Trebuchet MS"/>
                          <a:cs typeface="Trebuchet MS"/>
                        </a:rPr>
                        <a:t>produced</a:t>
                      </a:r>
                      <a:r>
                        <a:rPr sz="1900" spc="-70" dirty="0">
                          <a:latin typeface="Trebuchet MS"/>
                          <a:cs typeface="Trebuchet MS"/>
                        </a:rPr>
                        <a:t> </a:t>
                      </a:r>
                      <a:r>
                        <a:rPr sz="1900" spc="-10" dirty="0">
                          <a:latin typeface="Trebuchet MS"/>
                          <a:cs typeface="Trebuchet MS"/>
                        </a:rPr>
                        <a:t>natural</a:t>
                      </a:r>
                      <a:r>
                        <a:rPr sz="1900" spc="-130" dirty="0">
                          <a:latin typeface="Trebuchet MS"/>
                          <a:cs typeface="Trebuchet MS"/>
                        </a:rPr>
                        <a:t> </a:t>
                      </a:r>
                      <a:r>
                        <a:rPr sz="1900" dirty="0">
                          <a:latin typeface="Trebuchet MS"/>
                          <a:cs typeface="Trebuchet MS"/>
                        </a:rPr>
                        <a:t>materials</a:t>
                      </a:r>
                      <a:r>
                        <a:rPr sz="1900" spc="-65" dirty="0">
                          <a:latin typeface="Trebuchet MS"/>
                          <a:cs typeface="Trebuchet MS"/>
                        </a:rPr>
                        <a:t> </a:t>
                      </a:r>
                      <a:r>
                        <a:rPr sz="1900" spc="70" dirty="0">
                          <a:latin typeface="Trebuchet MS"/>
                          <a:cs typeface="Trebuchet MS"/>
                        </a:rPr>
                        <a:t>and</a:t>
                      </a:r>
                      <a:r>
                        <a:rPr sz="1900" spc="-70" dirty="0">
                          <a:latin typeface="Trebuchet MS"/>
                          <a:cs typeface="Trebuchet MS"/>
                        </a:rPr>
                        <a:t> </a:t>
                      </a:r>
                      <a:r>
                        <a:rPr sz="1900" spc="60" dirty="0">
                          <a:latin typeface="Trebuchet MS"/>
                          <a:cs typeface="Trebuchet MS"/>
                        </a:rPr>
                        <a:t>indigenous</a:t>
                      </a:r>
                      <a:r>
                        <a:rPr sz="1900" spc="-130" dirty="0">
                          <a:latin typeface="Trebuchet MS"/>
                          <a:cs typeface="Trebuchet MS"/>
                        </a:rPr>
                        <a:t> </a:t>
                      </a:r>
                      <a:r>
                        <a:rPr sz="1900" dirty="0">
                          <a:latin typeface="Trebuchet MS"/>
                          <a:cs typeface="Trebuchet MS"/>
                        </a:rPr>
                        <a:t>African</a:t>
                      </a:r>
                      <a:r>
                        <a:rPr sz="1900" spc="-65" dirty="0">
                          <a:latin typeface="Trebuchet MS"/>
                          <a:cs typeface="Trebuchet MS"/>
                        </a:rPr>
                        <a:t> </a:t>
                      </a:r>
                      <a:r>
                        <a:rPr sz="1900" spc="75" dirty="0">
                          <a:latin typeface="Trebuchet MS"/>
                          <a:cs typeface="Trebuchet MS"/>
                        </a:rPr>
                        <a:t>designs </a:t>
                      </a:r>
                      <a:r>
                        <a:rPr sz="1900" spc="70" dirty="0">
                          <a:latin typeface="Trebuchet MS"/>
                          <a:cs typeface="Trebuchet MS"/>
                        </a:rPr>
                        <a:t>and</a:t>
                      </a:r>
                      <a:r>
                        <a:rPr sz="1900" spc="-85" dirty="0">
                          <a:latin typeface="Trebuchet MS"/>
                          <a:cs typeface="Trebuchet MS"/>
                        </a:rPr>
                        <a:t> </a:t>
                      </a:r>
                      <a:r>
                        <a:rPr sz="1900" spc="-25" dirty="0">
                          <a:latin typeface="Trebuchet MS"/>
                          <a:cs typeface="Trebuchet MS"/>
                        </a:rPr>
                        <a:t>art</a:t>
                      </a:r>
                      <a:endParaRPr sz="1900">
                        <a:latin typeface="Trebuchet MS"/>
                        <a:cs typeface="Trebuchet MS"/>
                      </a:endParaRPr>
                    </a:p>
                    <a:p>
                      <a:pPr>
                        <a:lnSpc>
                          <a:spcPct val="100000"/>
                        </a:lnSpc>
                        <a:spcBef>
                          <a:spcPts val="20"/>
                        </a:spcBef>
                      </a:pPr>
                      <a:endParaRPr sz="1950">
                        <a:latin typeface="Times New Roman"/>
                        <a:cs typeface="Times New Roman"/>
                      </a:endParaRPr>
                    </a:p>
                    <a:p>
                      <a:pPr marL="41275" marR="175895">
                        <a:lnSpc>
                          <a:spcPct val="100000"/>
                        </a:lnSpc>
                      </a:pPr>
                      <a:r>
                        <a:rPr sz="1900" spc="60" dirty="0">
                          <a:latin typeface="Trebuchet MS"/>
                          <a:cs typeface="Trebuchet MS"/>
                        </a:rPr>
                        <a:t>Leverage</a:t>
                      </a:r>
                      <a:r>
                        <a:rPr sz="1900" spc="-40" dirty="0">
                          <a:latin typeface="Trebuchet MS"/>
                          <a:cs typeface="Trebuchet MS"/>
                        </a:rPr>
                        <a:t> </a:t>
                      </a:r>
                      <a:r>
                        <a:rPr sz="1900" dirty="0">
                          <a:latin typeface="Trebuchet MS"/>
                          <a:cs typeface="Trebuchet MS"/>
                        </a:rPr>
                        <a:t>existing</a:t>
                      </a:r>
                      <a:r>
                        <a:rPr sz="1900" spc="-35" dirty="0">
                          <a:latin typeface="Trebuchet MS"/>
                          <a:cs typeface="Trebuchet MS"/>
                        </a:rPr>
                        <a:t> </a:t>
                      </a:r>
                      <a:r>
                        <a:rPr sz="1900" spc="65" dirty="0">
                          <a:latin typeface="Trebuchet MS"/>
                          <a:cs typeface="Trebuchet MS"/>
                        </a:rPr>
                        <a:t>burgeoning</a:t>
                      </a:r>
                      <a:r>
                        <a:rPr sz="1900" spc="-35" dirty="0">
                          <a:latin typeface="Trebuchet MS"/>
                          <a:cs typeface="Trebuchet MS"/>
                        </a:rPr>
                        <a:t> </a:t>
                      </a:r>
                      <a:r>
                        <a:rPr sz="1900" spc="70" dirty="0">
                          <a:latin typeface="Trebuchet MS"/>
                          <a:cs typeface="Trebuchet MS"/>
                        </a:rPr>
                        <a:t>and</a:t>
                      </a:r>
                      <a:r>
                        <a:rPr sz="1900" spc="-35" dirty="0">
                          <a:latin typeface="Trebuchet MS"/>
                          <a:cs typeface="Trebuchet MS"/>
                        </a:rPr>
                        <a:t> </a:t>
                      </a:r>
                      <a:r>
                        <a:rPr sz="1900" spc="-25" dirty="0">
                          <a:latin typeface="Trebuchet MS"/>
                          <a:cs typeface="Trebuchet MS"/>
                        </a:rPr>
                        <a:t>internationally</a:t>
                      </a:r>
                      <a:r>
                        <a:rPr sz="1900" spc="-95" dirty="0">
                          <a:latin typeface="Trebuchet MS"/>
                          <a:cs typeface="Trebuchet MS"/>
                        </a:rPr>
                        <a:t> </a:t>
                      </a:r>
                      <a:r>
                        <a:rPr sz="1900" spc="-10" dirty="0">
                          <a:latin typeface="Trebuchet MS"/>
                          <a:cs typeface="Trebuchet MS"/>
                        </a:rPr>
                        <a:t>competitive </a:t>
                      </a:r>
                      <a:r>
                        <a:rPr sz="1900" spc="55" dirty="0">
                          <a:latin typeface="Trebuchet MS"/>
                          <a:cs typeface="Trebuchet MS"/>
                        </a:rPr>
                        <a:t>garments</a:t>
                      </a:r>
                      <a:r>
                        <a:rPr sz="1900" spc="10" dirty="0">
                          <a:latin typeface="Trebuchet MS"/>
                          <a:cs typeface="Trebuchet MS"/>
                        </a:rPr>
                        <a:t> </a:t>
                      </a:r>
                      <a:r>
                        <a:rPr sz="1900" spc="70" dirty="0">
                          <a:latin typeface="Trebuchet MS"/>
                          <a:cs typeface="Trebuchet MS"/>
                        </a:rPr>
                        <a:t>and</a:t>
                      </a:r>
                      <a:r>
                        <a:rPr sz="1900" spc="15" dirty="0">
                          <a:latin typeface="Trebuchet MS"/>
                          <a:cs typeface="Trebuchet MS"/>
                        </a:rPr>
                        <a:t> </a:t>
                      </a:r>
                      <a:r>
                        <a:rPr sz="1900" spc="-25" dirty="0">
                          <a:latin typeface="Trebuchet MS"/>
                          <a:cs typeface="Trebuchet MS"/>
                        </a:rPr>
                        <a:t>textiles</a:t>
                      </a:r>
                      <a:r>
                        <a:rPr sz="1900" spc="15" dirty="0">
                          <a:latin typeface="Trebuchet MS"/>
                          <a:cs typeface="Trebuchet MS"/>
                        </a:rPr>
                        <a:t> </a:t>
                      </a:r>
                      <a:r>
                        <a:rPr sz="1900" dirty="0">
                          <a:latin typeface="Trebuchet MS"/>
                          <a:cs typeface="Trebuchet MS"/>
                        </a:rPr>
                        <a:t>manufacturing</a:t>
                      </a:r>
                      <a:r>
                        <a:rPr sz="1900" spc="15" dirty="0">
                          <a:latin typeface="Trebuchet MS"/>
                          <a:cs typeface="Trebuchet MS"/>
                        </a:rPr>
                        <a:t> </a:t>
                      </a:r>
                      <a:r>
                        <a:rPr sz="1900" spc="-10" dirty="0">
                          <a:latin typeface="Trebuchet MS"/>
                          <a:cs typeface="Trebuchet MS"/>
                        </a:rPr>
                        <a:t>industry</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55" dirty="0">
                          <a:latin typeface="Trebuchet MS"/>
                          <a:cs typeface="Trebuchet MS"/>
                        </a:rPr>
                        <a:t>30,000</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IRR=66.12%</a:t>
                      </a:r>
                      <a:endParaRPr sz="1900">
                        <a:latin typeface="Trebuchet MS"/>
                        <a:cs typeface="Trebuchet MS"/>
                      </a:endParaRPr>
                    </a:p>
                    <a:p>
                      <a:pPr marL="41275">
                        <a:lnSpc>
                          <a:spcPts val="2275"/>
                        </a:lnSpc>
                      </a:pPr>
                      <a:r>
                        <a:rPr sz="1900" dirty="0">
                          <a:latin typeface="Trebuchet MS"/>
                          <a:cs typeface="Trebuchet MS"/>
                        </a:rPr>
                        <a:t>Payback=2.82</a:t>
                      </a:r>
                      <a:r>
                        <a:rPr sz="1900" spc="-1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Index=5</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45" dirty="0">
                          <a:latin typeface="Trebuchet MS"/>
                          <a:cs typeface="Trebuchet MS"/>
                        </a:rPr>
                        <a:t>82,000</a:t>
                      </a:r>
                      <a:endParaRPr sz="1900">
                        <a:latin typeface="Trebuchet MS"/>
                        <a:cs typeface="Trebuchet MS"/>
                      </a:endParaRPr>
                    </a:p>
                  </a:txBody>
                  <a:tcPr marL="0" marR="0" marT="26670" marB="0">
                    <a:lnB w="12700">
                      <a:solidFill>
                        <a:srgbClr val="000000"/>
                      </a:solidFill>
                      <a:prstDash val="solid"/>
                    </a:lnB>
                  </a:tcPr>
                </a:tc>
                <a:tc>
                  <a:txBody>
                    <a:bodyPr/>
                    <a:lstStyle/>
                    <a:p>
                      <a:pPr marL="88265" marR="414020">
                        <a:lnSpc>
                          <a:spcPct val="100000"/>
                        </a:lnSpc>
                        <a:spcBef>
                          <a:spcPts val="210"/>
                        </a:spcBef>
                      </a:pPr>
                      <a:r>
                        <a:rPr sz="1900" spc="75" dirty="0">
                          <a:latin typeface="Trebuchet MS"/>
                          <a:cs typeface="Trebuchet MS"/>
                        </a:rPr>
                        <a:t>South</a:t>
                      </a:r>
                      <a:r>
                        <a:rPr sz="1900" spc="-125" dirty="0">
                          <a:latin typeface="Trebuchet MS"/>
                          <a:cs typeface="Trebuchet MS"/>
                        </a:rPr>
                        <a:t> </a:t>
                      </a:r>
                      <a:r>
                        <a:rPr sz="1900" spc="-50" dirty="0">
                          <a:latin typeface="Trebuchet MS"/>
                          <a:cs typeface="Trebuchet MS"/>
                        </a:rPr>
                        <a:t>Africa,</a:t>
                      </a:r>
                      <a:r>
                        <a:rPr sz="1900" spc="-55" dirty="0">
                          <a:latin typeface="Trebuchet MS"/>
                          <a:cs typeface="Trebuchet MS"/>
                        </a:rPr>
                        <a:t> </a:t>
                      </a:r>
                      <a:r>
                        <a:rPr sz="1900" spc="60" dirty="0">
                          <a:latin typeface="Trebuchet MS"/>
                          <a:cs typeface="Trebuchet MS"/>
                        </a:rPr>
                        <a:t>Middle </a:t>
                      </a:r>
                      <a:r>
                        <a:rPr sz="1900" spc="-20" dirty="0">
                          <a:latin typeface="Trebuchet MS"/>
                          <a:cs typeface="Trebuchet MS"/>
                        </a:rPr>
                        <a:t>East,</a:t>
                      </a:r>
                      <a:r>
                        <a:rPr sz="1900" spc="-95" dirty="0">
                          <a:latin typeface="Trebuchet MS"/>
                          <a:cs typeface="Trebuchet MS"/>
                        </a:rPr>
                        <a:t> </a:t>
                      </a:r>
                      <a:r>
                        <a:rPr sz="1900" spc="-10" dirty="0">
                          <a:latin typeface="Trebuchet MS"/>
                          <a:cs typeface="Trebuchet MS"/>
                        </a:rPr>
                        <a:t>Europe,</a:t>
                      </a:r>
                      <a:endParaRPr sz="1900">
                        <a:latin typeface="Trebuchet MS"/>
                        <a:cs typeface="Trebuchet MS"/>
                      </a:endParaRPr>
                    </a:p>
                    <a:p>
                      <a:pPr marL="88265">
                        <a:lnSpc>
                          <a:spcPts val="2270"/>
                        </a:lnSpc>
                      </a:pPr>
                      <a:r>
                        <a:rPr sz="1900" spc="240" dirty="0">
                          <a:latin typeface="Trebuchet MS"/>
                          <a:cs typeface="Trebuchet MS"/>
                        </a:rPr>
                        <a:t>N</a:t>
                      </a:r>
                      <a:r>
                        <a:rPr sz="1900" spc="-150" dirty="0">
                          <a:latin typeface="Trebuchet MS"/>
                          <a:cs typeface="Trebuchet MS"/>
                        </a:rPr>
                        <a:t> </a:t>
                      </a:r>
                      <a:r>
                        <a:rPr sz="1900" dirty="0">
                          <a:latin typeface="Trebuchet MS"/>
                          <a:cs typeface="Trebuchet MS"/>
                        </a:rPr>
                        <a:t>America,</a:t>
                      </a:r>
                      <a:r>
                        <a:rPr sz="1900" spc="-90" dirty="0">
                          <a:latin typeface="Trebuchet MS"/>
                          <a:cs typeface="Trebuchet MS"/>
                        </a:rPr>
                        <a:t> </a:t>
                      </a:r>
                      <a:r>
                        <a:rPr sz="1900" spc="45" dirty="0">
                          <a:latin typeface="Trebuchet MS"/>
                          <a:cs typeface="Trebuchet MS"/>
                        </a:rPr>
                        <a:t>Domestic</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319020">
                <a:tc>
                  <a:txBody>
                    <a:bodyPr/>
                    <a:lstStyle/>
                    <a:p>
                      <a:pPr marL="41275">
                        <a:lnSpc>
                          <a:spcPts val="2280"/>
                        </a:lnSpc>
                        <a:spcBef>
                          <a:spcPts val="210"/>
                        </a:spcBef>
                      </a:pPr>
                      <a:r>
                        <a:rPr sz="1900" spc="85" dirty="0">
                          <a:latin typeface="Trebuchet MS"/>
                          <a:cs typeface="Trebuchet MS"/>
                        </a:rPr>
                        <a:t>Business</a:t>
                      </a:r>
                      <a:r>
                        <a:rPr sz="1900" spc="-70" dirty="0">
                          <a:latin typeface="Trebuchet MS"/>
                          <a:cs typeface="Trebuchet MS"/>
                        </a:rPr>
                        <a:t> </a:t>
                      </a:r>
                      <a:r>
                        <a:rPr sz="1900" spc="-10" dirty="0">
                          <a:latin typeface="Trebuchet MS"/>
                          <a:cs typeface="Trebuchet MS"/>
                        </a:rPr>
                        <a:t>precinct</a:t>
                      </a:r>
                      <a:endParaRPr sz="1900">
                        <a:latin typeface="Trebuchet MS"/>
                        <a:cs typeface="Trebuchet MS"/>
                      </a:endParaRPr>
                    </a:p>
                    <a:p>
                      <a:pPr marL="41275">
                        <a:lnSpc>
                          <a:spcPts val="2280"/>
                        </a:lnSpc>
                      </a:pPr>
                      <a:r>
                        <a:rPr sz="1900" spc="105" dirty="0">
                          <a:latin typeface="Trebuchet MS"/>
                          <a:cs typeface="Trebuchet MS"/>
                        </a:rPr>
                        <a:t>*SDGs</a:t>
                      </a:r>
                      <a:r>
                        <a:rPr sz="1900" spc="-100" dirty="0">
                          <a:latin typeface="Trebuchet MS"/>
                          <a:cs typeface="Trebuchet MS"/>
                        </a:rPr>
                        <a:t> </a:t>
                      </a:r>
                      <a:r>
                        <a:rPr sz="1900" spc="-80" dirty="0">
                          <a:latin typeface="Trebuchet MS"/>
                          <a:cs typeface="Trebuchet MS"/>
                        </a:rPr>
                        <a:t>8,</a:t>
                      </a:r>
                      <a:r>
                        <a:rPr sz="1900" spc="-90" dirty="0">
                          <a:latin typeface="Trebuchet MS"/>
                          <a:cs typeface="Trebuchet MS"/>
                        </a:rPr>
                        <a:t> 9, </a:t>
                      </a:r>
                      <a:r>
                        <a:rPr sz="1900" dirty="0">
                          <a:latin typeface="Trebuchet MS"/>
                          <a:cs typeface="Trebuchet MS"/>
                        </a:rPr>
                        <a:t>10</a:t>
                      </a:r>
                      <a:r>
                        <a:rPr sz="1900" spc="-90" dirty="0">
                          <a:latin typeface="Trebuchet MS"/>
                          <a:cs typeface="Trebuchet MS"/>
                        </a:rPr>
                        <a:t> </a:t>
                      </a:r>
                      <a:r>
                        <a:rPr sz="1900" spc="70" dirty="0">
                          <a:latin typeface="Trebuchet MS"/>
                          <a:cs typeface="Trebuchet MS"/>
                        </a:rPr>
                        <a:t>and</a:t>
                      </a:r>
                      <a:r>
                        <a:rPr sz="1900" spc="-90" dirty="0">
                          <a:latin typeface="Trebuchet MS"/>
                          <a:cs typeface="Trebuchet MS"/>
                        </a:rPr>
                        <a:t> </a:t>
                      </a:r>
                      <a:r>
                        <a:rPr sz="1900" spc="-25" dirty="0">
                          <a:latin typeface="Trebuchet MS"/>
                          <a:cs typeface="Trebuchet MS"/>
                        </a:rPr>
                        <a:t>11</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207010">
                        <a:lnSpc>
                          <a:spcPct val="100000"/>
                        </a:lnSpc>
                        <a:spcBef>
                          <a:spcPts val="210"/>
                        </a:spcBef>
                      </a:pPr>
                      <a:r>
                        <a:rPr sz="1900" spc="155" dirty="0">
                          <a:latin typeface="Trebuchet MS"/>
                          <a:cs typeface="Trebuchet MS"/>
                        </a:rPr>
                        <a:t>A</a:t>
                      </a:r>
                      <a:r>
                        <a:rPr sz="1900" spc="-75" dirty="0">
                          <a:latin typeface="Trebuchet MS"/>
                          <a:cs typeface="Trebuchet MS"/>
                        </a:rPr>
                        <a:t> </a:t>
                      </a:r>
                      <a:r>
                        <a:rPr sz="1900" spc="114" dirty="0">
                          <a:latin typeface="Trebuchet MS"/>
                          <a:cs typeface="Trebuchet MS"/>
                        </a:rPr>
                        <a:t>PPP</a:t>
                      </a:r>
                      <a:r>
                        <a:rPr sz="1900" spc="-60" dirty="0">
                          <a:latin typeface="Trebuchet MS"/>
                          <a:cs typeface="Trebuchet MS"/>
                        </a:rPr>
                        <a:t> </a:t>
                      </a:r>
                      <a:r>
                        <a:rPr sz="1900" dirty="0">
                          <a:latin typeface="Trebuchet MS"/>
                          <a:cs typeface="Trebuchet MS"/>
                        </a:rPr>
                        <a:t>opportunity</a:t>
                      </a:r>
                      <a:r>
                        <a:rPr sz="1900" spc="-65" dirty="0">
                          <a:latin typeface="Trebuchet MS"/>
                          <a:cs typeface="Trebuchet MS"/>
                        </a:rPr>
                        <a:t> </a:t>
                      </a:r>
                      <a:r>
                        <a:rPr sz="1900" spc="-30" dirty="0">
                          <a:latin typeface="Trebuchet MS"/>
                          <a:cs typeface="Trebuchet MS"/>
                        </a:rPr>
                        <a:t>for</a:t>
                      </a:r>
                      <a:r>
                        <a:rPr sz="1900" spc="-55" dirty="0">
                          <a:latin typeface="Trebuchet MS"/>
                          <a:cs typeface="Trebuchet MS"/>
                        </a:rPr>
                        <a:t> </a:t>
                      </a:r>
                      <a:r>
                        <a:rPr sz="1900" dirty="0">
                          <a:latin typeface="Trebuchet MS"/>
                          <a:cs typeface="Trebuchet MS"/>
                        </a:rPr>
                        <a:t>a</a:t>
                      </a:r>
                      <a:r>
                        <a:rPr sz="1900" spc="-5" dirty="0">
                          <a:latin typeface="Trebuchet MS"/>
                          <a:cs typeface="Trebuchet MS"/>
                        </a:rPr>
                        <a:t> </a:t>
                      </a:r>
                      <a:r>
                        <a:rPr sz="1900" dirty="0">
                          <a:latin typeface="Trebuchet MS"/>
                          <a:cs typeface="Trebuchet MS"/>
                        </a:rPr>
                        <a:t>mixed-</a:t>
                      </a:r>
                      <a:r>
                        <a:rPr sz="1900" spc="90" dirty="0">
                          <a:latin typeface="Trebuchet MS"/>
                          <a:cs typeface="Trebuchet MS"/>
                        </a:rPr>
                        <a:t>use</a:t>
                      </a:r>
                      <a:r>
                        <a:rPr sz="1900" dirty="0">
                          <a:latin typeface="Trebuchet MS"/>
                          <a:cs typeface="Trebuchet MS"/>
                        </a:rPr>
                        <a:t> smart </a:t>
                      </a:r>
                      <a:r>
                        <a:rPr sz="1900" spc="75" dirty="0">
                          <a:latin typeface="Trebuchet MS"/>
                          <a:cs typeface="Trebuchet MS"/>
                        </a:rPr>
                        <a:t>business</a:t>
                      </a:r>
                      <a:r>
                        <a:rPr sz="1900" spc="-5" dirty="0">
                          <a:latin typeface="Trebuchet MS"/>
                          <a:cs typeface="Trebuchet MS"/>
                        </a:rPr>
                        <a:t> </a:t>
                      </a:r>
                      <a:r>
                        <a:rPr sz="1900" dirty="0">
                          <a:latin typeface="Trebuchet MS"/>
                          <a:cs typeface="Trebuchet MS"/>
                        </a:rPr>
                        <a:t>precinct </a:t>
                      </a:r>
                      <a:r>
                        <a:rPr sz="1900" spc="-25" dirty="0">
                          <a:latin typeface="Trebuchet MS"/>
                          <a:cs typeface="Trebuchet MS"/>
                        </a:rPr>
                        <a:t>in </a:t>
                      </a:r>
                      <a:r>
                        <a:rPr sz="1900" spc="75" dirty="0">
                          <a:latin typeface="Trebuchet MS"/>
                          <a:cs typeface="Trebuchet MS"/>
                        </a:rPr>
                        <a:t>Maseru</a:t>
                      </a:r>
                      <a:endParaRPr sz="1900">
                        <a:latin typeface="Trebuchet MS"/>
                        <a:cs typeface="Trebuchet MS"/>
                      </a:endParaRPr>
                    </a:p>
                    <a:p>
                      <a:pPr>
                        <a:lnSpc>
                          <a:spcPct val="100000"/>
                        </a:lnSpc>
                        <a:spcBef>
                          <a:spcPts val="25"/>
                        </a:spcBef>
                      </a:pPr>
                      <a:endParaRPr sz="1950">
                        <a:latin typeface="Times New Roman"/>
                        <a:cs typeface="Times New Roman"/>
                      </a:endParaRPr>
                    </a:p>
                    <a:p>
                      <a:pPr marL="41275">
                        <a:lnSpc>
                          <a:spcPts val="2280"/>
                        </a:lnSpc>
                      </a:pPr>
                      <a:r>
                        <a:rPr sz="1900" spc="70" dirty="0">
                          <a:latin typeface="Trebuchet MS"/>
                          <a:cs typeface="Trebuchet MS"/>
                        </a:rPr>
                        <a:t>Customers</a:t>
                      </a:r>
                      <a:r>
                        <a:rPr sz="1900" spc="-5" dirty="0">
                          <a:latin typeface="Trebuchet MS"/>
                          <a:cs typeface="Trebuchet MS"/>
                        </a:rPr>
                        <a:t> </a:t>
                      </a:r>
                      <a:r>
                        <a:rPr sz="1900" dirty="0">
                          <a:latin typeface="Trebuchet MS"/>
                          <a:cs typeface="Trebuchet MS"/>
                        </a:rPr>
                        <a:t>include local</a:t>
                      </a:r>
                      <a:r>
                        <a:rPr sz="1900" spc="-70" dirty="0">
                          <a:latin typeface="Trebuchet MS"/>
                          <a:cs typeface="Trebuchet MS"/>
                        </a:rPr>
                        <a:t> </a:t>
                      </a:r>
                      <a:r>
                        <a:rPr sz="1900" spc="70" dirty="0">
                          <a:latin typeface="Trebuchet MS"/>
                          <a:cs typeface="Trebuchet MS"/>
                        </a:rPr>
                        <a:t>and</a:t>
                      </a:r>
                      <a:r>
                        <a:rPr sz="1900" spc="-5" dirty="0">
                          <a:latin typeface="Trebuchet MS"/>
                          <a:cs typeface="Trebuchet MS"/>
                        </a:rPr>
                        <a:t> </a:t>
                      </a:r>
                      <a:r>
                        <a:rPr sz="1900" spc="-10" dirty="0">
                          <a:latin typeface="Trebuchet MS"/>
                          <a:cs typeface="Trebuchet MS"/>
                        </a:rPr>
                        <a:t>multinational</a:t>
                      </a:r>
                      <a:r>
                        <a:rPr sz="1900" spc="-70" dirty="0">
                          <a:latin typeface="Trebuchet MS"/>
                          <a:cs typeface="Trebuchet MS"/>
                        </a:rPr>
                        <a:t> </a:t>
                      </a:r>
                      <a:r>
                        <a:rPr sz="1900" spc="70" dirty="0">
                          <a:latin typeface="Trebuchet MS"/>
                          <a:cs typeface="Trebuchet MS"/>
                        </a:rPr>
                        <a:t>companies</a:t>
                      </a:r>
                      <a:r>
                        <a:rPr sz="1900" spc="-65" dirty="0">
                          <a:latin typeface="Trebuchet MS"/>
                          <a:cs typeface="Trebuchet MS"/>
                        </a:rPr>
                        <a:t> </a:t>
                      </a:r>
                      <a:r>
                        <a:rPr sz="1900" spc="-20" dirty="0">
                          <a:latin typeface="Trebuchet MS"/>
                          <a:cs typeface="Trebuchet MS"/>
                        </a:rPr>
                        <a:t>with</a:t>
                      </a:r>
                      <a:endParaRPr sz="1900">
                        <a:latin typeface="Trebuchet MS"/>
                        <a:cs typeface="Trebuchet MS"/>
                      </a:endParaRPr>
                    </a:p>
                    <a:p>
                      <a:pPr marL="41275">
                        <a:lnSpc>
                          <a:spcPts val="2280"/>
                        </a:lnSpc>
                      </a:pPr>
                      <a:r>
                        <a:rPr sz="1900" spc="75" dirty="0">
                          <a:latin typeface="Trebuchet MS"/>
                          <a:cs typeface="Trebuchet MS"/>
                        </a:rPr>
                        <a:t>business</a:t>
                      </a:r>
                      <a:r>
                        <a:rPr sz="1900" spc="-5" dirty="0">
                          <a:latin typeface="Trebuchet MS"/>
                          <a:cs typeface="Trebuchet MS"/>
                        </a:rPr>
                        <a:t> </a:t>
                      </a:r>
                      <a:r>
                        <a:rPr sz="1900" dirty="0">
                          <a:latin typeface="Trebuchet MS"/>
                          <a:cs typeface="Trebuchet MS"/>
                        </a:rPr>
                        <a:t>operations</a:t>
                      </a:r>
                      <a:r>
                        <a:rPr sz="1900" spc="-5" dirty="0">
                          <a:latin typeface="Trebuchet MS"/>
                          <a:cs typeface="Trebuchet MS"/>
                        </a:rPr>
                        <a:t> </a:t>
                      </a:r>
                      <a:r>
                        <a:rPr sz="1900" spc="-20" dirty="0">
                          <a:latin typeface="Trebuchet MS"/>
                          <a:cs typeface="Trebuchet MS"/>
                        </a:rPr>
                        <a:t>in</a:t>
                      </a:r>
                      <a:r>
                        <a:rPr sz="1900" spc="-5" dirty="0">
                          <a:latin typeface="Trebuchet MS"/>
                          <a:cs typeface="Trebuchet MS"/>
                        </a:rPr>
                        <a:t> </a:t>
                      </a:r>
                      <a:r>
                        <a:rPr sz="1900" spc="55" dirty="0">
                          <a:latin typeface="Trebuchet MS"/>
                          <a:cs typeface="Trebuchet MS"/>
                        </a:rPr>
                        <a:t>Lesotho</a:t>
                      </a:r>
                      <a:endParaRPr sz="1900">
                        <a:latin typeface="Trebuchet MS"/>
                        <a:cs typeface="Trebuchet MS"/>
                      </a:endParaRPr>
                    </a:p>
                    <a:p>
                      <a:pPr>
                        <a:lnSpc>
                          <a:spcPct val="100000"/>
                        </a:lnSpc>
                        <a:spcBef>
                          <a:spcPts val="30"/>
                        </a:spcBef>
                      </a:pPr>
                      <a:endParaRPr sz="1950">
                        <a:latin typeface="Times New Roman"/>
                        <a:cs typeface="Times New Roman"/>
                      </a:endParaRPr>
                    </a:p>
                    <a:p>
                      <a:pPr marL="41275">
                        <a:lnSpc>
                          <a:spcPct val="100000"/>
                        </a:lnSpc>
                      </a:pPr>
                      <a:r>
                        <a:rPr sz="1900" dirty="0">
                          <a:latin typeface="Trebuchet MS"/>
                          <a:cs typeface="Trebuchet MS"/>
                        </a:rPr>
                        <a:t>170,000</a:t>
                      </a:r>
                      <a:r>
                        <a:rPr sz="1900" spc="-25" dirty="0">
                          <a:latin typeface="Trebuchet MS"/>
                          <a:cs typeface="Trebuchet MS"/>
                        </a:rPr>
                        <a:t> </a:t>
                      </a:r>
                      <a:r>
                        <a:rPr sz="1900" spc="75" dirty="0">
                          <a:latin typeface="Trebuchet MS"/>
                          <a:cs typeface="Trebuchet MS"/>
                        </a:rPr>
                        <a:t>m2</a:t>
                      </a:r>
                      <a:r>
                        <a:rPr sz="1900" spc="-25" dirty="0">
                          <a:latin typeface="Trebuchet MS"/>
                          <a:cs typeface="Trebuchet MS"/>
                        </a:rPr>
                        <a:t> </a:t>
                      </a:r>
                      <a:r>
                        <a:rPr sz="1900" spc="-130" dirty="0">
                          <a:latin typeface="Trebuchet MS"/>
                          <a:cs typeface="Trebuchet MS"/>
                        </a:rPr>
                        <a:t>(17</a:t>
                      </a:r>
                      <a:r>
                        <a:rPr sz="1900" spc="-20" dirty="0">
                          <a:latin typeface="Trebuchet MS"/>
                          <a:cs typeface="Trebuchet MS"/>
                        </a:rPr>
                        <a:t> </a:t>
                      </a:r>
                      <a:r>
                        <a:rPr sz="1900" dirty="0">
                          <a:latin typeface="Trebuchet MS"/>
                          <a:cs typeface="Trebuchet MS"/>
                        </a:rPr>
                        <a:t>hectares)</a:t>
                      </a:r>
                      <a:r>
                        <a:rPr sz="1900" spc="-25" dirty="0">
                          <a:latin typeface="Trebuchet MS"/>
                          <a:cs typeface="Trebuchet MS"/>
                        </a:rPr>
                        <a:t> </a:t>
                      </a:r>
                      <a:r>
                        <a:rPr sz="1900" dirty="0">
                          <a:latin typeface="Trebuchet MS"/>
                          <a:cs typeface="Trebuchet MS"/>
                        </a:rPr>
                        <a:t>land</a:t>
                      </a:r>
                      <a:r>
                        <a:rPr sz="1900" spc="-25" dirty="0">
                          <a:latin typeface="Trebuchet MS"/>
                          <a:cs typeface="Trebuchet MS"/>
                        </a:rPr>
                        <a:t> </a:t>
                      </a:r>
                      <a:r>
                        <a:rPr sz="1900" dirty="0">
                          <a:latin typeface="Trebuchet MS"/>
                          <a:cs typeface="Trebuchet MS"/>
                        </a:rPr>
                        <a:t>is</a:t>
                      </a:r>
                      <a:r>
                        <a:rPr sz="1900" spc="-20" dirty="0">
                          <a:latin typeface="Trebuchet MS"/>
                          <a:cs typeface="Trebuchet MS"/>
                        </a:rPr>
                        <a:t> </a:t>
                      </a:r>
                      <a:r>
                        <a:rPr sz="1900" spc="-10" dirty="0">
                          <a:latin typeface="Trebuchet MS"/>
                          <a:cs typeface="Trebuchet MS"/>
                        </a:rPr>
                        <a:t>available</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marR="31432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85" dirty="0">
                          <a:latin typeface="Trebuchet MS"/>
                          <a:cs typeface="Trebuchet MS"/>
                        </a:rPr>
                        <a:t>1.2</a:t>
                      </a:r>
                      <a:r>
                        <a:rPr sz="1900" spc="-75" dirty="0">
                          <a:latin typeface="Trebuchet MS"/>
                          <a:cs typeface="Trebuchet MS"/>
                        </a:rPr>
                        <a:t> </a:t>
                      </a:r>
                      <a:r>
                        <a:rPr sz="1900" spc="-10" dirty="0">
                          <a:latin typeface="Trebuchet MS"/>
                          <a:cs typeface="Trebuchet MS"/>
                        </a:rPr>
                        <a:t>million </a:t>
                      </a:r>
                      <a:r>
                        <a:rPr sz="1900" spc="-30" dirty="0">
                          <a:latin typeface="Trebuchet MS"/>
                          <a:cs typeface="Trebuchet MS"/>
                        </a:rPr>
                        <a:t>for</a:t>
                      </a:r>
                      <a:r>
                        <a:rPr sz="1900" spc="-125" dirty="0">
                          <a:latin typeface="Trebuchet MS"/>
                          <a:cs typeface="Trebuchet MS"/>
                        </a:rPr>
                        <a:t> </a:t>
                      </a:r>
                      <a:r>
                        <a:rPr sz="1900" spc="-10" dirty="0">
                          <a:latin typeface="Trebuchet MS"/>
                          <a:cs typeface="Trebuchet MS"/>
                        </a:rPr>
                        <a:t>preproduction </a:t>
                      </a:r>
                      <a:r>
                        <a:rPr sz="1900" spc="55" dirty="0">
                          <a:latin typeface="Trebuchet MS"/>
                          <a:cs typeface="Trebuchet MS"/>
                        </a:rPr>
                        <a:t>costs</a:t>
                      </a:r>
                      <a:endParaRPr sz="1900">
                        <a:latin typeface="Trebuchet MS"/>
                        <a:cs typeface="Trebuchet MS"/>
                      </a:endParaRPr>
                    </a:p>
                    <a:p>
                      <a:pPr marL="41275" marR="299085">
                        <a:lnSpc>
                          <a:spcPts val="2280"/>
                        </a:lnSpc>
                        <a:spcBef>
                          <a:spcPts val="65"/>
                        </a:spcBef>
                      </a:pPr>
                      <a:r>
                        <a:rPr sz="1900" spc="-100" dirty="0">
                          <a:latin typeface="Trebuchet MS"/>
                          <a:cs typeface="Trebuchet MS"/>
                        </a:rPr>
                        <a:t>*</a:t>
                      </a:r>
                      <a:r>
                        <a:rPr sz="1900" spc="-120" dirty="0">
                          <a:latin typeface="Trebuchet MS"/>
                          <a:cs typeface="Trebuchet MS"/>
                        </a:rPr>
                        <a:t> </a:t>
                      </a:r>
                      <a:r>
                        <a:rPr sz="1900" spc="-55" dirty="0">
                          <a:latin typeface="Trebuchet MS"/>
                          <a:cs typeface="Trebuchet MS"/>
                        </a:rPr>
                        <a:t>Total</a:t>
                      </a:r>
                      <a:r>
                        <a:rPr sz="1900" spc="-120" dirty="0">
                          <a:latin typeface="Trebuchet MS"/>
                          <a:cs typeface="Trebuchet MS"/>
                        </a:rPr>
                        <a:t> </a:t>
                      </a:r>
                      <a:r>
                        <a:rPr sz="1900" spc="-10" dirty="0">
                          <a:latin typeface="Trebuchet MS"/>
                          <a:cs typeface="Trebuchet MS"/>
                        </a:rPr>
                        <a:t>investment </a:t>
                      </a:r>
                      <a:r>
                        <a:rPr sz="1900" spc="-30" dirty="0">
                          <a:latin typeface="Trebuchet MS"/>
                          <a:cs typeface="Trebuchet MS"/>
                        </a:rPr>
                        <a:t>will</a:t>
                      </a:r>
                      <a:r>
                        <a:rPr sz="1900" spc="-125" dirty="0">
                          <a:latin typeface="Trebuchet MS"/>
                          <a:cs typeface="Trebuchet MS"/>
                        </a:rPr>
                        <a:t> </a:t>
                      </a:r>
                      <a:r>
                        <a:rPr sz="1900" spc="90" dirty="0">
                          <a:latin typeface="Trebuchet MS"/>
                          <a:cs typeface="Trebuchet MS"/>
                        </a:rPr>
                        <a:t>depend</a:t>
                      </a:r>
                      <a:r>
                        <a:rPr sz="1900" spc="-65" dirty="0">
                          <a:latin typeface="Trebuchet MS"/>
                          <a:cs typeface="Trebuchet MS"/>
                        </a:rPr>
                        <a:t> </a:t>
                      </a:r>
                      <a:r>
                        <a:rPr sz="1900" spc="55" dirty="0">
                          <a:latin typeface="Trebuchet MS"/>
                          <a:cs typeface="Trebuchet MS"/>
                        </a:rPr>
                        <a:t>on </a:t>
                      </a:r>
                      <a:r>
                        <a:rPr sz="1900" spc="75" dirty="0">
                          <a:latin typeface="Trebuchet MS"/>
                          <a:cs typeface="Trebuchet MS"/>
                        </a:rPr>
                        <a:t>designs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ct val="100000"/>
                        </a:lnSpc>
                        <a:spcBef>
                          <a:spcPts val="210"/>
                        </a:spcBef>
                      </a:pPr>
                      <a:r>
                        <a:rPr sz="1900" spc="60" dirty="0">
                          <a:latin typeface="Trebuchet MS"/>
                          <a:cs typeface="Trebuchet MS"/>
                        </a:rPr>
                        <a:t>Not</a:t>
                      </a:r>
                      <a:r>
                        <a:rPr sz="1900" spc="-90" dirty="0">
                          <a:latin typeface="Trebuchet MS"/>
                          <a:cs typeface="Trebuchet MS"/>
                        </a:rPr>
                        <a:t> </a:t>
                      </a:r>
                      <a:r>
                        <a:rPr sz="1900" spc="-10" dirty="0">
                          <a:latin typeface="Trebuchet MS"/>
                          <a:cs typeface="Trebuchet MS"/>
                        </a:rPr>
                        <a:t>available</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60" dirty="0">
                          <a:latin typeface="Trebuchet MS"/>
                          <a:cs typeface="Trebuchet MS"/>
                        </a:rPr>
                        <a:t>Not</a:t>
                      </a:r>
                      <a:r>
                        <a:rPr sz="1900" spc="-90" dirty="0">
                          <a:latin typeface="Trebuchet MS"/>
                          <a:cs typeface="Trebuchet MS"/>
                        </a:rPr>
                        <a:t> </a:t>
                      </a:r>
                      <a:r>
                        <a:rPr sz="1900" spc="-10" dirty="0">
                          <a:latin typeface="Trebuchet MS"/>
                          <a:cs typeface="Trebuchet MS"/>
                        </a:rPr>
                        <a:t>available</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88265" marR="1103630">
                        <a:lnSpc>
                          <a:spcPct val="100000"/>
                        </a:lnSpc>
                        <a:spcBef>
                          <a:spcPts val="210"/>
                        </a:spcBef>
                      </a:pPr>
                      <a:r>
                        <a:rPr sz="1900" spc="55" dirty="0">
                          <a:latin typeface="Trebuchet MS"/>
                          <a:cs typeface="Trebuchet MS"/>
                        </a:rPr>
                        <a:t>Domestic</a:t>
                      </a:r>
                      <a:r>
                        <a:rPr sz="1900" spc="-65" dirty="0">
                          <a:latin typeface="Trebuchet MS"/>
                          <a:cs typeface="Trebuchet MS"/>
                        </a:rPr>
                        <a:t> </a:t>
                      </a:r>
                      <a:r>
                        <a:rPr sz="1900" spc="45" dirty="0">
                          <a:latin typeface="Trebuchet MS"/>
                          <a:cs typeface="Trebuchet MS"/>
                        </a:rPr>
                        <a:t>and </a:t>
                      </a:r>
                      <a:r>
                        <a:rPr sz="1900" spc="-10" dirty="0">
                          <a:latin typeface="Trebuchet MS"/>
                          <a:cs typeface="Trebuchet MS"/>
                        </a:rPr>
                        <a:t>multinational </a:t>
                      </a:r>
                      <a:r>
                        <a:rPr sz="1900" spc="65" dirty="0">
                          <a:latin typeface="Trebuchet MS"/>
                          <a:cs typeface="Trebuchet MS"/>
                        </a:rPr>
                        <a:t>businesses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prstGeom prst="rect">
            <a:avLst/>
          </a:prstGeom>
        </p:spPr>
        <p:txBody>
          <a:bodyPr vert="horz" wrap="square" lIns="0" tIns="12065" rIns="0" bIns="0" rtlCol="0">
            <a:spAutoFit/>
          </a:bodyPr>
          <a:lstStyle/>
          <a:p>
            <a:pPr marL="9365615">
              <a:lnSpc>
                <a:spcPct val="100000"/>
              </a:lnSpc>
              <a:spcBef>
                <a:spcPts val="95"/>
              </a:spcBef>
            </a:pPr>
            <a:r>
              <a:rPr dirty="0"/>
              <a:t>Tourism</a:t>
            </a:r>
            <a:r>
              <a:rPr spc="-20" dirty="0"/>
              <a:t> </a:t>
            </a:r>
            <a:r>
              <a:rPr spc="-170" dirty="0"/>
              <a:t>&amp;</a:t>
            </a:r>
            <a:r>
              <a:rPr spc="-15" dirty="0"/>
              <a:t> </a:t>
            </a:r>
            <a:r>
              <a:rPr spc="-30" dirty="0"/>
              <a:t>Hospitality</a:t>
            </a:r>
            <a:r>
              <a:rPr spc="-120" dirty="0"/>
              <a:t> </a:t>
            </a:r>
            <a:r>
              <a:rPr dirty="0"/>
              <a:t>Investment</a:t>
            </a:r>
            <a:r>
              <a:rPr spc="-15" dirty="0"/>
              <a:t> </a:t>
            </a:r>
            <a:r>
              <a:rPr spc="-10" dirty="0"/>
              <a:t>Opportunities</a:t>
            </a:r>
          </a:p>
        </p:txBody>
      </p:sp>
      <p:graphicFrame>
        <p:nvGraphicFramePr>
          <p:cNvPr id="21" name="object 21"/>
          <p:cNvGraphicFramePr>
            <a:graphicFrameLocks noGrp="1"/>
          </p:cNvGraphicFramePr>
          <p:nvPr/>
        </p:nvGraphicFramePr>
        <p:xfrm>
          <a:off x="753903" y="2162237"/>
          <a:ext cx="17392012" cy="6276340"/>
        </p:xfrm>
        <a:graphic>
          <a:graphicData uri="http://schemas.openxmlformats.org/drawingml/2006/table">
            <a:tbl>
              <a:tblPr firstRow="1" bandRow="1">
                <a:tableStyleId>{2D5ABB26-0587-4C30-8999-92F81FD0307C}</a:tableStyleId>
              </a:tblPr>
              <a:tblGrid>
                <a:gridCol w="2633345">
                  <a:extLst>
                    <a:ext uri="{9D8B030D-6E8A-4147-A177-3AD203B41FA5}">
                      <a16:colId xmlns:a16="http://schemas.microsoft.com/office/drawing/2014/main" val="20000"/>
                    </a:ext>
                  </a:extLst>
                </a:gridCol>
                <a:gridCol w="5245734">
                  <a:extLst>
                    <a:ext uri="{9D8B030D-6E8A-4147-A177-3AD203B41FA5}">
                      <a16:colId xmlns:a16="http://schemas.microsoft.com/office/drawing/2014/main" val="20001"/>
                    </a:ext>
                  </a:extLst>
                </a:gridCol>
                <a:gridCol w="2010410">
                  <a:extLst>
                    <a:ext uri="{9D8B030D-6E8A-4147-A177-3AD203B41FA5}">
                      <a16:colId xmlns:a16="http://schemas.microsoft.com/office/drawing/2014/main" val="20002"/>
                    </a:ext>
                  </a:extLst>
                </a:gridCol>
                <a:gridCol w="2481579">
                  <a:extLst>
                    <a:ext uri="{9D8B030D-6E8A-4147-A177-3AD203B41FA5}">
                      <a16:colId xmlns:a16="http://schemas.microsoft.com/office/drawing/2014/main" val="20003"/>
                    </a:ext>
                  </a:extLst>
                </a:gridCol>
                <a:gridCol w="1878964">
                  <a:extLst>
                    <a:ext uri="{9D8B030D-6E8A-4147-A177-3AD203B41FA5}">
                      <a16:colId xmlns:a16="http://schemas.microsoft.com/office/drawing/2014/main" val="20004"/>
                    </a:ext>
                  </a:extLst>
                </a:gridCol>
                <a:gridCol w="3141980">
                  <a:extLst>
                    <a:ext uri="{9D8B030D-6E8A-4147-A177-3AD203B41FA5}">
                      <a16:colId xmlns:a16="http://schemas.microsoft.com/office/drawing/2014/main" val="20005"/>
                    </a:ext>
                  </a:extLst>
                </a:gridCol>
              </a:tblGrid>
              <a:tr h="75374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40"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539349"/>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539349"/>
                    </a:solidFill>
                  </a:tcPr>
                </a:tc>
                <a:tc>
                  <a:txBody>
                    <a:bodyPr/>
                    <a:lstStyle/>
                    <a:p>
                      <a:pPr marL="173355">
                        <a:lnSpc>
                          <a:spcPct val="100000"/>
                        </a:lnSpc>
                        <a:spcBef>
                          <a:spcPts val="210"/>
                        </a:spcBef>
                      </a:pPr>
                      <a:r>
                        <a:rPr sz="1900" b="1" dirty="0">
                          <a:solidFill>
                            <a:srgbClr val="FFFFFF"/>
                          </a:solidFill>
                          <a:latin typeface="Trebuchet MS"/>
                          <a:cs typeface="Trebuchet MS"/>
                        </a:rPr>
                        <a:t>Markets</a:t>
                      </a:r>
                      <a:r>
                        <a:rPr sz="1900" b="1" spc="130" dirty="0">
                          <a:solidFill>
                            <a:srgbClr val="FFFFFF"/>
                          </a:solidFill>
                          <a:latin typeface="Trebuchet MS"/>
                          <a:cs typeface="Trebuchet MS"/>
                        </a:rPr>
                        <a:t>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539349"/>
                    </a:solidFill>
                  </a:tcPr>
                </a:tc>
                <a:extLst>
                  <a:ext uri="{0D108BD9-81ED-4DB2-BD59-A6C34878D82A}">
                    <a16:rowId xmlns:a16="http://schemas.microsoft.com/office/drawing/2014/main" val="10000"/>
                  </a:ext>
                </a:extLst>
              </a:tr>
              <a:tr h="3203575">
                <a:tc>
                  <a:txBody>
                    <a:bodyPr/>
                    <a:lstStyle/>
                    <a:p>
                      <a:pPr marL="41275">
                        <a:lnSpc>
                          <a:spcPct val="100000"/>
                        </a:lnSpc>
                        <a:spcBef>
                          <a:spcPts val="210"/>
                        </a:spcBef>
                      </a:pPr>
                      <a:r>
                        <a:rPr sz="1900" spc="85" dirty="0">
                          <a:latin typeface="Trebuchet MS"/>
                          <a:cs typeface="Trebuchet MS"/>
                        </a:rPr>
                        <a:t>Mohale</a:t>
                      </a:r>
                      <a:r>
                        <a:rPr sz="1900" spc="-80" dirty="0">
                          <a:latin typeface="Trebuchet MS"/>
                          <a:cs typeface="Trebuchet MS"/>
                        </a:rPr>
                        <a:t> </a:t>
                      </a:r>
                      <a:r>
                        <a:rPr sz="1900" spc="-10" dirty="0">
                          <a:latin typeface="Trebuchet MS"/>
                          <a:cs typeface="Trebuchet MS"/>
                        </a:rPr>
                        <a:t>Resort</a:t>
                      </a:r>
                      <a:endParaRPr sz="1900">
                        <a:latin typeface="Trebuchet MS"/>
                        <a:cs typeface="Trebuchet MS"/>
                      </a:endParaRPr>
                    </a:p>
                  </a:txBody>
                  <a:tcPr marL="0" marR="0" marT="26670" marB="0">
                    <a:lnB w="12700">
                      <a:solidFill>
                        <a:srgbClr val="000000"/>
                      </a:solidFill>
                      <a:prstDash val="solid"/>
                    </a:lnB>
                  </a:tcPr>
                </a:tc>
                <a:tc>
                  <a:txBody>
                    <a:bodyPr/>
                    <a:lstStyle/>
                    <a:p>
                      <a:pPr marL="41275" marR="74295">
                        <a:lnSpc>
                          <a:spcPct val="100000"/>
                        </a:lnSpc>
                        <a:spcBef>
                          <a:spcPts val="210"/>
                        </a:spcBef>
                      </a:pPr>
                      <a:r>
                        <a:rPr sz="1900" spc="155" dirty="0">
                          <a:latin typeface="Trebuchet MS"/>
                          <a:cs typeface="Trebuchet MS"/>
                        </a:rPr>
                        <a:t>A</a:t>
                      </a:r>
                      <a:r>
                        <a:rPr sz="1900" spc="-90" dirty="0">
                          <a:latin typeface="Trebuchet MS"/>
                          <a:cs typeface="Trebuchet MS"/>
                        </a:rPr>
                        <a:t> </a:t>
                      </a:r>
                      <a:r>
                        <a:rPr sz="1900" dirty="0">
                          <a:latin typeface="Trebuchet MS"/>
                          <a:cs typeface="Trebuchet MS"/>
                        </a:rPr>
                        <a:t>tourism</a:t>
                      </a:r>
                      <a:r>
                        <a:rPr sz="1900" spc="-25" dirty="0">
                          <a:latin typeface="Trebuchet MS"/>
                          <a:cs typeface="Trebuchet MS"/>
                        </a:rPr>
                        <a:t> </a:t>
                      </a:r>
                      <a:r>
                        <a:rPr sz="1900" dirty="0">
                          <a:latin typeface="Trebuchet MS"/>
                          <a:cs typeface="Trebuchet MS"/>
                        </a:rPr>
                        <a:t>resort</a:t>
                      </a:r>
                      <a:r>
                        <a:rPr sz="1900" spc="-20" dirty="0">
                          <a:latin typeface="Trebuchet MS"/>
                          <a:cs typeface="Trebuchet MS"/>
                        </a:rPr>
                        <a:t> </a:t>
                      </a:r>
                      <a:r>
                        <a:rPr sz="1900" dirty="0">
                          <a:latin typeface="Trebuchet MS"/>
                          <a:cs typeface="Trebuchet MS"/>
                        </a:rPr>
                        <a:t>located</a:t>
                      </a:r>
                      <a:r>
                        <a:rPr sz="1900" spc="-20" dirty="0">
                          <a:latin typeface="Trebuchet MS"/>
                          <a:cs typeface="Trebuchet MS"/>
                        </a:rPr>
                        <a:t> </a:t>
                      </a:r>
                      <a:r>
                        <a:rPr sz="1900" dirty="0">
                          <a:latin typeface="Trebuchet MS"/>
                          <a:cs typeface="Trebuchet MS"/>
                        </a:rPr>
                        <a:t>near</a:t>
                      </a:r>
                      <a:r>
                        <a:rPr sz="1900" spc="-70" dirty="0">
                          <a:latin typeface="Trebuchet MS"/>
                          <a:cs typeface="Trebuchet MS"/>
                        </a:rPr>
                        <a:t> </a:t>
                      </a:r>
                      <a:r>
                        <a:rPr sz="1900" dirty="0">
                          <a:latin typeface="Trebuchet MS"/>
                          <a:cs typeface="Trebuchet MS"/>
                        </a:rPr>
                        <a:t>the</a:t>
                      </a:r>
                      <a:r>
                        <a:rPr sz="1900" spc="-25" dirty="0">
                          <a:latin typeface="Trebuchet MS"/>
                          <a:cs typeface="Trebuchet MS"/>
                        </a:rPr>
                        <a:t> </a:t>
                      </a:r>
                      <a:r>
                        <a:rPr sz="1900" spc="85" dirty="0">
                          <a:latin typeface="Trebuchet MS"/>
                          <a:cs typeface="Trebuchet MS"/>
                        </a:rPr>
                        <a:t>Mohale</a:t>
                      </a:r>
                      <a:r>
                        <a:rPr sz="1900" spc="-20" dirty="0">
                          <a:latin typeface="Trebuchet MS"/>
                          <a:cs typeface="Trebuchet MS"/>
                        </a:rPr>
                        <a:t> </a:t>
                      </a:r>
                      <a:r>
                        <a:rPr sz="1900" spc="90" dirty="0">
                          <a:latin typeface="Trebuchet MS"/>
                          <a:cs typeface="Trebuchet MS"/>
                        </a:rPr>
                        <a:t>Dam </a:t>
                      </a:r>
                      <a:r>
                        <a:rPr sz="1900" spc="-20" dirty="0">
                          <a:latin typeface="Trebuchet MS"/>
                          <a:cs typeface="Trebuchet MS"/>
                        </a:rPr>
                        <a:t>in</a:t>
                      </a:r>
                      <a:r>
                        <a:rPr sz="1900" spc="-100" dirty="0">
                          <a:latin typeface="Trebuchet MS"/>
                          <a:cs typeface="Trebuchet MS"/>
                        </a:rPr>
                        <a:t> </a:t>
                      </a:r>
                      <a:r>
                        <a:rPr sz="1900" dirty="0">
                          <a:latin typeface="Trebuchet MS"/>
                          <a:cs typeface="Trebuchet MS"/>
                        </a:rPr>
                        <a:t>the</a:t>
                      </a:r>
                      <a:r>
                        <a:rPr sz="1900" spc="-95" dirty="0">
                          <a:latin typeface="Trebuchet MS"/>
                          <a:cs typeface="Trebuchet MS"/>
                        </a:rPr>
                        <a:t> </a:t>
                      </a:r>
                      <a:r>
                        <a:rPr sz="1900" spc="65" dirty="0">
                          <a:latin typeface="Trebuchet MS"/>
                          <a:cs typeface="Trebuchet MS"/>
                        </a:rPr>
                        <a:t>Lesotho</a:t>
                      </a:r>
                      <a:r>
                        <a:rPr sz="1900" spc="-100" dirty="0">
                          <a:latin typeface="Trebuchet MS"/>
                          <a:cs typeface="Trebuchet MS"/>
                        </a:rPr>
                        <a:t> </a:t>
                      </a:r>
                      <a:r>
                        <a:rPr sz="1900" spc="50" dirty="0">
                          <a:latin typeface="Trebuchet MS"/>
                          <a:cs typeface="Trebuchet MS"/>
                        </a:rPr>
                        <a:t>Highlands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198755">
                        <a:lnSpc>
                          <a:spcPct val="100000"/>
                        </a:lnSpc>
                      </a:pPr>
                      <a:r>
                        <a:rPr sz="1900" dirty="0">
                          <a:latin typeface="Trebuchet MS"/>
                          <a:cs typeface="Trebuchet MS"/>
                        </a:rPr>
                        <a:t>Constructed</a:t>
                      </a:r>
                      <a:r>
                        <a:rPr sz="1900" spc="100" dirty="0">
                          <a:latin typeface="Trebuchet MS"/>
                          <a:cs typeface="Trebuchet MS"/>
                        </a:rPr>
                        <a:t> </a:t>
                      </a:r>
                      <a:r>
                        <a:rPr sz="1900" dirty="0">
                          <a:latin typeface="Trebuchet MS"/>
                          <a:cs typeface="Trebuchet MS"/>
                        </a:rPr>
                        <a:t>during</a:t>
                      </a:r>
                      <a:r>
                        <a:rPr sz="1900" spc="105" dirty="0">
                          <a:latin typeface="Trebuchet MS"/>
                          <a:cs typeface="Trebuchet MS"/>
                        </a:rPr>
                        <a:t> </a:t>
                      </a:r>
                      <a:r>
                        <a:rPr sz="1900" dirty="0">
                          <a:latin typeface="Trebuchet MS"/>
                          <a:cs typeface="Trebuchet MS"/>
                        </a:rPr>
                        <a:t>the</a:t>
                      </a:r>
                      <a:r>
                        <a:rPr sz="1900" spc="100" dirty="0">
                          <a:latin typeface="Trebuchet MS"/>
                          <a:cs typeface="Trebuchet MS"/>
                        </a:rPr>
                        <a:t> </a:t>
                      </a:r>
                      <a:r>
                        <a:rPr sz="1900" spc="95" dirty="0">
                          <a:latin typeface="Trebuchet MS"/>
                          <a:cs typeface="Trebuchet MS"/>
                        </a:rPr>
                        <a:t>dam</a:t>
                      </a:r>
                      <a:r>
                        <a:rPr sz="1900" spc="105" dirty="0">
                          <a:latin typeface="Trebuchet MS"/>
                          <a:cs typeface="Trebuchet MS"/>
                        </a:rPr>
                        <a:t> </a:t>
                      </a:r>
                      <a:r>
                        <a:rPr sz="1900" spc="-10" dirty="0">
                          <a:latin typeface="Trebuchet MS"/>
                          <a:cs typeface="Trebuchet MS"/>
                        </a:rPr>
                        <a:t>construction</a:t>
                      </a:r>
                      <a:r>
                        <a:rPr sz="1900" spc="200" dirty="0">
                          <a:latin typeface="Trebuchet MS"/>
                          <a:cs typeface="Trebuchet MS"/>
                        </a:rPr>
                        <a:t> </a:t>
                      </a:r>
                      <a:r>
                        <a:rPr sz="1900" spc="70" dirty="0">
                          <a:latin typeface="Trebuchet MS"/>
                          <a:cs typeface="Trebuchet MS"/>
                        </a:rPr>
                        <a:t>and</a:t>
                      </a:r>
                      <a:r>
                        <a:rPr sz="1900" spc="10" dirty="0">
                          <a:latin typeface="Trebuchet MS"/>
                          <a:cs typeface="Trebuchet MS"/>
                        </a:rPr>
                        <a:t> </a:t>
                      </a:r>
                      <a:r>
                        <a:rPr sz="1900" spc="-30" dirty="0">
                          <a:latin typeface="Trebuchet MS"/>
                          <a:cs typeface="Trebuchet MS"/>
                        </a:rPr>
                        <a:t>will</a:t>
                      </a:r>
                      <a:r>
                        <a:rPr sz="1900" spc="10" dirty="0">
                          <a:latin typeface="Trebuchet MS"/>
                          <a:cs typeface="Trebuchet MS"/>
                        </a:rPr>
                        <a:t> </a:t>
                      </a:r>
                      <a:r>
                        <a:rPr sz="1900" dirty="0">
                          <a:latin typeface="Trebuchet MS"/>
                          <a:cs typeface="Trebuchet MS"/>
                        </a:rPr>
                        <a:t>bring</a:t>
                      </a:r>
                      <a:r>
                        <a:rPr sz="1900" spc="90" dirty="0">
                          <a:latin typeface="Trebuchet MS"/>
                          <a:cs typeface="Trebuchet MS"/>
                        </a:rPr>
                        <a:t> </a:t>
                      </a:r>
                      <a:r>
                        <a:rPr sz="1900" dirty="0">
                          <a:latin typeface="Trebuchet MS"/>
                          <a:cs typeface="Trebuchet MS"/>
                        </a:rPr>
                        <a:t>improvements</a:t>
                      </a:r>
                      <a:r>
                        <a:rPr sz="1900" spc="90" dirty="0">
                          <a:latin typeface="Trebuchet MS"/>
                          <a:cs typeface="Trebuchet MS"/>
                        </a:rPr>
                        <a:t> </a:t>
                      </a:r>
                      <a:r>
                        <a:rPr sz="1900" dirty="0">
                          <a:latin typeface="Trebuchet MS"/>
                          <a:cs typeface="Trebuchet MS"/>
                        </a:rPr>
                        <a:t>to</a:t>
                      </a:r>
                      <a:r>
                        <a:rPr sz="1900" spc="90" dirty="0">
                          <a:latin typeface="Trebuchet MS"/>
                          <a:cs typeface="Trebuchet MS"/>
                        </a:rPr>
                        <a:t> </a:t>
                      </a:r>
                      <a:r>
                        <a:rPr sz="1900" dirty="0">
                          <a:latin typeface="Trebuchet MS"/>
                          <a:cs typeface="Trebuchet MS"/>
                        </a:rPr>
                        <a:t>buildings</a:t>
                      </a:r>
                      <a:r>
                        <a:rPr sz="1900" spc="90" dirty="0">
                          <a:latin typeface="Trebuchet MS"/>
                          <a:cs typeface="Trebuchet MS"/>
                        </a:rPr>
                        <a:t> </a:t>
                      </a:r>
                      <a:r>
                        <a:rPr sz="1900" spc="45" dirty="0">
                          <a:latin typeface="Trebuchet MS"/>
                          <a:cs typeface="Trebuchet MS"/>
                        </a:rPr>
                        <a:t>and </a:t>
                      </a:r>
                      <a:r>
                        <a:rPr sz="1900" dirty="0">
                          <a:latin typeface="Trebuchet MS"/>
                          <a:cs typeface="Trebuchet MS"/>
                        </a:rPr>
                        <a:t>support</a:t>
                      </a:r>
                      <a:r>
                        <a:rPr sz="1900" spc="229" dirty="0">
                          <a:latin typeface="Trebuchet MS"/>
                          <a:cs typeface="Trebuchet MS"/>
                        </a:rPr>
                        <a:t> </a:t>
                      </a:r>
                      <a:r>
                        <a:rPr sz="1900" spc="-10" dirty="0">
                          <a:latin typeface="Trebuchet MS"/>
                          <a:cs typeface="Trebuchet MS"/>
                        </a:rPr>
                        <a:t>infrastructure</a:t>
                      </a:r>
                      <a:endParaRPr sz="1900">
                        <a:latin typeface="Trebuchet MS"/>
                        <a:cs typeface="Trebuchet MS"/>
                      </a:endParaRPr>
                    </a:p>
                    <a:p>
                      <a:pPr>
                        <a:lnSpc>
                          <a:spcPct val="100000"/>
                        </a:lnSpc>
                        <a:spcBef>
                          <a:spcPts val="20"/>
                        </a:spcBef>
                      </a:pPr>
                      <a:endParaRPr sz="1950">
                        <a:latin typeface="Times New Roman"/>
                        <a:cs typeface="Times New Roman"/>
                      </a:endParaRPr>
                    </a:p>
                    <a:p>
                      <a:pPr marL="41275" marR="480059">
                        <a:lnSpc>
                          <a:spcPct val="100000"/>
                        </a:lnSpc>
                      </a:pPr>
                      <a:r>
                        <a:rPr sz="1900" spc="75" dirty="0">
                          <a:latin typeface="Trebuchet MS"/>
                          <a:cs typeface="Trebuchet MS"/>
                        </a:rPr>
                        <a:t>Comprises</a:t>
                      </a:r>
                      <a:r>
                        <a:rPr sz="1900" spc="-45" dirty="0">
                          <a:latin typeface="Trebuchet MS"/>
                          <a:cs typeface="Trebuchet MS"/>
                        </a:rPr>
                        <a:t> </a:t>
                      </a:r>
                      <a:r>
                        <a:rPr sz="1900" dirty="0">
                          <a:latin typeface="Trebuchet MS"/>
                          <a:cs typeface="Trebuchet MS"/>
                        </a:rPr>
                        <a:t>of</a:t>
                      </a:r>
                      <a:r>
                        <a:rPr sz="1900" spc="-90" dirty="0">
                          <a:latin typeface="Trebuchet MS"/>
                          <a:cs typeface="Trebuchet MS"/>
                        </a:rPr>
                        <a:t> </a:t>
                      </a:r>
                      <a:r>
                        <a:rPr sz="1900" dirty="0">
                          <a:latin typeface="Trebuchet MS"/>
                          <a:cs typeface="Trebuchet MS"/>
                        </a:rPr>
                        <a:t>107</a:t>
                      </a:r>
                      <a:r>
                        <a:rPr sz="1900" spc="-40" dirty="0">
                          <a:latin typeface="Trebuchet MS"/>
                          <a:cs typeface="Trebuchet MS"/>
                        </a:rPr>
                        <a:t> </a:t>
                      </a:r>
                      <a:r>
                        <a:rPr sz="1900" dirty="0">
                          <a:latin typeface="Trebuchet MS"/>
                          <a:cs typeface="Trebuchet MS"/>
                        </a:rPr>
                        <a:t>single</a:t>
                      </a:r>
                      <a:r>
                        <a:rPr sz="1900" spc="-40" dirty="0">
                          <a:latin typeface="Trebuchet MS"/>
                          <a:cs typeface="Trebuchet MS"/>
                        </a:rPr>
                        <a:t> </a:t>
                      </a:r>
                      <a:r>
                        <a:rPr sz="1900" spc="70" dirty="0">
                          <a:latin typeface="Trebuchet MS"/>
                          <a:cs typeface="Trebuchet MS"/>
                        </a:rPr>
                        <a:t>and</a:t>
                      </a:r>
                      <a:r>
                        <a:rPr sz="1900" spc="-40" dirty="0">
                          <a:latin typeface="Trebuchet MS"/>
                          <a:cs typeface="Trebuchet MS"/>
                        </a:rPr>
                        <a:t> </a:t>
                      </a:r>
                      <a:r>
                        <a:rPr sz="1900" spc="75" dirty="0">
                          <a:latin typeface="Trebuchet MS"/>
                          <a:cs typeface="Trebuchet MS"/>
                        </a:rPr>
                        <a:t>double</a:t>
                      </a:r>
                      <a:r>
                        <a:rPr sz="1900" spc="-45" dirty="0">
                          <a:latin typeface="Trebuchet MS"/>
                          <a:cs typeface="Trebuchet MS"/>
                        </a:rPr>
                        <a:t> </a:t>
                      </a:r>
                      <a:r>
                        <a:rPr sz="1900" spc="-10" dirty="0">
                          <a:latin typeface="Trebuchet MS"/>
                          <a:cs typeface="Trebuchet MS"/>
                        </a:rPr>
                        <a:t>storey </a:t>
                      </a:r>
                      <a:r>
                        <a:rPr sz="1900" dirty="0">
                          <a:latin typeface="Trebuchet MS"/>
                          <a:cs typeface="Trebuchet MS"/>
                        </a:rPr>
                        <a:t>structures</a:t>
                      </a:r>
                      <a:r>
                        <a:rPr sz="1900" spc="-5" dirty="0">
                          <a:latin typeface="Trebuchet MS"/>
                          <a:cs typeface="Trebuchet MS"/>
                        </a:rPr>
                        <a:t> </a:t>
                      </a:r>
                      <a:r>
                        <a:rPr sz="1900" spc="-45" dirty="0">
                          <a:latin typeface="Trebuchet MS"/>
                          <a:cs typeface="Trebuchet MS"/>
                        </a:rPr>
                        <a:t>that</a:t>
                      </a:r>
                      <a:r>
                        <a:rPr sz="1900" dirty="0">
                          <a:latin typeface="Trebuchet MS"/>
                          <a:cs typeface="Trebuchet MS"/>
                        </a:rPr>
                        <a:t> </a:t>
                      </a:r>
                      <a:r>
                        <a:rPr sz="1900" spc="55" dirty="0">
                          <a:latin typeface="Trebuchet MS"/>
                          <a:cs typeface="Trebuchet MS"/>
                        </a:rPr>
                        <a:t>range</a:t>
                      </a:r>
                      <a:r>
                        <a:rPr sz="1900" dirty="0">
                          <a:latin typeface="Trebuchet MS"/>
                          <a:cs typeface="Trebuchet MS"/>
                        </a:rPr>
                        <a:t> from single</a:t>
                      </a:r>
                      <a:r>
                        <a:rPr sz="1900" spc="-5" dirty="0">
                          <a:latin typeface="Trebuchet MS"/>
                          <a:cs typeface="Trebuchet MS"/>
                        </a:rPr>
                        <a:t> </a:t>
                      </a:r>
                      <a:r>
                        <a:rPr sz="1900" dirty="0">
                          <a:latin typeface="Trebuchet MS"/>
                          <a:cs typeface="Trebuchet MS"/>
                        </a:rPr>
                        <a:t>to </a:t>
                      </a:r>
                      <a:r>
                        <a:rPr sz="1900" spc="-20" dirty="0">
                          <a:latin typeface="Trebuchet MS"/>
                          <a:cs typeface="Trebuchet MS"/>
                        </a:rPr>
                        <a:t>four </a:t>
                      </a:r>
                      <a:r>
                        <a:rPr sz="1900" spc="80" dirty="0">
                          <a:latin typeface="Trebuchet MS"/>
                          <a:cs typeface="Trebuchet MS"/>
                        </a:rPr>
                        <a:t>bedrooms</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40" dirty="0">
                          <a:latin typeface="Trebuchet MS"/>
                          <a:cs typeface="Trebuchet MS"/>
                        </a:rPr>
                        <a:t>1.6</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IRR=33.43%</a:t>
                      </a:r>
                      <a:endParaRPr sz="1900">
                        <a:latin typeface="Trebuchet MS"/>
                        <a:cs typeface="Trebuchet MS"/>
                      </a:endParaRPr>
                    </a:p>
                    <a:p>
                      <a:pPr marL="41275">
                        <a:lnSpc>
                          <a:spcPts val="2275"/>
                        </a:lnSpc>
                      </a:pPr>
                      <a:r>
                        <a:rPr sz="1900" dirty="0">
                          <a:latin typeface="Trebuchet MS"/>
                          <a:cs typeface="Trebuchet MS"/>
                        </a:rPr>
                        <a:t>Payback=5.04</a:t>
                      </a:r>
                      <a:r>
                        <a:rPr sz="1900" spc="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70" dirty="0">
                          <a:latin typeface="Trebuchet MS"/>
                          <a:cs typeface="Trebuchet MS"/>
                        </a:rPr>
                        <a:t> </a:t>
                      </a:r>
                      <a:r>
                        <a:rPr sz="1900" spc="-10" dirty="0">
                          <a:latin typeface="Trebuchet MS"/>
                          <a:cs typeface="Trebuchet MS"/>
                        </a:rPr>
                        <a:t>Index=2</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125" dirty="0">
                          <a:latin typeface="Trebuchet MS"/>
                          <a:cs typeface="Trebuchet MS"/>
                        </a:rPr>
                        <a:t>2.3</a:t>
                      </a:r>
                      <a:r>
                        <a:rPr sz="1900" spc="-70"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173355" marR="56515">
                        <a:lnSpc>
                          <a:spcPct val="100000"/>
                        </a:lnSpc>
                        <a:spcBef>
                          <a:spcPts val="210"/>
                        </a:spcBef>
                      </a:pPr>
                      <a:r>
                        <a:rPr sz="1900" spc="75" dirty="0">
                          <a:latin typeface="Trebuchet MS"/>
                          <a:cs typeface="Trebuchet MS"/>
                        </a:rPr>
                        <a:t>South</a:t>
                      </a:r>
                      <a:r>
                        <a:rPr sz="1900" spc="-125" dirty="0">
                          <a:latin typeface="Trebuchet MS"/>
                          <a:cs typeface="Trebuchet MS"/>
                        </a:rPr>
                        <a:t> </a:t>
                      </a:r>
                      <a:r>
                        <a:rPr sz="1900" spc="-50" dirty="0">
                          <a:latin typeface="Trebuchet MS"/>
                          <a:cs typeface="Trebuchet MS"/>
                        </a:rPr>
                        <a:t>Africa,</a:t>
                      </a:r>
                      <a:r>
                        <a:rPr sz="1900" spc="-55" dirty="0">
                          <a:latin typeface="Trebuchet MS"/>
                          <a:cs typeface="Trebuchet MS"/>
                        </a:rPr>
                        <a:t> </a:t>
                      </a:r>
                      <a:r>
                        <a:rPr sz="1900" spc="-35" dirty="0">
                          <a:latin typeface="Trebuchet MS"/>
                          <a:cs typeface="Trebuchet MS"/>
                        </a:rPr>
                        <a:t>International, </a:t>
                      </a:r>
                      <a:r>
                        <a:rPr sz="1900" spc="45" dirty="0">
                          <a:latin typeface="Trebuchet MS"/>
                          <a:cs typeface="Trebuchet MS"/>
                        </a:rPr>
                        <a:t>Domestic</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2319020">
                <a:tc>
                  <a:txBody>
                    <a:bodyPr/>
                    <a:lstStyle/>
                    <a:p>
                      <a:pPr marL="41275">
                        <a:lnSpc>
                          <a:spcPct val="100000"/>
                        </a:lnSpc>
                        <a:spcBef>
                          <a:spcPts val="210"/>
                        </a:spcBef>
                      </a:pPr>
                      <a:r>
                        <a:rPr sz="1900" spc="85" dirty="0">
                          <a:latin typeface="Trebuchet MS"/>
                          <a:cs typeface="Trebuchet MS"/>
                        </a:rPr>
                        <a:t>Mohale</a:t>
                      </a:r>
                      <a:r>
                        <a:rPr sz="1900" spc="-95" dirty="0">
                          <a:latin typeface="Trebuchet MS"/>
                          <a:cs typeface="Trebuchet MS"/>
                        </a:rPr>
                        <a:t> </a:t>
                      </a:r>
                      <a:r>
                        <a:rPr sz="1900" dirty="0">
                          <a:latin typeface="Trebuchet MS"/>
                          <a:cs typeface="Trebuchet MS"/>
                        </a:rPr>
                        <a:t>Water</a:t>
                      </a:r>
                      <a:r>
                        <a:rPr sz="1900" spc="-60" dirty="0">
                          <a:latin typeface="Trebuchet MS"/>
                          <a:cs typeface="Trebuchet MS"/>
                        </a:rPr>
                        <a:t> </a:t>
                      </a:r>
                      <a:r>
                        <a:rPr sz="1900" spc="-20" dirty="0">
                          <a:latin typeface="Trebuchet MS"/>
                          <a:cs typeface="Trebuchet MS"/>
                        </a:rPr>
                        <a:t>Park</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101600">
                        <a:lnSpc>
                          <a:spcPct val="100000"/>
                        </a:lnSpc>
                        <a:spcBef>
                          <a:spcPts val="210"/>
                        </a:spcBef>
                      </a:pPr>
                      <a:r>
                        <a:rPr sz="1900" dirty="0">
                          <a:latin typeface="Trebuchet MS"/>
                          <a:cs typeface="Trebuchet MS"/>
                        </a:rPr>
                        <a:t>Opportunity</a:t>
                      </a:r>
                      <a:r>
                        <a:rPr sz="1900" spc="-60" dirty="0">
                          <a:latin typeface="Trebuchet MS"/>
                          <a:cs typeface="Trebuchet MS"/>
                        </a:rPr>
                        <a:t> </a:t>
                      </a:r>
                      <a:r>
                        <a:rPr sz="1900" spc="-30" dirty="0">
                          <a:latin typeface="Trebuchet MS"/>
                          <a:cs typeface="Trebuchet MS"/>
                        </a:rPr>
                        <a:t>for</a:t>
                      </a:r>
                      <a:r>
                        <a:rPr sz="1900" spc="-45" dirty="0">
                          <a:latin typeface="Trebuchet MS"/>
                          <a:cs typeface="Trebuchet MS"/>
                        </a:rPr>
                        <a:t> </a:t>
                      </a:r>
                      <a:r>
                        <a:rPr sz="1900" dirty="0">
                          <a:latin typeface="Trebuchet MS"/>
                          <a:cs typeface="Trebuchet MS"/>
                        </a:rPr>
                        <a:t>a</a:t>
                      </a:r>
                      <a:r>
                        <a:rPr sz="1900" spc="-55" dirty="0">
                          <a:latin typeface="Trebuchet MS"/>
                          <a:cs typeface="Trebuchet MS"/>
                        </a:rPr>
                        <a:t> </a:t>
                      </a:r>
                      <a:r>
                        <a:rPr sz="1900" spc="-10" dirty="0">
                          <a:latin typeface="Trebuchet MS"/>
                          <a:cs typeface="Trebuchet MS"/>
                        </a:rPr>
                        <a:t>water</a:t>
                      </a:r>
                      <a:r>
                        <a:rPr sz="1900" spc="-45" dirty="0">
                          <a:latin typeface="Trebuchet MS"/>
                          <a:cs typeface="Trebuchet MS"/>
                        </a:rPr>
                        <a:t> </a:t>
                      </a:r>
                      <a:r>
                        <a:rPr sz="1900" dirty="0">
                          <a:latin typeface="Trebuchet MS"/>
                          <a:cs typeface="Trebuchet MS"/>
                        </a:rPr>
                        <a:t>leisure</a:t>
                      </a:r>
                      <a:r>
                        <a:rPr sz="1900" spc="10" dirty="0">
                          <a:latin typeface="Trebuchet MS"/>
                          <a:cs typeface="Trebuchet MS"/>
                        </a:rPr>
                        <a:t> </a:t>
                      </a:r>
                      <a:r>
                        <a:rPr sz="1900" dirty="0">
                          <a:latin typeface="Trebuchet MS"/>
                          <a:cs typeface="Trebuchet MS"/>
                        </a:rPr>
                        <a:t>park</a:t>
                      </a:r>
                      <a:r>
                        <a:rPr sz="1900" spc="10" dirty="0">
                          <a:latin typeface="Trebuchet MS"/>
                          <a:cs typeface="Trebuchet MS"/>
                        </a:rPr>
                        <a:t> </a:t>
                      </a:r>
                      <a:r>
                        <a:rPr sz="1900" dirty="0">
                          <a:latin typeface="Trebuchet MS"/>
                          <a:cs typeface="Trebuchet MS"/>
                        </a:rPr>
                        <a:t>amid</a:t>
                      </a:r>
                      <a:r>
                        <a:rPr sz="1900" spc="10" dirty="0">
                          <a:latin typeface="Trebuchet MS"/>
                          <a:cs typeface="Trebuchet MS"/>
                        </a:rPr>
                        <a:t> </a:t>
                      </a:r>
                      <a:r>
                        <a:rPr sz="1900" spc="-25" dirty="0">
                          <a:latin typeface="Trebuchet MS"/>
                          <a:cs typeface="Trebuchet MS"/>
                        </a:rPr>
                        <a:t>the </a:t>
                      </a:r>
                      <a:r>
                        <a:rPr sz="1900" spc="75" dirty="0">
                          <a:latin typeface="Trebuchet MS"/>
                          <a:cs typeface="Trebuchet MS"/>
                        </a:rPr>
                        <a:t>superb</a:t>
                      </a:r>
                      <a:r>
                        <a:rPr sz="1900" spc="-85" dirty="0">
                          <a:latin typeface="Trebuchet MS"/>
                          <a:cs typeface="Trebuchet MS"/>
                        </a:rPr>
                        <a:t> </a:t>
                      </a:r>
                      <a:r>
                        <a:rPr sz="1900" spc="60" dirty="0">
                          <a:latin typeface="Trebuchet MS"/>
                          <a:cs typeface="Trebuchet MS"/>
                        </a:rPr>
                        <a:t>scenery</a:t>
                      </a:r>
                      <a:r>
                        <a:rPr sz="1900" spc="-135" dirty="0">
                          <a:latin typeface="Trebuchet MS"/>
                          <a:cs typeface="Trebuchet MS"/>
                        </a:rPr>
                        <a:t> </a:t>
                      </a:r>
                      <a:r>
                        <a:rPr sz="1900" dirty="0">
                          <a:latin typeface="Trebuchet MS"/>
                          <a:cs typeface="Trebuchet MS"/>
                        </a:rPr>
                        <a:t>of</a:t>
                      </a:r>
                      <a:r>
                        <a:rPr sz="1900" spc="-130" dirty="0">
                          <a:latin typeface="Trebuchet MS"/>
                          <a:cs typeface="Trebuchet MS"/>
                        </a:rPr>
                        <a:t> </a:t>
                      </a:r>
                      <a:r>
                        <a:rPr sz="1900" dirty="0">
                          <a:latin typeface="Trebuchet MS"/>
                          <a:cs typeface="Trebuchet MS"/>
                        </a:rPr>
                        <a:t>the</a:t>
                      </a:r>
                      <a:r>
                        <a:rPr sz="1900" spc="-80" dirty="0">
                          <a:latin typeface="Trebuchet MS"/>
                          <a:cs typeface="Trebuchet MS"/>
                        </a:rPr>
                        <a:t> </a:t>
                      </a:r>
                      <a:r>
                        <a:rPr sz="1900" spc="65" dirty="0">
                          <a:latin typeface="Trebuchet MS"/>
                          <a:cs typeface="Trebuchet MS"/>
                        </a:rPr>
                        <a:t>Lesotho</a:t>
                      </a:r>
                      <a:r>
                        <a:rPr sz="1900" spc="-85" dirty="0">
                          <a:latin typeface="Trebuchet MS"/>
                          <a:cs typeface="Trebuchet MS"/>
                        </a:rPr>
                        <a:t> </a:t>
                      </a:r>
                      <a:r>
                        <a:rPr sz="1900" spc="60" dirty="0">
                          <a:latin typeface="Trebuchet MS"/>
                          <a:cs typeface="Trebuchet MS"/>
                        </a:rPr>
                        <a:t>Highlands</a:t>
                      </a:r>
                      <a:r>
                        <a:rPr sz="1900" spc="-135" dirty="0">
                          <a:latin typeface="Trebuchet MS"/>
                          <a:cs typeface="Trebuchet MS"/>
                        </a:rPr>
                        <a:t> </a:t>
                      </a:r>
                      <a:r>
                        <a:rPr sz="1900" spc="-20" dirty="0">
                          <a:latin typeface="Trebuchet MS"/>
                          <a:cs typeface="Trebuchet MS"/>
                        </a:rPr>
                        <a:t>with</a:t>
                      </a:r>
                      <a:endParaRPr sz="1900">
                        <a:latin typeface="Trebuchet MS"/>
                        <a:cs typeface="Trebuchet MS"/>
                      </a:endParaRPr>
                    </a:p>
                    <a:p>
                      <a:pPr>
                        <a:lnSpc>
                          <a:spcPct val="100000"/>
                        </a:lnSpc>
                        <a:spcBef>
                          <a:spcPts val="25"/>
                        </a:spcBef>
                      </a:pPr>
                      <a:endParaRPr sz="1950">
                        <a:latin typeface="Times New Roman"/>
                        <a:cs typeface="Times New Roman"/>
                      </a:endParaRPr>
                    </a:p>
                    <a:p>
                      <a:pPr marL="243840" indent="-203200">
                        <a:lnSpc>
                          <a:spcPts val="2280"/>
                        </a:lnSpc>
                        <a:buAutoNum type="arabicPeriod"/>
                        <a:tabLst>
                          <a:tab pos="244475" algn="l"/>
                        </a:tabLst>
                      </a:pPr>
                      <a:r>
                        <a:rPr sz="1900" spc="155" dirty="0">
                          <a:latin typeface="Trebuchet MS"/>
                          <a:cs typeface="Trebuchet MS"/>
                        </a:rPr>
                        <a:t>A</a:t>
                      </a:r>
                      <a:r>
                        <a:rPr sz="1900" spc="-175" dirty="0">
                          <a:latin typeface="Trebuchet MS"/>
                          <a:cs typeface="Trebuchet MS"/>
                        </a:rPr>
                        <a:t> </a:t>
                      </a:r>
                      <a:r>
                        <a:rPr sz="1900" spc="-10" dirty="0">
                          <a:latin typeface="Trebuchet MS"/>
                          <a:cs typeface="Trebuchet MS"/>
                        </a:rPr>
                        <a:t>water</a:t>
                      </a:r>
                      <a:r>
                        <a:rPr sz="1900" spc="-95" dirty="0">
                          <a:latin typeface="Trebuchet MS"/>
                          <a:cs typeface="Trebuchet MS"/>
                        </a:rPr>
                        <a:t> </a:t>
                      </a:r>
                      <a:r>
                        <a:rPr sz="1900" dirty="0">
                          <a:latin typeface="Trebuchet MS"/>
                          <a:cs typeface="Trebuchet MS"/>
                        </a:rPr>
                        <a:t>leisure</a:t>
                      </a:r>
                      <a:r>
                        <a:rPr sz="1900" spc="-45" dirty="0">
                          <a:latin typeface="Trebuchet MS"/>
                          <a:cs typeface="Trebuchet MS"/>
                        </a:rPr>
                        <a:t> </a:t>
                      </a:r>
                      <a:r>
                        <a:rPr sz="1900" spc="-20" dirty="0">
                          <a:latin typeface="Trebuchet MS"/>
                          <a:cs typeface="Trebuchet MS"/>
                        </a:rPr>
                        <a:t>park</a:t>
                      </a:r>
                      <a:endParaRPr sz="1900">
                        <a:latin typeface="Trebuchet MS"/>
                        <a:cs typeface="Trebuchet MS"/>
                      </a:endParaRPr>
                    </a:p>
                    <a:p>
                      <a:pPr marL="266700" indent="-226060">
                        <a:lnSpc>
                          <a:spcPts val="2275"/>
                        </a:lnSpc>
                        <a:buAutoNum type="arabicPeriod"/>
                        <a:tabLst>
                          <a:tab pos="267335" algn="l"/>
                        </a:tabLst>
                      </a:pPr>
                      <a:r>
                        <a:rPr sz="1900" spc="155" dirty="0">
                          <a:latin typeface="Trebuchet MS"/>
                          <a:cs typeface="Trebuchet MS"/>
                        </a:rPr>
                        <a:t>A</a:t>
                      </a:r>
                      <a:r>
                        <a:rPr sz="1900" spc="-90" dirty="0">
                          <a:latin typeface="Trebuchet MS"/>
                          <a:cs typeface="Trebuchet MS"/>
                        </a:rPr>
                        <a:t> </a:t>
                      </a:r>
                      <a:r>
                        <a:rPr sz="1900" dirty="0">
                          <a:latin typeface="Trebuchet MS"/>
                          <a:cs typeface="Trebuchet MS"/>
                        </a:rPr>
                        <a:t>cruise</a:t>
                      </a:r>
                      <a:r>
                        <a:rPr sz="1900" spc="-20" dirty="0">
                          <a:latin typeface="Trebuchet MS"/>
                          <a:cs typeface="Trebuchet MS"/>
                        </a:rPr>
                        <a:t> </a:t>
                      </a:r>
                      <a:r>
                        <a:rPr sz="1900" dirty="0">
                          <a:latin typeface="Trebuchet MS"/>
                          <a:cs typeface="Trebuchet MS"/>
                        </a:rPr>
                        <a:t>boat</a:t>
                      </a:r>
                      <a:r>
                        <a:rPr sz="1900" spc="-20" dirty="0">
                          <a:latin typeface="Trebuchet MS"/>
                          <a:cs typeface="Trebuchet MS"/>
                        </a:rPr>
                        <a:t> </a:t>
                      </a:r>
                      <a:r>
                        <a:rPr sz="1900" spc="-30" dirty="0">
                          <a:latin typeface="Trebuchet MS"/>
                          <a:cs typeface="Trebuchet MS"/>
                        </a:rPr>
                        <a:t>for</a:t>
                      </a:r>
                      <a:r>
                        <a:rPr sz="1900" spc="-75" dirty="0">
                          <a:latin typeface="Trebuchet MS"/>
                          <a:cs typeface="Trebuchet MS"/>
                        </a:rPr>
                        <a:t> </a:t>
                      </a:r>
                      <a:r>
                        <a:rPr sz="1900" dirty="0">
                          <a:latin typeface="Trebuchet MS"/>
                          <a:cs typeface="Trebuchet MS"/>
                        </a:rPr>
                        <a:t>the</a:t>
                      </a:r>
                      <a:r>
                        <a:rPr sz="1900" spc="-20" dirty="0">
                          <a:latin typeface="Trebuchet MS"/>
                          <a:cs typeface="Trebuchet MS"/>
                        </a:rPr>
                        <a:t> lake</a:t>
                      </a:r>
                      <a:endParaRPr sz="1900">
                        <a:latin typeface="Trebuchet MS"/>
                        <a:cs typeface="Trebuchet MS"/>
                      </a:endParaRPr>
                    </a:p>
                    <a:p>
                      <a:pPr marL="269875" indent="-229235">
                        <a:lnSpc>
                          <a:spcPts val="2275"/>
                        </a:lnSpc>
                        <a:buAutoNum type="arabicPeriod"/>
                        <a:tabLst>
                          <a:tab pos="270510" algn="l"/>
                        </a:tabLst>
                      </a:pPr>
                      <a:r>
                        <a:rPr sz="1900" spc="155" dirty="0">
                          <a:latin typeface="Trebuchet MS"/>
                          <a:cs typeface="Trebuchet MS"/>
                        </a:rPr>
                        <a:t>A</a:t>
                      </a:r>
                      <a:r>
                        <a:rPr sz="1900" spc="-60" dirty="0">
                          <a:latin typeface="Trebuchet MS"/>
                          <a:cs typeface="Trebuchet MS"/>
                        </a:rPr>
                        <a:t> </a:t>
                      </a:r>
                      <a:r>
                        <a:rPr sz="1900" spc="55" dirty="0">
                          <a:latin typeface="Trebuchet MS"/>
                          <a:cs typeface="Trebuchet MS"/>
                        </a:rPr>
                        <a:t>community</a:t>
                      </a:r>
                      <a:r>
                        <a:rPr sz="1900" spc="-50" dirty="0">
                          <a:latin typeface="Trebuchet MS"/>
                          <a:cs typeface="Trebuchet MS"/>
                        </a:rPr>
                        <a:t> </a:t>
                      </a:r>
                      <a:r>
                        <a:rPr sz="1900" dirty="0">
                          <a:latin typeface="Trebuchet MS"/>
                          <a:cs typeface="Trebuchet MS"/>
                        </a:rPr>
                        <a:t>outdoor</a:t>
                      </a:r>
                      <a:r>
                        <a:rPr sz="1900" spc="-40" dirty="0">
                          <a:latin typeface="Trebuchet MS"/>
                          <a:cs typeface="Trebuchet MS"/>
                        </a:rPr>
                        <a:t> </a:t>
                      </a:r>
                      <a:r>
                        <a:rPr sz="1900" spc="-10" dirty="0">
                          <a:latin typeface="Trebuchet MS"/>
                          <a:cs typeface="Trebuchet MS"/>
                        </a:rPr>
                        <a:t>centre</a:t>
                      </a:r>
                      <a:endParaRPr sz="1900">
                        <a:latin typeface="Trebuchet MS"/>
                        <a:cs typeface="Trebuchet MS"/>
                      </a:endParaRPr>
                    </a:p>
                    <a:p>
                      <a:pPr marL="272415" indent="-231775">
                        <a:lnSpc>
                          <a:spcPts val="2280"/>
                        </a:lnSpc>
                        <a:buAutoNum type="arabicPeriod"/>
                        <a:tabLst>
                          <a:tab pos="273050" algn="l"/>
                        </a:tabLst>
                      </a:pPr>
                      <a:r>
                        <a:rPr sz="1900" spc="155" dirty="0">
                          <a:latin typeface="Trebuchet MS"/>
                          <a:cs typeface="Trebuchet MS"/>
                        </a:rPr>
                        <a:t>A</a:t>
                      </a:r>
                      <a:r>
                        <a:rPr sz="1900" spc="-85" dirty="0">
                          <a:latin typeface="Trebuchet MS"/>
                          <a:cs typeface="Trebuchet MS"/>
                        </a:rPr>
                        <a:t> </a:t>
                      </a:r>
                      <a:r>
                        <a:rPr sz="1900" spc="-40" dirty="0">
                          <a:latin typeface="Trebuchet MS"/>
                          <a:cs typeface="Trebuchet MS"/>
                        </a:rPr>
                        <a:t>fly-</a:t>
                      </a:r>
                      <a:r>
                        <a:rPr sz="1900" dirty="0">
                          <a:latin typeface="Trebuchet MS"/>
                          <a:cs typeface="Trebuchet MS"/>
                        </a:rPr>
                        <a:t>fishing</a:t>
                      </a:r>
                      <a:r>
                        <a:rPr sz="1900" spc="-10" dirty="0">
                          <a:latin typeface="Trebuchet MS"/>
                          <a:cs typeface="Trebuchet MS"/>
                        </a:rPr>
                        <a:t> </a:t>
                      </a:r>
                      <a:r>
                        <a:rPr sz="1900" spc="80" dirty="0">
                          <a:latin typeface="Trebuchet MS"/>
                          <a:cs typeface="Trebuchet MS"/>
                        </a:rPr>
                        <a:t>lodge</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5F6F6"/>
                    </a:solidFill>
                  </a:tcPr>
                </a:tc>
                <a:tc>
                  <a:txBody>
                    <a:bodyPr/>
                    <a:lstStyle/>
                    <a:p>
                      <a:pPr marL="41275" marR="151765">
                        <a:lnSpc>
                          <a:spcPct val="100000"/>
                        </a:lnSpc>
                        <a:spcBef>
                          <a:spcPts val="210"/>
                        </a:spcBef>
                      </a:pPr>
                      <a:r>
                        <a:rPr sz="1900" spc="195" dirty="0">
                          <a:latin typeface="Trebuchet MS"/>
                          <a:cs typeface="Trebuchet MS"/>
                        </a:rPr>
                        <a:t>USD</a:t>
                      </a:r>
                      <a:r>
                        <a:rPr sz="1900" spc="-85" dirty="0">
                          <a:latin typeface="Trebuchet MS"/>
                          <a:cs typeface="Trebuchet MS"/>
                        </a:rPr>
                        <a:t> </a:t>
                      </a:r>
                      <a:r>
                        <a:rPr sz="1900" spc="-195" dirty="0">
                          <a:latin typeface="Trebuchet MS"/>
                          <a:cs typeface="Trebuchet MS"/>
                        </a:rPr>
                        <a:t>1</a:t>
                      </a:r>
                      <a:r>
                        <a:rPr sz="1900" spc="-80" dirty="0">
                          <a:latin typeface="Trebuchet MS"/>
                          <a:cs typeface="Trebuchet MS"/>
                        </a:rPr>
                        <a:t> </a:t>
                      </a:r>
                      <a:r>
                        <a:rPr sz="1900" spc="-10" dirty="0">
                          <a:latin typeface="Trebuchet MS"/>
                          <a:cs typeface="Trebuchet MS"/>
                        </a:rPr>
                        <a:t>million </a:t>
                      </a:r>
                      <a:r>
                        <a:rPr sz="1900" spc="60" dirty="0">
                          <a:latin typeface="Trebuchet MS"/>
                          <a:cs typeface="Trebuchet MS"/>
                        </a:rPr>
                        <a:t>upwards</a:t>
                      </a:r>
                      <a:r>
                        <a:rPr sz="1900" spc="-85" dirty="0">
                          <a:latin typeface="Trebuchet MS"/>
                          <a:cs typeface="Trebuchet MS"/>
                        </a:rPr>
                        <a:t> </a:t>
                      </a:r>
                      <a:r>
                        <a:rPr sz="1900" spc="75" dirty="0">
                          <a:latin typeface="Trebuchet MS"/>
                          <a:cs typeface="Trebuchet MS"/>
                        </a:rPr>
                        <a:t>based </a:t>
                      </a:r>
                      <a:r>
                        <a:rPr sz="1900" spc="80" dirty="0">
                          <a:latin typeface="Trebuchet MS"/>
                          <a:cs typeface="Trebuchet MS"/>
                        </a:rPr>
                        <a:t>on</a:t>
                      </a:r>
                      <a:r>
                        <a:rPr sz="1900" spc="50" dirty="0">
                          <a:latin typeface="Trebuchet MS"/>
                          <a:cs typeface="Trebuchet MS"/>
                        </a:rPr>
                        <a:t> </a:t>
                      </a:r>
                      <a:r>
                        <a:rPr sz="1900" dirty="0">
                          <a:latin typeface="Trebuchet MS"/>
                          <a:cs typeface="Trebuchet MS"/>
                        </a:rPr>
                        <a:t>standard</a:t>
                      </a:r>
                      <a:r>
                        <a:rPr sz="1900" spc="50" dirty="0">
                          <a:latin typeface="Trebuchet MS"/>
                          <a:cs typeface="Trebuchet MS"/>
                        </a:rPr>
                        <a:t> </a:t>
                      </a:r>
                      <a:r>
                        <a:rPr sz="1900" spc="45" dirty="0">
                          <a:latin typeface="Trebuchet MS"/>
                          <a:cs typeface="Trebuchet MS"/>
                        </a:rPr>
                        <a:t>and </a:t>
                      </a:r>
                      <a:r>
                        <a:rPr sz="1900" spc="90" dirty="0">
                          <a:latin typeface="Trebuchet MS"/>
                          <a:cs typeface="Trebuchet MS"/>
                        </a:rPr>
                        <a:t>lodge</a:t>
                      </a:r>
                      <a:r>
                        <a:rPr sz="1900" spc="-80" dirty="0">
                          <a:latin typeface="Trebuchet MS"/>
                          <a:cs typeface="Trebuchet MS"/>
                        </a:rPr>
                        <a:t> </a:t>
                      </a:r>
                      <a:r>
                        <a:rPr sz="1900" spc="-20" dirty="0">
                          <a:latin typeface="Trebuchet MS"/>
                          <a:cs typeface="Trebuchet MS"/>
                        </a:rPr>
                        <a:t>size</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a:lnSpc>
                          <a:spcPct val="100000"/>
                        </a:lnSpc>
                      </a:pPr>
                      <a:endParaRPr sz="1900">
                        <a:latin typeface="Times New Roman"/>
                        <a:cs typeface="Times New Roman"/>
                      </a:endParaRPr>
                    </a:p>
                  </a:txBody>
                  <a:tcPr marL="0" marR="0" marT="0" marB="0">
                    <a:lnT w="12700">
                      <a:solidFill>
                        <a:srgbClr val="000000"/>
                      </a:solidFill>
                      <a:prstDash val="solid"/>
                    </a:lnT>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40" dirty="0">
                          <a:latin typeface="Trebuchet MS"/>
                          <a:cs typeface="Trebuchet MS"/>
                        </a:rPr>
                        <a:t>1.8</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173355" marR="56515">
                        <a:lnSpc>
                          <a:spcPct val="100000"/>
                        </a:lnSpc>
                        <a:spcBef>
                          <a:spcPts val="210"/>
                        </a:spcBef>
                      </a:pPr>
                      <a:r>
                        <a:rPr sz="1900" spc="75" dirty="0">
                          <a:latin typeface="Trebuchet MS"/>
                          <a:cs typeface="Trebuchet MS"/>
                        </a:rPr>
                        <a:t>South</a:t>
                      </a:r>
                      <a:r>
                        <a:rPr sz="1900" spc="-125" dirty="0">
                          <a:latin typeface="Trebuchet MS"/>
                          <a:cs typeface="Trebuchet MS"/>
                        </a:rPr>
                        <a:t> </a:t>
                      </a:r>
                      <a:r>
                        <a:rPr sz="1900" spc="-50" dirty="0">
                          <a:latin typeface="Trebuchet MS"/>
                          <a:cs typeface="Trebuchet MS"/>
                        </a:rPr>
                        <a:t>Africa,</a:t>
                      </a:r>
                      <a:r>
                        <a:rPr sz="1900" spc="-55" dirty="0">
                          <a:latin typeface="Trebuchet MS"/>
                          <a:cs typeface="Trebuchet MS"/>
                        </a:rPr>
                        <a:t> </a:t>
                      </a:r>
                      <a:r>
                        <a:rPr sz="1900" spc="-35" dirty="0">
                          <a:latin typeface="Trebuchet MS"/>
                          <a:cs typeface="Trebuchet MS"/>
                        </a:rPr>
                        <a:t>International, </a:t>
                      </a:r>
                      <a:r>
                        <a:rPr sz="1900" spc="45" dirty="0">
                          <a:latin typeface="Trebuchet MS"/>
                          <a:cs typeface="Trebuchet MS"/>
                        </a:rPr>
                        <a:t>Domestic</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prstGeom prst="rect">
            <a:avLst/>
          </a:prstGeom>
        </p:spPr>
        <p:txBody>
          <a:bodyPr vert="horz" wrap="square" lIns="0" tIns="12065" rIns="0" bIns="0" rtlCol="0">
            <a:spAutoFit/>
          </a:bodyPr>
          <a:lstStyle/>
          <a:p>
            <a:pPr marL="9365615">
              <a:lnSpc>
                <a:spcPct val="100000"/>
              </a:lnSpc>
              <a:spcBef>
                <a:spcPts val="95"/>
              </a:spcBef>
            </a:pPr>
            <a:r>
              <a:rPr dirty="0"/>
              <a:t>Tourism</a:t>
            </a:r>
            <a:r>
              <a:rPr spc="-20" dirty="0"/>
              <a:t> </a:t>
            </a:r>
            <a:r>
              <a:rPr spc="-170" dirty="0"/>
              <a:t>&amp;</a:t>
            </a:r>
            <a:r>
              <a:rPr spc="-15" dirty="0"/>
              <a:t> </a:t>
            </a:r>
            <a:r>
              <a:rPr spc="-30" dirty="0"/>
              <a:t>Hospitality</a:t>
            </a:r>
            <a:r>
              <a:rPr spc="-120" dirty="0"/>
              <a:t> </a:t>
            </a:r>
            <a:r>
              <a:rPr dirty="0"/>
              <a:t>Investment</a:t>
            </a:r>
            <a:r>
              <a:rPr spc="-15" dirty="0"/>
              <a:t> </a:t>
            </a:r>
            <a:r>
              <a:rPr spc="-10" dirty="0"/>
              <a:t>Opportunities</a:t>
            </a:r>
          </a:p>
        </p:txBody>
      </p:sp>
      <p:graphicFrame>
        <p:nvGraphicFramePr>
          <p:cNvPr id="21" name="object 21"/>
          <p:cNvGraphicFramePr>
            <a:graphicFrameLocks noGrp="1"/>
          </p:cNvGraphicFramePr>
          <p:nvPr/>
        </p:nvGraphicFramePr>
        <p:xfrm>
          <a:off x="1099442" y="2350713"/>
          <a:ext cx="16576674" cy="5930900"/>
        </p:xfrm>
        <a:graphic>
          <a:graphicData uri="http://schemas.openxmlformats.org/drawingml/2006/table">
            <a:tbl>
              <a:tblPr firstRow="1" bandRow="1">
                <a:tableStyleId>{2D5ABB26-0587-4C30-8999-92F81FD0307C}</a:tableStyleId>
              </a:tblPr>
              <a:tblGrid>
                <a:gridCol w="2256790">
                  <a:extLst>
                    <a:ext uri="{9D8B030D-6E8A-4147-A177-3AD203B41FA5}">
                      <a16:colId xmlns:a16="http://schemas.microsoft.com/office/drawing/2014/main" val="20000"/>
                    </a:ext>
                  </a:extLst>
                </a:gridCol>
                <a:gridCol w="5214620">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gridCol w="2513329">
                  <a:extLst>
                    <a:ext uri="{9D8B030D-6E8A-4147-A177-3AD203B41FA5}">
                      <a16:colId xmlns:a16="http://schemas.microsoft.com/office/drawing/2014/main" val="20003"/>
                    </a:ext>
                  </a:extLst>
                </a:gridCol>
                <a:gridCol w="1769110">
                  <a:extLst>
                    <a:ext uri="{9D8B030D-6E8A-4147-A177-3AD203B41FA5}">
                      <a16:colId xmlns:a16="http://schemas.microsoft.com/office/drawing/2014/main" val="20004"/>
                    </a:ext>
                  </a:extLst>
                </a:gridCol>
                <a:gridCol w="3032125">
                  <a:extLst>
                    <a:ext uri="{9D8B030D-6E8A-4147-A177-3AD203B41FA5}">
                      <a16:colId xmlns:a16="http://schemas.microsoft.com/office/drawing/2014/main" val="20005"/>
                    </a:ext>
                  </a:extLst>
                </a:gridCol>
              </a:tblGrid>
              <a:tr h="84772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13239D"/>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13239D"/>
                    </a:solidFill>
                  </a:tcPr>
                </a:tc>
                <a:tc>
                  <a:txBody>
                    <a:bodyPr/>
                    <a:lstStyle/>
                    <a:p>
                      <a:pPr marL="41275" marR="440690">
                        <a:lnSpc>
                          <a:spcPct val="100000"/>
                        </a:lnSpc>
                        <a:spcBef>
                          <a:spcPts val="210"/>
                        </a:spcBef>
                      </a:pPr>
                      <a:r>
                        <a:rPr sz="1900" b="1" spc="-10" dirty="0">
                          <a:solidFill>
                            <a:srgbClr val="FFFFFF"/>
                          </a:solidFill>
                          <a:latin typeface="Trebuchet MS"/>
                          <a:cs typeface="Trebuchet MS"/>
                        </a:rPr>
                        <a:t>Total Investment</a:t>
                      </a:r>
                      <a:endParaRPr sz="1900">
                        <a:latin typeface="Trebuchet MS"/>
                        <a:cs typeface="Trebuchet MS"/>
                      </a:endParaRPr>
                    </a:p>
                  </a:txBody>
                  <a:tcPr marL="0" marR="0" marT="26670" marB="0">
                    <a:solidFill>
                      <a:srgbClr val="13239D"/>
                    </a:solidFill>
                  </a:tcPr>
                </a:tc>
                <a:tc>
                  <a:txBody>
                    <a:bodyPr/>
                    <a:lstStyle/>
                    <a:p>
                      <a:pPr marL="41275">
                        <a:lnSpc>
                          <a:spcPct val="100000"/>
                        </a:lnSpc>
                        <a:spcBef>
                          <a:spcPts val="210"/>
                        </a:spcBef>
                      </a:pPr>
                      <a:r>
                        <a:rPr sz="1900" b="1" spc="-10" dirty="0">
                          <a:solidFill>
                            <a:srgbClr val="FFFFFF"/>
                          </a:solidFill>
                          <a:latin typeface="Trebuchet MS"/>
                          <a:cs typeface="Trebuchet MS"/>
                        </a:rPr>
                        <a:t>Return</a:t>
                      </a:r>
                      <a:endParaRPr sz="1900">
                        <a:latin typeface="Trebuchet MS"/>
                        <a:cs typeface="Trebuchet MS"/>
                      </a:endParaRPr>
                    </a:p>
                  </a:txBody>
                  <a:tcPr marL="0" marR="0" marT="26670" marB="0">
                    <a:solidFill>
                      <a:srgbClr val="13239D"/>
                    </a:solidFill>
                  </a:tcPr>
                </a:tc>
                <a:tc>
                  <a:txBody>
                    <a:bodyPr/>
                    <a:lstStyle/>
                    <a:p>
                      <a:pPr marL="41275">
                        <a:lnSpc>
                          <a:spcPct val="100000"/>
                        </a:lnSpc>
                        <a:spcBef>
                          <a:spcPts val="210"/>
                        </a:spcBef>
                      </a:pPr>
                      <a:r>
                        <a:rPr sz="1900" b="1" spc="70" dirty="0">
                          <a:solidFill>
                            <a:srgbClr val="FFFFFF"/>
                          </a:solidFill>
                          <a:latin typeface="Trebuchet MS"/>
                          <a:cs typeface="Trebuchet MS"/>
                        </a:rPr>
                        <a:t>NPV</a:t>
                      </a:r>
                      <a:endParaRPr sz="1900">
                        <a:latin typeface="Trebuchet MS"/>
                        <a:cs typeface="Trebuchet MS"/>
                      </a:endParaRPr>
                    </a:p>
                  </a:txBody>
                  <a:tcPr marL="0" marR="0" marT="26670" marB="0">
                    <a:solidFill>
                      <a:srgbClr val="13239D"/>
                    </a:solidFill>
                  </a:tcPr>
                </a:tc>
                <a:tc>
                  <a:txBody>
                    <a:bodyPr/>
                    <a:lstStyle/>
                    <a:p>
                      <a:pPr marL="62865">
                        <a:lnSpc>
                          <a:spcPct val="100000"/>
                        </a:lnSpc>
                        <a:spcBef>
                          <a:spcPts val="210"/>
                        </a:spcBef>
                      </a:pPr>
                      <a:r>
                        <a:rPr sz="1900" b="1" dirty="0">
                          <a:solidFill>
                            <a:srgbClr val="FFFFFF"/>
                          </a:solidFill>
                          <a:latin typeface="Trebuchet MS"/>
                          <a:cs typeface="Trebuchet MS"/>
                        </a:rPr>
                        <a:t>Markets</a:t>
                      </a:r>
                      <a:r>
                        <a:rPr sz="1900" b="1" spc="130" dirty="0">
                          <a:solidFill>
                            <a:srgbClr val="FFFFFF"/>
                          </a:solidFill>
                          <a:latin typeface="Trebuchet MS"/>
                          <a:cs typeface="Trebuchet MS"/>
                        </a:rPr>
                        <a:t> </a:t>
                      </a:r>
                      <a:r>
                        <a:rPr sz="1900" b="1" spc="40" dirty="0">
                          <a:solidFill>
                            <a:srgbClr val="FFFFFF"/>
                          </a:solidFill>
                          <a:latin typeface="Trebuchet MS"/>
                          <a:cs typeface="Trebuchet MS"/>
                        </a:rPr>
                        <a:t>Served</a:t>
                      </a:r>
                      <a:endParaRPr sz="1900">
                        <a:latin typeface="Trebuchet MS"/>
                        <a:cs typeface="Trebuchet MS"/>
                      </a:endParaRPr>
                    </a:p>
                  </a:txBody>
                  <a:tcPr marL="0" marR="0" marT="26670" marB="0">
                    <a:solidFill>
                      <a:srgbClr val="13239D"/>
                    </a:solidFill>
                  </a:tcPr>
                </a:tc>
                <a:extLst>
                  <a:ext uri="{0D108BD9-81ED-4DB2-BD59-A6C34878D82A}">
                    <a16:rowId xmlns:a16="http://schemas.microsoft.com/office/drawing/2014/main" val="10000"/>
                  </a:ext>
                </a:extLst>
              </a:tr>
              <a:tr h="5083175">
                <a:tc>
                  <a:txBody>
                    <a:bodyPr/>
                    <a:lstStyle/>
                    <a:p>
                      <a:pPr marL="41275">
                        <a:lnSpc>
                          <a:spcPct val="100000"/>
                        </a:lnSpc>
                        <a:spcBef>
                          <a:spcPts val="210"/>
                        </a:spcBef>
                      </a:pPr>
                      <a:r>
                        <a:rPr sz="1900" spc="110" dirty="0">
                          <a:latin typeface="Trebuchet MS"/>
                          <a:cs typeface="Trebuchet MS"/>
                        </a:rPr>
                        <a:t>Semonkong</a:t>
                      </a:r>
                      <a:r>
                        <a:rPr sz="1900" spc="-90" dirty="0">
                          <a:latin typeface="Trebuchet MS"/>
                          <a:cs typeface="Trebuchet MS"/>
                        </a:rPr>
                        <a:t> </a:t>
                      </a:r>
                      <a:r>
                        <a:rPr sz="1900" spc="-10" dirty="0">
                          <a:latin typeface="Trebuchet MS"/>
                          <a:cs typeface="Trebuchet MS"/>
                        </a:rPr>
                        <a:t>Resort</a:t>
                      </a:r>
                      <a:endParaRPr sz="1900">
                        <a:latin typeface="Trebuchet MS"/>
                        <a:cs typeface="Trebuchet MS"/>
                      </a:endParaRPr>
                    </a:p>
                  </a:txBody>
                  <a:tcPr marL="0" marR="0" marT="26670" marB="0">
                    <a:lnB w="12700">
                      <a:solidFill>
                        <a:srgbClr val="000000"/>
                      </a:solidFill>
                      <a:prstDash val="solid"/>
                    </a:lnB>
                  </a:tcPr>
                </a:tc>
                <a:tc>
                  <a:txBody>
                    <a:bodyPr/>
                    <a:lstStyle/>
                    <a:p>
                      <a:pPr marL="41275" marR="153035">
                        <a:lnSpc>
                          <a:spcPct val="100000"/>
                        </a:lnSpc>
                        <a:spcBef>
                          <a:spcPts val="210"/>
                        </a:spcBef>
                      </a:pPr>
                      <a:r>
                        <a:rPr sz="1900" spc="155" dirty="0">
                          <a:latin typeface="Trebuchet MS"/>
                          <a:cs typeface="Trebuchet MS"/>
                        </a:rPr>
                        <a:t>A</a:t>
                      </a:r>
                      <a:r>
                        <a:rPr sz="1900" spc="-75" dirty="0">
                          <a:latin typeface="Trebuchet MS"/>
                          <a:cs typeface="Trebuchet MS"/>
                        </a:rPr>
                        <a:t> </a:t>
                      </a:r>
                      <a:r>
                        <a:rPr sz="1900" dirty="0">
                          <a:latin typeface="Trebuchet MS"/>
                          <a:cs typeface="Trebuchet MS"/>
                        </a:rPr>
                        <a:t>tourism</a:t>
                      </a:r>
                      <a:r>
                        <a:rPr sz="1900" spc="10" dirty="0">
                          <a:latin typeface="Trebuchet MS"/>
                          <a:cs typeface="Trebuchet MS"/>
                        </a:rPr>
                        <a:t> </a:t>
                      </a:r>
                      <a:r>
                        <a:rPr sz="1900" spc="50" dirty="0">
                          <a:latin typeface="Trebuchet MS"/>
                          <a:cs typeface="Trebuchet MS"/>
                        </a:rPr>
                        <a:t>development</a:t>
                      </a:r>
                      <a:r>
                        <a:rPr sz="1900" spc="10" dirty="0">
                          <a:latin typeface="Trebuchet MS"/>
                          <a:cs typeface="Trebuchet MS"/>
                        </a:rPr>
                        <a:t> </a:t>
                      </a:r>
                      <a:r>
                        <a:rPr sz="1900" dirty="0">
                          <a:latin typeface="Trebuchet MS"/>
                          <a:cs typeface="Trebuchet MS"/>
                        </a:rPr>
                        <a:t>opportunity</a:t>
                      </a:r>
                      <a:r>
                        <a:rPr sz="1900" spc="-55" dirty="0">
                          <a:latin typeface="Trebuchet MS"/>
                          <a:cs typeface="Trebuchet MS"/>
                        </a:rPr>
                        <a:t> </a:t>
                      </a:r>
                      <a:r>
                        <a:rPr sz="1900" spc="-10" dirty="0">
                          <a:latin typeface="Trebuchet MS"/>
                          <a:cs typeface="Trebuchet MS"/>
                        </a:rPr>
                        <a:t>centred </a:t>
                      </a:r>
                      <a:r>
                        <a:rPr sz="1900" spc="80" dirty="0">
                          <a:latin typeface="Trebuchet MS"/>
                          <a:cs typeface="Trebuchet MS"/>
                        </a:rPr>
                        <a:t>on</a:t>
                      </a:r>
                      <a:r>
                        <a:rPr sz="1900" spc="-45" dirty="0">
                          <a:latin typeface="Trebuchet MS"/>
                          <a:cs typeface="Trebuchet MS"/>
                        </a:rPr>
                        <a:t> </a:t>
                      </a:r>
                      <a:r>
                        <a:rPr sz="1900" spc="-40" dirty="0">
                          <a:latin typeface="Trebuchet MS"/>
                          <a:cs typeface="Trebuchet MS"/>
                        </a:rPr>
                        <a:t>nature,</a:t>
                      </a:r>
                      <a:r>
                        <a:rPr sz="1900" spc="-45" dirty="0">
                          <a:latin typeface="Trebuchet MS"/>
                          <a:cs typeface="Trebuchet MS"/>
                        </a:rPr>
                        <a:t> </a:t>
                      </a:r>
                      <a:r>
                        <a:rPr sz="1900" spc="55" dirty="0">
                          <a:latin typeface="Trebuchet MS"/>
                          <a:cs typeface="Trebuchet MS"/>
                        </a:rPr>
                        <a:t>community</a:t>
                      </a:r>
                      <a:r>
                        <a:rPr sz="1900" spc="-105" dirty="0">
                          <a:latin typeface="Trebuchet MS"/>
                          <a:cs typeface="Trebuchet MS"/>
                        </a:rPr>
                        <a:t> </a:t>
                      </a:r>
                      <a:r>
                        <a:rPr sz="1900" spc="70" dirty="0">
                          <a:latin typeface="Trebuchet MS"/>
                          <a:cs typeface="Trebuchet MS"/>
                        </a:rPr>
                        <a:t>and</a:t>
                      </a:r>
                      <a:r>
                        <a:rPr sz="1900" spc="-40" dirty="0">
                          <a:latin typeface="Trebuchet MS"/>
                          <a:cs typeface="Trebuchet MS"/>
                        </a:rPr>
                        <a:t> </a:t>
                      </a:r>
                      <a:r>
                        <a:rPr sz="1900" dirty="0">
                          <a:latin typeface="Trebuchet MS"/>
                          <a:cs typeface="Trebuchet MS"/>
                        </a:rPr>
                        <a:t>adventure</a:t>
                      </a:r>
                      <a:r>
                        <a:rPr sz="1900" spc="-45" dirty="0">
                          <a:latin typeface="Trebuchet MS"/>
                          <a:cs typeface="Trebuchet MS"/>
                        </a:rPr>
                        <a:t> </a:t>
                      </a:r>
                      <a:r>
                        <a:rPr sz="1900" spc="-10" dirty="0">
                          <a:latin typeface="Trebuchet MS"/>
                          <a:cs typeface="Trebuchet MS"/>
                        </a:rPr>
                        <a:t>tourism</a:t>
                      </a:r>
                      <a:endParaRPr sz="1900">
                        <a:latin typeface="Trebuchet MS"/>
                        <a:cs typeface="Trebuchet MS"/>
                      </a:endParaRPr>
                    </a:p>
                    <a:p>
                      <a:pPr>
                        <a:lnSpc>
                          <a:spcPct val="100000"/>
                        </a:lnSpc>
                        <a:spcBef>
                          <a:spcPts val="25"/>
                        </a:spcBef>
                      </a:pPr>
                      <a:endParaRPr sz="1950">
                        <a:latin typeface="Times New Roman"/>
                        <a:cs typeface="Times New Roman"/>
                      </a:endParaRPr>
                    </a:p>
                    <a:p>
                      <a:pPr marL="41275">
                        <a:lnSpc>
                          <a:spcPct val="100000"/>
                        </a:lnSpc>
                      </a:pPr>
                      <a:r>
                        <a:rPr sz="1900" spc="110" dirty="0">
                          <a:latin typeface="Trebuchet MS"/>
                          <a:cs typeface="Trebuchet MS"/>
                        </a:rPr>
                        <a:t>Semonkong</a:t>
                      </a:r>
                      <a:r>
                        <a:rPr sz="1900" spc="-90" dirty="0">
                          <a:latin typeface="Trebuchet MS"/>
                          <a:cs typeface="Trebuchet MS"/>
                        </a:rPr>
                        <a:t> </a:t>
                      </a:r>
                      <a:r>
                        <a:rPr sz="1900" dirty="0">
                          <a:latin typeface="Trebuchet MS"/>
                          <a:cs typeface="Trebuchet MS"/>
                        </a:rPr>
                        <a:t>is</a:t>
                      </a:r>
                      <a:r>
                        <a:rPr sz="1900" spc="-85" dirty="0">
                          <a:latin typeface="Trebuchet MS"/>
                          <a:cs typeface="Trebuchet MS"/>
                        </a:rPr>
                        <a:t> </a:t>
                      </a:r>
                      <a:r>
                        <a:rPr sz="1900" spc="85" dirty="0">
                          <a:latin typeface="Trebuchet MS"/>
                          <a:cs typeface="Trebuchet MS"/>
                        </a:rPr>
                        <a:t>Sesotho</a:t>
                      </a:r>
                      <a:r>
                        <a:rPr sz="1900" spc="-90" dirty="0">
                          <a:latin typeface="Trebuchet MS"/>
                          <a:cs typeface="Trebuchet MS"/>
                        </a:rPr>
                        <a:t> </a:t>
                      </a:r>
                      <a:r>
                        <a:rPr sz="1900" spc="-30" dirty="0">
                          <a:latin typeface="Trebuchet MS"/>
                          <a:cs typeface="Trebuchet MS"/>
                        </a:rPr>
                        <a:t>for</a:t>
                      </a:r>
                      <a:r>
                        <a:rPr sz="1900" spc="-130" dirty="0">
                          <a:latin typeface="Trebuchet MS"/>
                          <a:cs typeface="Trebuchet MS"/>
                        </a:rPr>
                        <a:t> </a:t>
                      </a:r>
                      <a:r>
                        <a:rPr sz="1900" spc="-25" dirty="0">
                          <a:latin typeface="Trebuchet MS"/>
                          <a:cs typeface="Trebuchet MS"/>
                        </a:rPr>
                        <a:t>“Place</a:t>
                      </a:r>
                      <a:r>
                        <a:rPr sz="1900" spc="-85" dirty="0">
                          <a:latin typeface="Trebuchet MS"/>
                          <a:cs typeface="Trebuchet MS"/>
                        </a:rPr>
                        <a:t> </a:t>
                      </a:r>
                      <a:r>
                        <a:rPr sz="1900" dirty="0">
                          <a:latin typeface="Trebuchet MS"/>
                          <a:cs typeface="Trebuchet MS"/>
                        </a:rPr>
                        <a:t>of</a:t>
                      </a:r>
                      <a:r>
                        <a:rPr sz="1900" spc="-135" dirty="0">
                          <a:latin typeface="Trebuchet MS"/>
                          <a:cs typeface="Trebuchet MS"/>
                        </a:rPr>
                        <a:t> </a:t>
                      </a:r>
                      <a:r>
                        <a:rPr sz="1900" spc="-10" dirty="0">
                          <a:latin typeface="Trebuchet MS"/>
                          <a:cs typeface="Trebuchet MS"/>
                        </a:rPr>
                        <a:t>Smoke”</a:t>
                      </a:r>
                      <a:endParaRPr sz="1900">
                        <a:latin typeface="Trebuchet MS"/>
                        <a:cs typeface="Trebuchet MS"/>
                      </a:endParaRPr>
                    </a:p>
                    <a:p>
                      <a:pPr>
                        <a:lnSpc>
                          <a:spcPct val="100000"/>
                        </a:lnSpc>
                        <a:spcBef>
                          <a:spcPts val="30"/>
                        </a:spcBef>
                      </a:pPr>
                      <a:endParaRPr sz="1950">
                        <a:latin typeface="Times New Roman"/>
                        <a:cs typeface="Times New Roman"/>
                      </a:endParaRPr>
                    </a:p>
                    <a:p>
                      <a:pPr marL="41275" marR="635000">
                        <a:lnSpc>
                          <a:spcPct val="100000"/>
                        </a:lnSpc>
                      </a:pPr>
                      <a:r>
                        <a:rPr sz="1900" dirty="0">
                          <a:latin typeface="Trebuchet MS"/>
                          <a:cs typeface="Trebuchet MS"/>
                        </a:rPr>
                        <a:t>192-metre</a:t>
                      </a:r>
                      <a:r>
                        <a:rPr sz="1900" spc="-65" dirty="0">
                          <a:latin typeface="Trebuchet MS"/>
                          <a:cs typeface="Trebuchet MS"/>
                        </a:rPr>
                        <a:t> </a:t>
                      </a:r>
                      <a:r>
                        <a:rPr sz="1900" spc="-45" dirty="0">
                          <a:latin typeface="Trebuchet MS"/>
                          <a:cs typeface="Trebuchet MS"/>
                        </a:rPr>
                        <a:t>(630ft)</a:t>
                      </a:r>
                      <a:r>
                        <a:rPr sz="1900" spc="-65" dirty="0">
                          <a:latin typeface="Trebuchet MS"/>
                          <a:cs typeface="Trebuchet MS"/>
                        </a:rPr>
                        <a:t> </a:t>
                      </a:r>
                      <a:r>
                        <a:rPr sz="1900" spc="50" dirty="0">
                          <a:latin typeface="Trebuchet MS"/>
                          <a:cs typeface="Trebuchet MS"/>
                        </a:rPr>
                        <a:t>high</a:t>
                      </a:r>
                      <a:r>
                        <a:rPr sz="1900" spc="-60" dirty="0">
                          <a:latin typeface="Trebuchet MS"/>
                          <a:cs typeface="Trebuchet MS"/>
                        </a:rPr>
                        <a:t> </a:t>
                      </a:r>
                      <a:r>
                        <a:rPr sz="1900" spc="45" dirty="0">
                          <a:latin typeface="Trebuchet MS"/>
                          <a:cs typeface="Trebuchet MS"/>
                        </a:rPr>
                        <a:t>Maletsunyane </a:t>
                      </a:r>
                      <a:r>
                        <a:rPr sz="1900" dirty="0">
                          <a:latin typeface="Trebuchet MS"/>
                          <a:cs typeface="Trebuchet MS"/>
                        </a:rPr>
                        <a:t>Waterfalls</a:t>
                      </a:r>
                      <a:r>
                        <a:rPr sz="1900" spc="-20" dirty="0">
                          <a:latin typeface="Trebuchet MS"/>
                          <a:cs typeface="Trebuchet MS"/>
                        </a:rPr>
                        <a:t> </a:t>
                      </a:r>
                      <a:r>
                        <a:rPr sz="1900" dirty="0">
                          <a:latin typeface="Trebuchet MS"/>
                          <a:cs typeface="Trebuchet MS"/>
                        </a:rPr>
                        <a:t>(records</a:t>
                      </a:r>
                      <a:r>
                        <a:rPr sz="1900" spc="-15" dirty="0">
                          <a:latin typeface="Trebuchet MS"/>
                          <a:cs typeface="Trebuchet MS"/>
                        </a:rPr>
                        <a:t> </a:t>
                      </a:r>
                      <a:r>
                        <a:rPr sz="1900" spc="-10" dirty="0">
                          <a:latin typeface="Trebuchet MS"/>
                          <a:cs typeface="Trebuchet MS"/>
                        </a:rPr>
                        <a:t>tallest</a:t>
                      </a:r>
                      <a:r>
                        <a:rPr sz="1900" spc="-15" dirty="0">
                          <a:latin typeface="Trebuchet MS"/>
                          <a:cs typeface="Trebuchet MS"/>
                        </a:rPr>
                        <a:t> </a:t>
                      </a:r>
                      <a:r>
                        <a:rPr sz="1900" spc="45" dirty="0">
                          <a:latin typeface="Trebuchet MS"/>
                          <a:cs typeface="Trebuchet MS"/>
                        </a:rPr>
                        <a:t>single-</a:t>
                      </a:r>
                      <a:r>
                        <a:rPr sz="1900" spc="50" dirty="0">
                          <a:latin typeface="Trebuchet MS"/>
                          <a:cs typeface="Trebuchet MS"/>
                        </a:rPr>
                        <a:t>drop </a:t>
                      </a:r>
                      <a:r>
                        <a:rPr sz="1900" spc="-25" dirty="0">
                          <a:latin typeface="Trebuchet MS"/>
                          <a:cs typeface="Trebuchet MS"/>
                        </a:rPr>
                        <a:t>waterfall</a:t>
                      </a:r>
                      <a:r>
                        <a:rPr sz="1900" spc="-130" dirty="0">
                          <a:latin typeface="Trebuchet MS"/>
                          <a:cs typeface="Trebuchet MS"/>
                        </a:rPr>
                        <a:t> </a:t>
                      </a:r>
                      <a:r>
                        <a:rPr sz="1900" spc="70" dirty="0">
                          <a:latin typeface="Trebuchet MS"/>
                          <a:cs typeface="Trebuchet MS"/>
                        </a:rPr>
                        <a:t>and</a:t>
                      </a:r>
                      <a:r>
                        <a:rPr sz="1900" spc="-125" dirty="0">
                          <a:latin typeface="Trebuchet MS"/>
                          <a:cs typeface="Trebuchet MS"/>
                        </a:rPr>
                        <a:t> </a:t>
                      </a:r>
                      <a:r>
                        <a:rPr sz="1900" spc="55" dirty="0">
                          <a:latin typeface="Trebuchet MS"/>
                          <a:cs typeface="Trebuchet MS"/>
                        </a:rPr>
                        <a:t>worlds</a:t>
                      </a:r>
                      <a:r>
                        <a:rPr sz="1900" spc="-65" dirty="0">
                          <a:latin typeface="Trebuchet MS"/>
                          <a:cs typeface="Trebuchet MS"/>
                        </a:rPr>
                        <a:t> </a:t>
                      </a:r>
                      <a:r>
                        <a:rPr sz="1900" spc="60" dirty="0">
                          <a:latin typeface="Trebuchet MS"/>
                          <a:cs typeface="Trebuchet MS"/>
                        </a:rPr>
                        <a:t>longest</a:t>
                      </a:r>
                      <a:r>
                        <a:rPr sz="1900" spc="-65" dirty="0">
                          <a:latin typeface="Trebuchet MS"/>
                          <a:cs typeface="Trebuchet MS"/>
                        </a:rPr>
                        <a:t> </a:t>
                      </a:r>
                      <a:r>
                        <a:rPr sz="1900" spc="-10" dirty="0">
                          <a:latin typeface="Trebuchet MS"/>
                          <a:cs typeface="Trebuchet MS"/>
                        </a:rPr>
                        <a:t>commercial abseil)</a:t>
                      </a:r>
                      <a:endParaRPr sz="1900">
                        <a:latin typeface="Trebuchet MS"/>
                        <a:cs typeface="Trebuchet MS"/>
                      </a:endParaRPr>
                    </a:p>
                    <a:p>
                      <a:pPr>
                        <a:lnSpc>
                          <a:spcPct val="100000"/>
                        </a:lnSpc>
                        <a:spcBef>
                          <a:spcPts val="15"/>
                        </a:spcBef>
                      </a:pPr>
                      <a:endParaRPr sz="1950">
                        <a:latin typeface="Times New Roman"/>
                        <a:cs typeface="Times New Roman"/>
                      </a:endParaRPr>
                    </a:p>
                    <a:p>
                      <a:pPr marL="41275" marR="728980">
                        <a:lnSpc>
                          <a:spcPct val="100000"/>
                        </a:lnSpc>
                      </a:pPr>
                      <a:r>
                        <a:rPr sz="1900" dirty="0">
                          <a:latin typeface="Trebuchet MS"/>
                          <a:cs typeface="Trebuchet MS"/>
                        </a:rPr>
                        <a:t>Demonstrated</a:t>
                      </a:r>
                      <a:r>
                        <a:rPr sz="1900" spc="190" dirty="0">
                          <a:latin typeface="Trebuchet MS"/>
                          <a:cs typeface="Trebuchet MS"/>
                        </a:rPr>
                        <a:t> </a:t>
                      </a:r>
                      <a:r>
                        <a:rPr sz="1900" dirty="0">
                          <a:latin typeface="Trebuchet MS"/>
                          <a:cs typeface="Trebuchet MS"/>
                        </a:rPr>
                        <a:t>tourism</a:t>
                      </a:r>
                      <a:r>
                        <a:rPr sz="1900" spc="190" dirty="0">
                          <a:latin typeface="Trebuchet MS"/>
                          <a:cs typeface="Trebuchet MS"/>
                        </a:rPr>
                        <a:t> </a:t>
                      </a:r>
                      <a:r>
                        <a:rPr sz="1900" spc="-20" dirty="0">
                          <a:latin typeface="Trebuchet MS"/>
                          <a:cs typeface="Trebuchet MS"/>
                        </a:rPr>
                        <a:t>potential</a:t>
                      </a:r>
                      <a:r>
                        <a:rPr sz="1900" spc="15" dirty="0">
                          <a:latin typeface="Trebuchet MS"/>
                          <a:cs typeface="Trebuchet MS"/>
                        </a:rPr>
                        <a:t> </a:t>
                      </a:r>
                      <a:r>
                        <a:rPr sz="1900" spc="-20" dirty="0">
                          <a:latin typeface="Trebuchet MS"/>
                          <a:cs typeface="Trebuchet MS"/>
                        </a:rPr>
                        <a:t>with </a:t>
                      </a:r>
                      <a:r>
                        <a:rPr sz="1900" spc="110" dirty="0">
                          <a:latin typeface="Trebuchet MS"/>
                          <a:cs typeface="Trebuchet MS"/>
                        </a:rPr>
                        <a:t>Semonkong</a:t>
                      </a:r>
                      <a:r>
                        <a:rPr sz="1900" spc="-20" dirty="0">
                          <a:latin typeface="Trebuchet MS"/>
                          <a:cs typeface="Trebuchet MS"/>
                        </a:rPr>
                        <a:t> </a:t>
                      </a:r>
                      <a:r>
                        <a:rPr sz="1900" spc="114" dirty="0">
                          <a:latin typeface="Trebuchet MS"/>
                          <a:cs typeface="Trebuchet MS"/>
                        </a:rPr>
                        <a:t>Lodge</a:t>
                      </a:r>
                      <a:r>
                        <a:rPr sz="1900" spc="-15" dirty="0">
                          <a:latin typeface="Trebuchet MS"/>
                          <a:cs typeface="Trebuchet MS"/>
                        </a:rPr>
                        <a:t> </a:t>
                      </a:r>
                      <a:r>
                        <a:rPr sz="1900" dirty="0">
                          <a:latin typeface="Trebuchet MS"/>
                          <a:cs typeface="Trebuchet MS"/>
                        </a:rPr>
                        <a:t>always</a:t>
                      </a:r>
                      <a:r>
                        <a:rPr sz="1900" spc="-15" dirty="0">
                          <a:latin typeface="Trebuchet MS"/>
                          <a:cs typeface="Trebuchet MS"/>
                        </a:rPr>
                        <a:t> </a:t>
                      </a:r>
                      <a:r>
                        <a:rPr sz="1900" spc="-10" dirty="0">
                          <a:latin typeface="Trebuchet MS"/>
                          <a:cs typeface="Trebuchet MS"/>
                        </a:rPr>
                        <a:t>fully</a:t>
                      </a:r>
                      <a:r>
                        <a:rPr sz="1900" spc="-80" dirty="0">
                          <a:latin typeface="Trebuchet MS"/>
                          <a:cs typeface="Trebuchet MS"/>
                        </a:rPr>
                        <a:t> </a:t>
                      </a:r>
                      <a:r>
                        <a:rPr sz="1900" spc="-10" dirty="0">
                          <a:latin typeface="Trebuchet MS"/>
                          <a:cs typeface="Trebuchet MS"/>
                        </a:rPr>
                        <a:t>booked.</a:t>
                      </a:r>
                      <a:endParaRPr sz="1900">
                        <a:latin typeface="Trebuchet MS"/>
                        <a:cs typeface="Trebuchet MS"/>
                      </a:endParaRPr>
                    </a:p>
                    <a:p>
                      <a:pPr>
                        <a:lnSpc>
                          <a:spcPct val="100000"/>
                        </a:lnSpc>
                        <a:spcBef>
                          <a:spcPts val="25"/>
                        </a:spcBef>
                      </a:pPr>
                      <a:endParaRPr sz="1950">
                        <a:latin typeface="Times New Roman"/>
                        <a:cs typeface="Times New Roman"/>
                      </a:endParaRPr>
                    </a:p>
                    <a:p>
                      <a:pPr marL="244475" indent="-203835">
                        <a:lnSpc>
                          <a:spcPts val="2280"/>
                        </a:lnSpc>
                        <a:buAutoNum type="arabicPeriod"/>
                        <a:tabLst>
                          <a:tab pos="245110" algn="l"/>
                        </a:tabLst>
                      </a:pPr>
                      <a:r>
                        <a:rPr sz="1900" spc="60" dirty="0">
                          <a:latin typeface="Trebuchet MS"/>
                          <a:cs typeface="Trebuchet MS"/>
                        </a:rPr>
                        <a:t>The</a:t>
                      </a:r>
                      <a:r>
                        <a:rPr sz="1900" spc="-70" dirty="0">
                          <a:latin typeface="Trebuchet MS"/>
                          <a:cs typeface="Trebuchet MS"/>
                        </a:rPr>
                        <a:t> </a:t>
                      </a:r>
                      <a:r>
                        <a:rPr sz="1900" spc="90" dirty="0">
                          <a:latin typeface="Trebuchet MS"/>
                          <a:cs typeface="Trebuchet MS"/>
                        </a:rPr>
                        <a:t>lodge</a:t>
                      </a:r>
                      <a:r>
                        <a:rPr sz="1900" spc="-70" dirty="0">
                          <a:latin typeface="Trebuchet MS"/>
                          <a:cs typeface="Trebuchet MS"/>
                        </a:rPr>
                        <a:t> </a:t>
                      </a:r>
                      <a:r>
                        <a:rPr sz="1900" dirty="0">
                          <a:latin typeface="Trebuchet MS"/>
                          <a:cs typeface="Trebuchet MS"/>
                        </a:rPr>
                        <a:t>or</a:t>
                      </a:r>
                      <a:r>
                        <a:rPr sz="1900" spc="-120" dirty="0">
                          <a:latin typeface="Trebuchet MS"/>
                          <a:cs typeface="Trebuchet MS"/>
                        </a:rPr>
                        <a:t> </a:t>
                      </a:r>
                      <a:r>
                        <a:rPr sz="1900" spc="-10" dirty="0">
                          <a:latin typeface="Trebuchet MS"/>
                          <a:cs typeface="Trebuchet MS"/>
                        </a:rPr>
                        <a:t>chalets</a:t>
                      </a:r>
                      <a:endParaRPr sz="1900">
                        <a:latin typeface="Trebuchet MS"/>
                        <a:cs typeface="Trebuchet MS"/>
                      </a:endParaRPr>
                    </a:p>
                    <a:p>
                      <a:pPr marL="266700" indent="-226060">
                        <a:lnSpc>
                          <a:spcPts val="2275"/>
                        </a:lnSpc>
                        <a:buAutoNum type="arabicPeriod"/>
                        <a:tabLst>
                          <a:tab pos="267335" algn="l"/>
                        </a:tabLst>
                      </a:pPr>
                      <a:r>
                        <a:rPr sz="1900" spc="60" dirty="0">
                          <a:latin typeface="Trebuchet MS"/>
                          <a:cs typeface="Trebuchet MS"/>
                        </a:rPr>
                        <a:t>The</a:t>
                      </a:r>
                      <a:r>
                        <a:rPr sz="1900" spc="-80" dirty="0">
                          <a:latin typeface="Trebuchet MS"/>
                          <a:cs typeface="Trebuchet MS"/>
                        </a:rPr>
                        <a:t> </a:t>
                      </a:r>
                      <a:r>
                        <a:rPr sz="1900" spc="80" dirty="0">
                          <a:latin typeface="Trebuchet MS"/>
                          <a:cs typeface="Trebuchet MS"/>
                        </a:rPr>
                        <a:t>proposed</a:t>
                      </a:r>
                      <a:r>
                        <a:rPr sz="1900" spc="-75" dirty="0">
                          <a:latin typeface="Trebuchet MS"/>
                          <a:cs typeface="Trebuchet MS"/>
                        </a:rPr>
                        <a:t> </a:t>
                      </a:r>
                      <a:r>
                        <a:rPr sz="1900" spc="-10" dirty="0">
                          <a:latin typeface="Trebuchet MS"/>
                          <a:cs typeface="Trebuchet MS"/>
                        </a:rPr>
                        <a:t>zipline</a:t>
                      </a:r>
                      <a:endParaRPr sz="1900">
                        <a:latin typeface="Trebuchet MS"/>
                        <a:cs typeface="Trebuchet MS"/>
                      </a:endParaRPr>
                    </a:p>
                    <a:p>
                      <a:pPr marL="269875" indent="-229235">
                        <a:lnSpc>
                          <a:spcPts val="2280"/>
                        </a:lnSpc>
                        <a:buAutoNum type="arabicPeriod"/>
                        <a:tabLst>
                          <a:tab pos="270510" algn="l"/>
                        </a:tabLst>
                      </a:pPr>
                      <a:r>
                        <a:rPr sz="1900" spc="155" dirty="0">
                          <a:latin typeface="Trebuchet MS"/>
                          <a:cs typeface="Trebuchet MS"/>
                        </a:rPr>
                        <a:t>A</a:t>
                      </a:r>
                      <a:r>
                        <a:rPr sz="1900" spc="-150" dirty="0">
                          <a:latin typeface="Trebuchet MS"/>
                          <a:cs typeface="Trebuchet MS"/>
                        </a:rPr>
                        <a:t> </a:t>
                      </a:r>
                      <a:r>
                        <a:rPr sz="1900" spc="80" dirty="0">
                          <a:latin typeface="Trebuchet MS"/>
                          <a:cs typeface="Trebuchet MS"/>
                        </a:rPr>
                        <a:t>suspension</a:t>
                      </a:r>
                      <a:r>
                        <a:rPr sz="1900" spc="-110" dirty="0">
                          <a:latin typeface="Trebuchet MS"/>
                          <a:cs typeface="Trebuchet MS"/>
                        </a:rPr>
                        <a:t> </a:t>
                      </a:r>
                      <a:r>
                        <a:rPr sz="1900" dirty="0">
                          <a:latin typeface="Trebuchet MS"/>
                          <a:cs typeface="Trebuchet MS"/>
                        </a:rPr>
                        <a:t>foot</a:t>
                      </a:r>
                      <a:r>
                        <a:rPr sz="1900" spc="-100" dirty="0">
                          <a:latin typeface="Trebuchet MS"/>
                          <a:cs typeface="Trebuchet MS"/>
                        </a:rPr>
                        <a:t> </a:t>
                      </a:r>
                      <a:r>
                        <a:rPr sz="1900" spc="40" dirty="0">
                          <a:latin typeface="Trebuchet MS"/>
                          <a:cs typeface="Trebuchet MS"/>
                        </a:rPr>
                        <a:t>bridge</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marR="33655">
                        <a:lnSpc>
                          <a:spcPct val="100000"/>
                        </a:lnSpc>
                        <a:spcBef>
                          <a:spcPts val="210"/>
                        </a:spcBef>
                      </a:pPr>
                      <a:r>
                        <a:rPr sz="1900" spc="195" dirty="0">
                          <a:latin typeface="Trebuchet MS"/>
                          <a:cs typeface="Trebuchet MS"/>
                        </a:rPr>
                        <a:t>USD</a:t>
                      </a:r>
                      <a:r>
                        <a:rPr sz="1900" spc="-85" dirty="0">
                          <a:latin typeface="Trebuchet MS"/>
                          <a:cs typeface="Trebuchet MS"/>
                        </a:rPr>
                        <a:t> </a:t>
                      </a:r>
                      <a:r>
                        <a:rPr sz="1900" spc="-195" dirty="0">
                          <a:latin typeface="Trebuchet MS"/>
                          <a:cs typeface="Trebuchet MS"/>
                        </a:rPr>
                        <a:t>1</a:t>
                      </a:r>
                      <a:r>
                        <a:rPr sz="1900" spc="-80" dirty="0">
                          <a:latin typeface="Trebuchet MS"/>
                          <a:cs typeface="Trebuchet MS"/>
                        </a:rPr>
                        <a:t> </a:t>
                      </a:r>
                      <a:r>
                        <a:rPr sz="1900" spc="-10" dirty="0">
                          <a:latin typeface="Trebuchet MS"/>
                          <a:cs typeface="Trebuchet MS"/>
                        </a:rPr>
                        <a:t>million </a:t>
                      </a:r>
                      <a:r>
                        <a:rPr sz="1900" spc="60" dirty="0">
                          <a:latin typeface="Trebuchet MS"/>
                          <a:cs typeface="Trebuchet MS"/>
                        </a:rPr>
                        <a:t>upwards</a:t>
                      </a:r>
                      <a:r>
                        <a:rPr sz="1900" spc="-90" dirty="0">
                          <a:latin typeface="Trebuchet MS"/>
                          <a:cs typeface="Trebuchet MS"/>
                        </a:rPr>
                        <a:t> </a:t>
                      </a:r>
                      <a:r>
                        <a:rPr sz="1900" spc="75" dirty="0">
                          <a:latin typeface="Trebuchet MS"/>
                          <a:cs typeface="Trebuchet MS"/>
                        </a:rPr>
                        <a:t>based </a:t>
                      </a:r>
                      <a:r>
                        <a:rPr sz="1900" spc="80" dirty="0">
                          <a:latin typeface="Trebuchet MS"/>
                          <a:cs typeface="Trebuchet MS"/>
                        </a:rPr>
                        <a:t>on</a:t>
                      </a:r>
                      <a:r>
                        <a:rPr sz="1900" spc="-90" dirty="0">
                          <a:latin typeface="Trebuchet MS"/>
                          <a:cs typeface="Trebuchet MS"/>
                        </a:rPr>
                        <a:t> </a:t>
                      </a:r>
                      <a:r>
                        <a:rPr sz="1900" spc="-10" dirty="0">
                          <a:latin typeface="Trebuchet MS"/>
                          <a:cs typeface="Trebuchet MS"/>
                        </a:rPr>
                        <a:t>standard </a:t>
                      </a:r>
                      <a:r>
                        <a:rPr sz="1900" spc="70" dirty="0">
                          <a:latin typeface="Trebuchet MS"/>
                          <a:cs typeface="Trebuchet MS"/>
                        </a:rPr>
                        <a:t>and</a:t>
                      </a:r>
                      <a:r>
                        <a:rPr sz="1900" spc="-85" dirty="0">
                          <a:latin typeface="Trebuchet MS"/>
                          <a:cs typeface="Trebuchet MS"/>
                        </a:rPr>
                        <a:t> </a:t>
                      </a:r>
                      <a:r>
                        <a:rPr sz="1900" spc="90" dirty="0">
                          <a:latin typeface="Trebuchet MS"/>
                          <a:cs typeface="Trebuchet MS"/>
                        </a:rPr>
                        <a:t>lodge</a:t>
                      </a:r>
                      <a:r>
                        <a:rPr sz="1900" spc="-80" dirty="0">
                          <a:latin typeface="Trebuchet MS"/>
                          <a:cs typeface="Trebuchet MS"/>
                        </a:rPr>
                        <a:t> </a:t>
                      </a:r>
                      <a:r>
                        <a:rPr sz="1900" spc="-20" dirty="0">
                          <a:latin typeface="Trebuchet MS"/>
                          <a:cs typeface="Trebuchet MS"/>
                        </a:rPr>
                        <a:t>size</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ts val="2280"/>
                        </a:lnSpc>
                        <a:spcBef>
                          <a:spcPts val="210"/>
                        </a:spcBef>
                      </a:pPr>
                      <a:r>
                        <a:rPr sz="1900" spc="-10" dirty="0">
                          <a:latin typeface="Trebuchet MS"/>
                          <a:cs typeface="Trebuchet MS"/>
                        </a:rPr>
                        <a:t>IRR=33.43%%</a:t>
                      </a:r>
                      <a:endParaRPr sz="1900">
                        <a:latin typeface="Trebuchet MS"/>
                        <a:cs typeface="Trebuchet MS"/>
                      </a:endParaRPr>
                    </a:p>
                    <a:p>
                      <a:pPr marL="41275">
                        <a:lnSpc>
                          <a:spcPts val="2275"/>
                        </a:lnSpc>
                      </a:pPr>
                      <a:r>
                        <a:rPr sz="1900" dirty="0">
                          <a:latin typeface="Trebuchet MS"/>
                          <a:cs typeface="Trebuchet MS"/>
                        </a:rPr>
                        <a:t>Payback=5.04</a:t>
                      </a:r>
                      <a:r>
                        <a:rPr sz="1900" spc="45" dirty="0">
                          <a:latin typeface="Trebuchet MS"/>
                          <a:cs typeface="Trebuchet MS"/>
                        </a:rPr>
                        <a:t> </a:t>
                      </a:r>
                      <a:r>
                        <a:rPr sz="1900" spc="-10" dirty="0">
                          <a:latin typeface="Trebuchet MS"/>
                          <a:cs typeface="Trebuchet MS"/>
                        </a:rPr>
                        <a:t>years</a:t>
                      </a:r>
                      <a:endParaRPr sz="1900">
                        <a:latin typeface="Trebuchet MS"/>
                        <a:cs typeface="Trebuchet MS"/>
                      </a:endParaRPr>
                    </a:p>
                    <a:p>
                      <a:pPr marL="41275">
                        <a:lnSpc>
                          <a:spcPts val="2280"/>
                        </a:lnSpc>
                      </a:pPr>
                      <a:r>
                        <a:rPr sz="1900" spc="-45" dirty="0">
                          <a:latin typeface="Trebuchet MS"/>
                          <a:cs typeface="Trebuchet MS"/>
                        </a:rPr>
                        <a:t>Profitability</a:t>
                      </a:r>
                      <a:r>
                        <a:rPr sz="1900" spc="-80" dirty="0">
                          <a:latin typeface="Trebuchet MS"/>
                          <a:cs typeface="Trebuchet MS"/>
                        </a:rPr>
                        <a:t> </a:t>
                      </a:r>
                      <a:r>
                        <a:rPr sz="1900" dirty="0">
                          <a:latin typeface="Trebuchet MS"/>
                          <a:cs typeface="Trebuchet MS"/>
                        </a:rPr>
                        <a:t>Index</a:t>
                      </a:r>
                      <a:r>
                        <a:rPr sz="1900" spc="-10" dirty="0">
                          <a:latin typeface="Trebuchet MS"/>
                          <a:cs typeface="Trebuchet MS"/>
                        </a:rPr>
                        <a:t> </a:t>
                      </a:r>
                      <a:r>
                        <a:rPr sz="1900" spc="-175" dirty="0">
                          <a:latin typeface="Trebuchet MS"/>
                          <a:cs typeface="Trebuchet MS"/>
                        </a:rPr>
                        <a:t>=</a:t>
                      </a:r>
                      <a:r>
                        <a:rPr sz="1900" spc="-10" dirty="0">
                          <a:latin typeface="Trebuchet MS"/>
                          <a:cs typeface="Trebuchet MS"/>
                        </a:rPr>
                        <a:t> </a:t>
                      </a:r>
                      <a:r>
                        <a:rPr sz="1900" spc="-50" dirty="0">
                          <a:latin typeface="Trebuchet MS"/>
                          <a:cs typeface="Trebuchet MS"/>
                        </a:rPr>
                        <a:t>2</a:t>
                      </a:r>
                      <a:endParaRPr sz="1900">
                        <a:latin typeface="Trebuchet MS"/>
                        <a:cs typeface="Trebuchet MS"/>
                      </a:endParaRPr>
                    </a:p>
                  </a:txBody>
                  <a:tcPr marL="0" marR="0" marT="26670" marB="0">
                    <a:lnB w="12700">
                      <a:solidFill>
                        <a:srgbClr val="000000"/>
                      </a:solidFill>
                      <a:prstDash val="solid"/>
                    </a:lnB>
                    <a:solidFill>
                      <a:srgbClr val="F5F6F6"/>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125" dirty="0">
                          <a:latin typeface="Trebuchet MS"/>
                          <a:cs typeface="Trebuchet MS"/>
                        </a:rPr>
                        <a:t>2.3</a:t>
                      </a:r>
                      <a:r>
                        <a:rPr sz="1900" spc="-70"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B w="12700">
                      <a:solidFill>
                        <a:srgbClr val="000000"/>
                      </a:solidFill>
                      <a:prstDash val="solid"/>
                    </a:lnB>
                  </a:tcPr>
                </a:tc>
                <a:tc>
                  <a:txBody>
                    <a:bodyPr/>
                    <a:lstStyle/>
                    <a:p>
                      <a:pPr marL="62865" marR="56515">
                        <a:lnSpc>
                          <a:spcPct val="100000"/>
                        </a:lnSpc>
                        <a:spcBef>
                          <a:spcPts val="210"/>
                        </a:spcBef>
                      </a:pPr>
                      <a:r>
                        <a:rPr sz="1900" spc="75" dirty="0">
                          <a:latin typeface="Trebuchet MS"/>
                          <a:cs typeface="Trebuchet MS"/>
                        </a:rPr>
                        <a:t>South</a:t>
                      </a:r>
                      <a:r>
                        <a:rPr sz="1900" spc="-125" dirty="0">
                          <a:latin typeface="Trebuchet MS"/>
                          <a:cs typeface="Trebuchet MS"/>
                        </a:rPr>
                        <a:t> </a:t>
                      </a:r>
                      <a:r>
                        <a:rPr sz="1900" spc="-50" dirty="0">
                          <a:latin typeface="Trebuchet MS"/>
                          <a:cs typeface="Trebuchet MS"/>
                        </a:rPr>
                        <a:t>Africa,</a:t>
                      </a:r>
                      <a:r>
                        <a:rPr sz="1900" spc="-55" dirty="0">
                          <a:latin typeface="Trebuchet MS"/>
                          <a:cs typeface="Trebuchet MS"/>
                        </a:rPr>
                        <a:t> </a:t>
                      </a:r>
                      <a:r>
                        <a:rPr sz="1900" spc="-35" dirty="0">
                          <a:latin typeface="Trebuchet MS"/>
                          <a:cs typeface="Trebuchet MS"/>
                        </a:rPr>
                        <a:t>International, </a:t>
                      </a:r>
                      <a:r>
                        <a:rPr sz="1900" spc="45" dirty="0">
                          <a:latin typeface="Trebuchet MS"/>
                          <a:cs typeface="Trebuchet MS"/>
                        </a:rPr>
                        <a:t>Domestic</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a:spLocks noGrp="1"/>
          </p:cNvSpPr>
          <p:nvPr>
            <p:ph type="title"/>
          </p:nvPr>
        </p:nvSpPr>
        <p:spPr>
          <a:xfrm>
            <a:off x="8966848" y="339116"/>
            <a:ext cx="10249535" cy="528320"/>
          </a:xfrm>
          <a:prstGeom prst="rect">
            <a:avLst/>
          </a:prstGeom>
        </p:spPr>
        <p:txBody>
          <a:bodyPr vert="horz" wrap="square" lIns="0" tIns="12065" rIns="0" bIns="0" rtlCol="0">
            <a:spAutoFit/>
          </a:bodyPr>
          <a:lstStyle/>
          <a:p>
            <a:pPr marL="12700">
              <a:lnSpc>
                <a:spcPct val="100000"/>
              </a:lnSpc>
              <a:spcBef>
                <a:spcPts val="95"/>
              </a:spcBef>
            </a:pPr>
            <a:r>
              <a:rPr spc="-30" dirty="0"/>
              <a:t>Infrastructure</a:t>
            </a:r>
            <a:r>
              <a:rPr spc="-55" dirty="0"/>
              <a:t> </a:t>
            </a:r>
            <a:r>
              <a:rPr spc="90" dirty="0"/>
              <a:t>Development</a:t>
            </a:r>
            <a:r>
              <a:rPr spc="-50" dirty="0"/>
              <a:t> </a:t>
            </a:r>
            <a:r>
              <a:rPr dirty="0"/>
              <a:t>Investment</a:t>
            </a:r>
            <a:r>
              <a:rPr spc="-50" dirty="0"/>
              <a:t> </a:t>
            </a:r>
            <a:r>
              <a:rPr spc="-10" dirty="0"/>
              <a:t>Opportunities</a:t>
            </a:r>
          </a:p>
        </p:txBody>
      </p:sp>
      <p:graphicFrame>
        <p:nvGraphicFramePr>
          <p:cNvPr id="21" name="object 21"/>
          <p:cNvGraphicFramePr>
            <a:graphicFrameLocks noGrp="1"/>
          </p:cNvGraphicFramePr>
          <p:nvPr/>
        </p:nvGraphicFramePr>
        <p:xfrm>
          <a:off x="1287918" y="2350713"/>
          <a:ext cx="17078324" cy="6370955"/>
        </p:xfrm>
        <a:graphic>
          <a:graphicData uri="http://schemas.openxmlformats.org/drawingml/2006/table">
            <a:tbl>
              <a:tblPr firstRow="1" bandRow="1">
                <a:tableStyleId>{2D5ABB26-0587-4C30-8999-92F81FD0307C}</a:tableStyleId>
              </a:tblPr>
              <a:tblGrid>
                <a:gridCol w="3199130">
                  <a:extLst>
                    <a:ext uri="{9D8B030D-6E8A-4147-A177-3AD203B41FA5}">
                      <a16:colId xmlns:a16="http://schemas.microsoft.com/office/drawing/2014/main" val="20000"/>
                    </a:ext>
                  </a:extLst>
                </a:gridCol>
                <a:gridCol w="10648950">
                  <a:extLst>
                    <a:ext uri="{9D8B030D-6E8A-4147-A177-3AD203B41FA5}">
                      <a16:colId xmlns:a16="http://schemas.microsoft.com/office/drawing/2014/main" val="20001"/>
                    </a:ext>
                  </a:extLst>
                </a:gridCol>
                <a:gridCol w="3230244">
                  <a:extLst>
                    <a:ext uri="{9D8B030D-6E8A-4147-A177-3AD203B41FA5}">
                      <a16:colId xmlns:a16="http://schemas.microsoft.com/office/drawing/2014/main" val="20002"/>
                    </a:ext>
                  </a:extLst>
                </a:gridCol>
              </a:tblGrid>
              <a:tr h="879475">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solidFill>
                      <a:srgbClr val="8D7940"/>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25"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solidFill>
                      <a:srgbClr val="8D7940"/>
                    </a:solidFill>
                  </a:tcPr>
                </a:tc>
                <a:extLst>
                  <a:ext uri="{0D108BD9-81ED-4DB2-BD59-A6C34878D82A}">
                    <a16:rowId xmlns:a16="http://schemas.microsoft.com/office/drawing/2014/main" val="10000"/>
                  </a:ext>
                </a:extLst>
              </a:tr>
              <a:tr h="2418715">
                <a:tc>
                  <a:txBody>
                    <a:bodyPr/>
                    <a:lstStyle/>
                    <a:p>
                      <a:pPr marL="41275">
                        <a:lnSpc>
                          <a:spcPct val="100000"/>
                        </a:lnSpc>
                        <a:spcBef>
                          <a:spcPts val="210"/>
                        </a:spcBef>
                      </a:pPr>
                      <a:r>
                        <a:rPr sz="1900" spc="55" dirty="0">
                          <a:latin typeface="Trebuchet MS"/>
                          <a:cs typeface="Trebuchet MS"/>
                        </a:rPr>
                        <a:t>Mafeteng</a:t>
                      </a:r>
                      <a:r>
                        <a:rPr sz="1900" spc="-70" dirty="0">
                          <a:latin typeface="Trebuchet MS"/>
                          <a:cs typeface="Trebuchet MS"/>
                        </a:rPr>
                        <a:t> </a:t>
                      </a:r>
                      <a:r>
                        <a:rPr sz="1900" spc="140" dirty="0">
                          <a:latin typeface="Trebuchet MS"/>
                          <a:cs typeface="Trebuchet MS"/>
                        </a:rPr>
                        <a:t>SEZ</a:t>
                      </a:r>
                      <a:endParaRPr sz="1900">
                        <a:latin typeface="Trebuchet MS"/>
                        <a:cs typeface="Trebuchet MS"/>
                      </a:endParaRPr>
                    </a:p>
                  </a:txBody>
                  <a:tcPr marL="0" marR="0" marT="26670" marB="0">
                    <a:lnB w="12700">
                      <a:solidFill>
                        <a:srgbClr val="000000"/>
                      </a:solidFill>
                      <a:prstDash val="solid"/>
                    </a:lnB>
                  </a:tcPr>
                </a:tc>
                <a:tc>
                  <a:txBody>
                    <a:bodyPr/>
                    <a:lstStyle/>
                    <a:p>
                      <a:pPr marL="41275">
                        <a:lnSpc>
                          <a:spcPct val="100000"/>
                        </a:lnSpc>
                        <a:spcBef>
                          <a:spcPts val="210"/>
                        </a:spcBef>
                      </a:pPr>
                      <a:r>
                        <a:rPr sz="1900" dirty="0">
                          <a:latin typeface="Trebuchet MS"/>
                          <a:cs typeface="Trebuchet MS"/>
                        </a:rPr>
                        <a:t>Estimated</a:t>
                      </a:r>
                      <a:r>
                        <a:rPr sz="1900" spc="-15" dirty="0">
                          <a:latin typeface="Trebuchet MS"/>
                          <a:cs typeface="Trebuchet MS"/>
                        </a:rPr>
                        <a:t> </a:t>
                      </a:r>
                      <a:r>
                        <a:rPr sz="1900" dirty="0">
                          <a:latin typeface="Trebuchet MS"/>
                          <a:cs typeface="Trebuchet MS"/>
                        </a:rPr>
                        <a:t>area</a:t>
                      </a:r>
                      <a:r>
                        <a:rPr sz="1900" spc="-10" dirty="0">
                          <a:latin typeface="Trebuchet MS"/>
                          <a:cs typeface="Trebuchet MS"/>
                        </a:rPr>
                        <a:t> </a:t>
                      </a:r>
                      <a:r>
                        <a:rPr sz="1900" dirty="0">
                          <a:latin typeface="Trebuchet MS"/>
                          <a:cs typeface="Trebuchet MS"/>
                        </a:rPr>
                        <a:t>of</a:t>
                      </a:r>
                      <a:r>
                        <a:rPr sz="1900" spc="-65" dirty="0">
                          <a:latin typeface="Trebuchet MS"/>
                          <a:cs typeface="Trebuchet MS"/>
                        </a:rPr>
                        <a:t> </a:t>
                      </a:r>
                      <a:r>
                        <a:rPr sz="1900" spc="50" dirty="0">
                          <a:latin typeface="Trebuchet MS"/>
                          <a:cs typeface="Trebuchet MS"/>
                        </a:rPr>
                        <a:t>79</a:t>
                      </a:r>
                      <a:r>
                        <a:rPr sz="1900" spc="-10" dirty="0">
                          <a:latin typeface="Trebuchet MS"/>
                          <a:cs typeface="Trebuchet MS"/>
                        </a:rPr>
                        <a:t> </a:t>
                      </a:r>
                      <a:r>
                        <a:rPr sz="1900" spc="75" dirty="0">
                          <a:latin typeface="Trebuchet MS"/>
                          <a:cs typeface="Trebuchet MS"/>
                        </a:rPr>
                        <a:t>000.00</a:t>
                      </a:r>
                      <a:r>
                        <a:rPr sz="1900" spc="-10" dirty="0">
                          <a:latin typeface="Trebuchet MS"/>
                          <a:cs typeface="Trebuchet MS"/>
                        </a:rPr>
                        <a:t> </a:t>
                      </a:r>
                      <a:r>
                        <a:rPr sz="1900" dirty="0">
                          <a:latin typeface="Trebuchet MS"/>
                          <a:cs typeface="Trebuchet MS"/>
                        </a:rPr>
                        <a:t>Hectares</a:t>
                      </a:r>
                      <a:r>
                        <a:rPr sz="1900" spc="-15" dirty="0">
                          <a:latin typeface="Trebuchet MS"/>
                          <a:cs typeface="Trebuchet MS"/>
                        </a:rPr>
                        <a:t> </a:t>
                      </a:r>
                      <a:r>
                        <a:rPr sz="1900" spc="135" dirty="0">
                          <a:latin typeface="Trebuchet MS"/>
                          <a:cs typeface="Trebuchet MS"/>
                        </a:rPr>
                        <a:t>80</a:t>
                      </a:r>
                      <a:r>
                        <a:rPr sz="1900" spc="-10" dirty="0">
                          <a:latin typeface="Trebuchet MS"/>
                          <a:cs typeface="Trebuchet MS"/>
                        </a:rPr>
                        <a:t> </a:t>
                      </a:r>
                      <a:r>
                        <a:rPr sz="1900" dirty="0">
                          <a:latin typeface="Trebuchet MS"/>
                          <a:cs typeface="Trebuchet MS"/>
                        </a:rPr>
                        <a:t>kilometres</a:t>
                      </a:r>
                      <a:r>
                        <a:rPr sz="1900" spc="-10" dirty="0">
                          <a:latin typeface="Trebuchet MS"/>
                          <a:cs typeface="Trebuchet MS"/>
                        </a:rPr>
                        <a:t> </a:t>
                      </a:r>
                      <a:r>
                        <a:rPr sz="1900" spc="75" dirty="0">
                          <a:latin typeface="Trebuchet MS"/>
                          <a:cs typeface="Trebuchet MS"/>
                        </a:rPr>
                        <a:t>South</a:t>
                      </a:r>
                      <a:r>
                        <a:rPr sz="1900" spc="-15" dirty="0">
                          <a:latin typeface="Trebuchet MS"/>
                          <a:cs typeface="Trebuchet MS"/>
                        </a:rPr>
                        <a:t> </a:t>
                      </a:r>
                      <a:r>
                        <a:rPr sz="1900" dirty="0">
                          <a:latin typeface="Trebuchet MS"/>
                          <a:cs typeface="Trebuchet MS"/>
                        </a:rPr>
                        <a:t>of</a:t>
                      </a:r>
                      <a:r>
                        <a:rPr sz="1900" spc="-60" dirty="0">
                          <a:latin typeface="Trebuchet MS"/>
                          <a:cs typeface="Trebuchet MS"/>
                        </a:rPr>
                        <a:t> </a:t>
                      </a:r>
                      <a:r>
                        <a:rPr sz="1900" spc="75" dirty="0">
                          <a:latin typeface="Trebuchet MS"/>
                          <a:cs typeface="Trebuchet MS"/>
                        </a:rPr>
                        <a:t>Maseru</a:t>
                      </a:r>
                      <a:endParaRPr sz="1900">
                        <a:latin typeface="Trebuchet MS"/>
                        <a:cs typeface="Trebuchet MS"/>
                      </a:endParaRPr>
                    </a:p>
                    <a:p>
                      <a:pPr>
                        <a:lnSpc>
                          <a:spcPct val="100000"/>
                        </a:lnSpc>
                        <a:spcBef>
                          <a:spcPts val="30"/>
                        </a:spcBef>
                      </a:pPr>
                      <a:endParaRPr sz="1950">
                        <a:latin typeface="Times New Roman"/>
                        <a:cs typeface="Times New Roman"/>
                      </a:endParaRPr>
                    </a:p>
                    <a:p>
                      <a:pPr marL="41275" marR="200025">
                        <a:lnSpc>
                          <a:spcPct val="100000"/>
                        </a:lnSpc>
                      </a:pPr>
                      <a:r>
                        <a:rPr sz="1900" spc="110" dirty="0">
                          <a:latin typeface="Trebuchet MS"/>
                          <a:cs typeface="Trebuchet MS"/>
                        </a:rPr>
                        <a:t>500km</a:t>
                      </a:r>
                      <a:r>
                        <a:rPr sz="1900" spc="-40" dirty="0">
                          <a:latin typeface="Trebuchet MS"/>
                          <a:cs typeface="Trebuchet MS"/>
                        </a:rPr>
                        <a:t> </a:t>
                      </a:r>
                      <a:r>
                        <a:rPr sz="1900" dirty="0">
                          <a:latin typeface="Trebuchet MS"/>
                          <a:cs typeface="Trebuchet MS"/>
                        </a:rPr>
                        <a:t>from</a:t>
                      </a:r>
                      <a:r>
                        <a:rPr sz="1900" spc="-40" dirty="0">
                          <a:latin typeface="Trebuchet MS"/>
                          <a:cs typeface="Trebuchet MS"/>
                        </a:rPr>
                        <a:t> </a:t>
                      </a:r>
                      <a:r>
                        <a:rPr sz="1900" dirty="0">
                          <a:latin typeface="Trebuchet MS"/>
                          <a:cs typeface="Trebuchet MS"/>
                        </a:rPr>
                        <a:t>the</a:t>
                      </a:r>
                      <a:r>
                        <a:rPr sz="1900" spc="-35" dirty="0">
                          <a:latin typeface="Trebuchet MS"/>
                          <a:cs typeface="Trebuchet MS"/>
                        </a:rPr>
                        <a:t> </a:t>
                      </a:r>
                      <a:r>
                        <a:rPr sz="1900" dirty="0">
                          <a:latin typeface="Trebuchet MS"/>
                          <a:cs typeface="Trebuchet MS"/>
                        </a:rPr>
                        <a:t>Port</a:t>
                      </a:r>
                      <a:r>
                        <a:rPr sz="1900" spc="-40" dirty="0">
                          <a:latin typeface="Trebuchet MS"/>
                          <a:cs typeface="Trebuchet MS"/>
                        </a:rPr>
                        <a:t> </a:t>
                      </a:r>
                      <a:r>
                        <a:rPr sz="1900" dirty="0">
                          <a:latin typeface="Trebuchet MS"/>
                          <a:cs typeface="Trebuchet MS"/>
                        </a:rPr>
                        <a:t>of</a:t>
                      </a:r>
                      <a:r>
                        <a:rPr sz="1900" spc="-85" dirty="0">
                          <a:latin typeface="Trebuchet MS"/>
                          <a:cs typeface="Trebuchet MS"/>
                        </a:rPr>
                        <a:t> </a:t>
                      </a:r>
                      <a:r>
                        <a:rPr sz="1900" dirty="0">
                          <a:latin typeface="Trebuchet MS"/>
                          <a:cs typeface="Trebuchet MS"/>
                        </a:rPr>
                        <a:t>Durban;</a:t>
                      </a:r>
                      <a:r>
                        <a:rPr sz="1900" spc="-40" dirty="0">
                          <a:latin typeface="Trebuchet MS"/>
                          <a:cs typeface="Trebuchet MS"/>
                        </a:rPr>
                        <a:t> </a:t>
                      </a:r>
                      <a:r>
                        <a:rPr sz="1900" dirty="0">
                          <a:latin typeface="Trebuchet MS"/>
                          <a:cs typeface="Trebuchet MS"/>
                        </a:rPr>
                        <a:t>the</a:t>
                      </a:r>
                      <a:r>
                        <a:rPr sz="1900" spc="-35" dirty="0">
                          <a:latin typeface="Trebuchet MS"/>
                          <a:cs typeface="Trebuchet MS"/>
                        </a:rPr>
                        <a:t> </a:t>
                      </a:r>
                      <a:r>
                        <a:rPr sz="1900" dirty="0">
                          <a:latin typeface="Trebuchet MS"/>
                          <a:cs typeface="Trebuchet MS"/>
                        </a:rPr>
                        <a:t>largest</a:t>
                      </a:r>
                      <a:r>
                        <a:rPr sz="1900" spc="-40" dirty="0">
                          <a:latin typeface="Trebuchet MS"/>
                          <a:cs typeface="Trebuchet MS"/>
                        </a:rPr>
                        <a:t> </a:t>
                      </a:r>
                      <a:r>
                        <a:rPr sz="1900" spc="70" dirty="0">
                          <a:latin typeface="Trebuchet MS"/>
                          <a:cs typeface="Trebuchet MS"/>
                        </a:rPr>
                        <a:t>and</a:t>
                      </a:r>
                      <a:r>
                        <a:rPr sz="1900" spc="-35" dirty="0">
                          <a:latin typeface="Trebuchet MS"/>
                          <a:cs typeface="Trebuchet MS"/>
                        </a:rPr>
                        <a:t> </a:t>
                      </a:r>
                      <a:r>
                        <a:rPr sz="1900" dirty="0">
                          <a:latin typeface="Trebuchet MS"/>
                          <a:cs typeface="Trebuchet MS"/>
                        </a:rPr>
                        <a:t>busiest</a:t>
                      </a:r>
                      <a:r>
                        <a:rPr sz="1900" spc="-40" dirty="0">
                          <a:latin typeface="Trebuchet MS"/>
                          <a:cs typeface="Trebuchet MS"/>
                        </a:rPr>
                        <a:t> </a:t>
                      </a:r>
                      <a:r>
                        <a:rPr sz="1900" spc="50" dirty="0">
                          <a:latin typeface="Trebuchet MS"/>
                          <a:cs typeface="Trebuchet MS"/>
                        </a:rPr>
                        <a:t>shipping</a:t>
                      </a:r>
                      <a:r>
                        <a:rPr sz="1900" spc="-35" dirty="0">
                          <a:latin typeface="Trebuchet MS"/>
                          <a:cs typeface="Trebuchet MS"/>
                        </a:rPr>
                        <a:t> </a:t>
                      </a:r>
                      <a:r>
                        <a:rPr sz="1900" spc="-45" dirty="0">
                          <a:latin typeface="Trebuchet MS"/>
                          <a:cs typeface="Trebuchet MS"/>
                        </a:rPr>
                        <a:t>facility</a:t>
                      </a:r>
                      <a:r>
                        <a:rPr sz="1900" spc="-100" dirty="0">
                          <a:latin typeface="Trebuchet MS"/>
                          <a:cs typeface="Trebuchet MS"/>
                        </a:rPr>
                        <a:t> </a:t>
                      </a:r>
                      <a:r>
                        <a:rPr sz="1900" spc="-20" dirty="0">
                          <a:latin typeface="Trebuchet MS"/>
                          <a:cs typeface="Trebuchet MS"/>
                        </a:rPr>
                        <a:t>in</a:t>
                      </a:r>
                      <a:r>
                        <a:rPr sz="1900" spc="-35" dirty="0">
                          <a:latin typeface="Trebuchet MS"/>
                          <a:cs typeface="Trebuchet MS"/>
                        </a:rPr>
                        <a:t> </a:t>
                      </a:r>
                      <a:r>
                        <a:rPr sz="1900" spc="90" dirty="0">
                          <a:latin typeface="Trebuchet MS"/>
                          <a:cs typeface="Trebuchet MS"/>
                        </a:rPr>
                        <a:t>Sub-</a:t>
                      </a:r>
                      <a:r>
                        <a:rPr sz="1900" spc="80" dirty="0">
                          <a:latin typeface="Trebuchet MS"/>
                          <a:cs typeface="Trebuchet MS"/>
                        </a:rPr>
                        <a:t>Saharan</a:t>
                      </a:r>
                      <a:r>
                        <a:rPr sz="1900" spc="-105" dirty="0">
                          <a:latin typeface="Trebuchet MS"/>
                          <a:cs typeface="Trebuchet MS"/>
                        </a:rPr>
                        <a:t> </a:t>
                      </a:r>
                      <a:r>
                        <a:rPr sz="1900" spc="-10" dirty="0">
                          <a:latin typeface="Trebuchet MS"/>
                          <a:cs typeface="Trebuchet MS"/>
                        </a:rPr>
                        <a:t>Africa, </a:t>
                      </a:r>
                      <a:r>
                        <a:rPr sz="1900" dirty="0">
                          <a:latin typeface="Trebuchet MS"/>
                          <a:cs typeface="Trebuchet MS"/>
                        </a:rPr>
                        <a:t>strategically</a:t>
                      </a:r>
                      <a:r>
                        <a:rPr sz="1900" spc="-75" dirty="0">
                          <a:latin typeface="Trebuchet MS"/>
                          <a:cs typeface="Trebuchet MS"/>
                        </a:rPr>
                        <a:t> </a:t>
                      </a:r>
                      <a:r>
                        <a:rPr sz="1900" dirty="0">
                          <a:latin typeface="Trebuchet MS"/>
                          <a:cs typeface="Trebuchet MS"/>
                        </a:rPr>
                        <a:t>located</a:t>
                      </a:r>
                      <a:r>
                        <a:rPr sz="1900" spc="-5" dirty="0">
                          <a:latin typeface="Trebuchet MS"/>
                          <a:cs typeface="Trebuchet MS"/>
                        </a:rPr>
                        <a:t> </a:t>
                      </a:r>
                      <a:r>
                        <a:rPr sz="1900" spc="80" dirty="0">
                          <a:latin typeface="Trebuchet MS"/>
                          <a:cs typeface="Trebuchet MS"/>
                        </a:rPr>
                        <a:t>on</a:t>
                      </a:r>
                      <a:r>
                        <a:rPr sz="1900" spc="-5" dirty="0">
                          <a:latin typeface="Trebuchet MS"/>
                          <a:cs typeface="Trebuchet MS"/>
                        </a:rPr>
                        <a:t> </a:t>
                      </a:r>
                      <a:r>
                        <a:rPr sz="1900" dirty="0">
                          <a:latin typeface="Trebuchet MS"/>
                          <a:cs typeface="Trebuchet MS"/>
                        </a:rPr>
                        <a:t>the</a:t>
                      </a:r>
                      <a:r>
                        <a:rPr sz="1900" spc="-5" dirty="0">
                          <a:latin typeface="Trebuchet MS"/>
                          <a:cs typeface="Trebuchet MS"/>
                        </a:rPr>
                        <a:t> </a:t>
                      </a:r>
                      <a:r>
                        <a:rPr sz="1900" dirty="0">
                          <a:latin typeface="Trebuchet MS"/>
                          <a:cs typeface="Trebuchet MS"/>
                        </a:rPr>
                        <a:t>eastern</a:t>
                      </a:r>
                      <a:r>
                        <a:rPr sz="1900" spc="-5" dirty="0">
                          <a:latin typeface="Trebuchet MS"/>
                          <a:cs typeface="Trebuchet MS"/>
                        </a:rPr>
                        <a:t> </a:t>
                      </a:r>
                      <a:r>
                        <a:rPr sz="1900" dirty="0">
                          <a:latin typeface="Trebuchet MS"/>
                          <a:cs typeface="Trebuchet MS"/>
                        </a:rPr>
                        <a:t>coast</a:t>
                      </a:r>
                      <a:r>
                        <a:rPr sz="1900" spc="-10" dirty="0">
                          <a:latin typeface="Trebuchet MS"/>
                          <a:cs typeface="Trebuchet MS"/>
                        </a:rPr>
                        <a:t> </a:t>
                      </a:r>
                      <a:r>
                        <a:rPr sz="1900" dirty="0">
                          <a:latin typeface="Trebuchet MS"/>
                          <a:cs typeface="Trebuchet MS"/>
                        </a:rPr>
                        <a:t>of</a:t>
                      </a:r>
                      <a:r>
                        <a:rPr sz="1900" spc="-55" dirty="0">
                          <a:latin typeface="Trebuchet MS"/>
                          <a:cs typeface="Trebuchet MS"/>
                        </a:rPr>
                        <a:t> </a:t>
                      </a:r>
                      <a:r>
                        <a:rPr sz="1900" spc="75" dirty="0">
                          <a:latin typeface="Trebuchet MS"/>
                          <a:cs typeface="Trebuchet MS"/>
                        </a:rPr>
                        <a:t>South</a:t>
                      </a:r>
                      <a:r>
                        <a:rPr sz="1900" spc="-80" dirty="0">
                          <a:latin typeface="Trebuchet MS"/>
                          <a:cs typeface="Trebuchet MS"/>
                        </a:rPr>
                        <a:t> </a:t>
                      </a:r>
                      <a:r>
                        <a:rPr sz="1900" spc="-10" dirty="0">
                          <a:latin typeface="Trebuchet MS"/>
                          <a:cs typeface="Trebuchet MS"/>
                        </a:rPr>
                        <a:t>Africa</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1390650">
                        <a:lnSpc>
                          <a:spcPct val="100000"/>
                        </a:lnSpc>
                      </a:pPr>
                      <a:r>
                        <a:rPr sz="1900" dirty="0">
                          <a:latin typeface="Trebuchet MS"/>
                          <a:cs typeface="Trebuchet MS"/>
                        </a:rPr>
                        <a:t>Targets</a:t>
                      </a:r>
                      <a:r>
                        <a:rPr sz="1900" spc="145" dirty="0">
                          <a:latin typeface="Trebuchet MS"/>
                          <a:cs typeface="Trebuchet MS"/>
                        </a:rPr>
                        <a:t> </a:t>
                      </a:r>
                      <a:r>
                        <a:rPr sz="1900" dirty="0">
                          <a:latin typeface="Trebuchet MS"/>
                          <a:cs typeface="Trebuchet MS"/>
                        </a:rPr>
                        <a:t>agriculture</a:t>
                      </a:r>
                      <a:r>
                        <a:rPr sz="1900" spc="145" dirty="0">
                          <a:latin typeface="Trebuchet MS"/>
                          <a:cs typeface="Trebuchet MS"/>
                        </a:rPr>
                        <a:t> </a:t>
                      </a:r>
                      <a:r>
                        <a:rPr sz="1900" spc="70" dirty="0">
                          <a:latin typeface="Trebuchet MS"/>
                          <a:cs typeface="Trebuchet MS"/>
                        </a:rPr>
                        <a:t>and</a:t>
                      </a:r>
                      <a:r>
                        <a:rPr sz="1900" spc="145" dirty="0">
                          <a:latin typeface="Trebuchet MS"/>
                          <a:cs typeface="Trebuchet MS"/>
                        </a:rPr>
                        <a:t> </a:t>
                      </a:r>
                      <a:r>
                        <a:rPr sz="1900" dirty="0">
                          <a:latin typeface="Trebuchet MS"/>
                          <a:cs typeface="Trebuchet MS"/>
                        </a:rPr>
                        <a:t>agro-processing,</a:t>
                      </a:r>
                      <a:r>
                        <a:rPr sz="1900" spc="145" dirty="0">
                          <a:latin typeface="Trebuchet MS"/>
                          <a:cs typeface="Trebuchet MS"/>
                        </a:rPr>
                        <a:t> </a:t>
                      </a:r>
                      <a:r>
                        <a:rPr sz="1900" dirty="0">
                          <a:latin typeface="Trebuchet MS"/>
                          <a:cs typeface="Trebuchet MS"/>
                        </a:rPr>
                        <a:t>medicinal</a:t>
                      </a:r>
                      <a:r>
                        <a:rPr sz="1900" spc="60" dirty="0">
                          <a:latin typeface="Trebuchet MS"/>
                          <a:cs typeface="Trebuchet MS"/>
                        </a:rPr>
                        <a:t> </a:t>
                      </a:r>
                      <a:r>
                        <a:rPr sz="1900" dirty="0">
                          <a:latin typeface="Trebuchet MS"/>
                          <a:cs typeface="Trebuchet MS"/>
                        </a:rPr>
                        <a:t>cannabis,</a:t>
                      </a:r>
                      <a:r>
                        <a:rPr sz="1900" spc="145" dirty="0">
                          <a:latin typeface="Trebuchet MS"/>
                          <a:cs typeface="Trebuchet MS"/>
                        </a:rPr>
                        <a:t> </a:t>
                      </a:r>
                      <a:r>
                        <a:rPr sz="1900" dirty="0">
                          <a:latin typeface="Trebuchet MS"/>
                          <a:cs typeface="Trebuchet MS"/>
                        </a:rPr>
                        <a:t>pharmaceuticals,</a:t>
                      </a:r>
                      <a:r>
                        <a:rPr sz="1900" spc="145" dirty="0">
                          <a:latin typeface="Trebuchet MS"/>
                          <a:cs typeface="Trebuchet MS"/>
                        </a:rPr>
                        <a:t> </a:t>
                      </a:r>
                      <a:r>
                        <a:rPr sz="1900" spc="45" dirty="0">
                          <a:latin typeface="Trebuchet MS"/>
                          <a:cs typeface="Trebuchet MS"/>
                        </a:rPr>
                        <a:t>and </a:t>
                      </a:r>
                      <a:r>
                        <a:rPr sz="1900" spc="-10" dirty="0">
                          <a:latin typeface="Trebuchet MS"/>
                          <a:cs typeface="Trebuchet MS"/>
                        </a:rPr>
                        <a:t>manufacturing</a:t>
                      </a:r>
                      <a:endParaRPr sz="1900">
                        <a:latin typeface="Trebuchet MS"/>
                        <a:cs typeface="Trebuchet MS"/>
                      </a:endParaRPr>
                    </a:p>
                  </a:txBody>
                  <a:tcPr marL="0" marR="0" marT="26670" marB="0">
                    <a:lnB w="12700">
                      <a:solidFill>
                        <a:srgbClr val="000000"/>
                      </a:solidFill>
                      <a:prstDash val="solid"/>
                    </a:lnB>
                    <a:solidFill>
                      <a:srgbClr val="F7F7F7"/>
                    </a:solidFill>
                  </a:tcPr>
                </a:tc>
                <a:tc>
                  <a:txBody>
                    <a:bodyPr/>
                    <a:lstStyle/>
                    <a:p>
                      <a:pPr marL="41275" marR="496570" algn="just">
                        <a:lnSpc>
                          <a:spcPct val="100000"/>
                        </a:lnSpc>
                        <a:spcBef>
                          <a:spcPts val="210"/>
                        </a:spcBef>
                      </a:pPr>
                      <a:r>
                        <a:rPr sz="1900" spc="-75" dirty="0">
                          <a:latin typeface="Trebuchet MS"/>
                          <a:cs typeface="Trebuchet MS"/>
                        </a:rPr>
                        <a:t>Initial</a:t>
                      </a:r>
                      <a:r>
                        <a:rPr sz="1900" spc="-35" dirty="0">
                          <a:latin typeface="Trebuchet MS"/>
                          <a:cs typeface="Trebuchet MS"/>
                        </a:rPr>
                        <a:t> </a:t>
                      </a:r>
                      <a:r>
                        <a:rPr sz="1900" dirty="0">
                          <a:latin typeface="Trebuchet MS"/>
                          <a:cs typeface="Trebuchet MS"/>
                        </a:rPr>
                        <a:t>Estimated</a:t>
                      </a:r>
                      <a:r>
                        <a:rPr sz="1900" spc="370" dirty="0">
                          <a:latin typeface="Trebuchet MS"/>
                          <a:cs typeface="Trebuchet MS"/>
                        </a:rPr>
                        <a:t> </a:t>
                      </a:r>
                      <a:r>
                        <a:rPr sz="1900" spc="-10" dirty="0">
                          <a:latin typeface="Trebuchet MS"/>
                          <a:cs typeface="Trebuchet MS"/>
                        </a:rPr>
                        <a:t>Project </a:t>
                      </a:r>
                      <a:r>
                        <a:rPr sz="1900" dirty="0">
                          <a:latin typeface="Trebuchet MS"/>
                          <a:cs typeface="Trebuchet MS"/>
                        </a:rPr>
                        <a:t>Preparation</a:t>
                      </a:r>
                      <a:r>
                        <a:rPr sz="1900" spc="-80" dirty="0">
                          <a:latin typeface="Trebuchet MS"/>
                          <a:cs typeface="Trebuchet MS"/>
                        </a:rPr>
                        <a:t> </a:t>
                      </a:r>
                      <a:r>
                        <a:rPr sz="1900" spc="70" dirty="0">
                          <a:latin typeface="Trebuchet MS"/>
                          <a:cs typeface="Trebuchet MS"/>
                        </a:rPr>
                        <a:t>Cost</a:t>
                      </a:r>
                      <a:r>
                        <a:rPr sz="1900" spc="-75" dirty="0">
                          <a:latin typeface="Trebuchet MS"/>
                          <a:cs typeface="Trebuchet MS"/>
                        </a:rPr>
                        <a:t> </a:t>
                      </a:r>
                      <a:r>
                        <a:rPr sz="1900" spc="-50" dirty="0">
                          <a:latin typeface="Trebuchet MS"/>
                          <a:cs typeface="Trebuchet MS"/>
                        </a:rPr>
                        <a:t>at</a:t>
                      </a:r>
                      <a:r>
                        <a:rPr sz="1900" spc="-75" dirty="0">
                          <a:latin typeface="Trebuchet MS"/>
                          <a:cs typeface="Trebuchet MS"/>
                        </a:rPr>
                        <a:t> </a:t>
                      </a:r>
                      <a:r>
                        <a:rPr sz="1900" spc="170" dirty="0">
                          <a:latin typeface="Trebuchet MS"/>
                          <a:cs typeface="Trebuchet MS"/>
                        </a:rPr>
                        <a:t>USD </a:t>
                      </a:r>
                      <a:r>
                        <a:rPr sz="1900" spc="-10" dirty="0">
                          <a:latin typeface="Trebuchet MS"/>
                          <a:cs typeface="Trebuchet MS"/>
                        </a:rPr>
                        <a:t>580,000.00</a:t>
                      </a:r>
                      <a:endParaRPr sz="1900">
                        <a:latin typeface="Trebuchet MS"/>
                        <a:cs typeface="Trebuchet MS"/>
                      </a:endParaRPr>
                    </a:p>
                    <a:p>
                      <a:pPr marL="41275" marR="839469" algn="just">
                        <a:lnSpc>
                          <a:spcPts val="2280"/>
                        </a:lnSpc>
                        <a:spcBef>
                          <a:spcPts val="65"/>
                        </a:spcBef>
                      </a:pPr>
                      <a:r>
                        <a:rPr sz="1900" spc="55" dirty="0">
                          <a:latin typeface="Trebuchet MS"/>
                          <a:cs typeface="Trebuchet MS"/>
                        </a:rPr>
                        <a:t>Master</a:t>
                      </a:r>
                      <a:r>
                        <a:rPr sz="1900" spc="-114" dirty="0">
                          <a:latin typeface="Trebuchet MS"/>
                          <a:cs typeface="Trebuchet MS"/>
                        </a:rPr>
                        <a:t> </a:t>
                      </a:r>
                      <a:r>
                        <a:rPr sz="1900" dirty="0">
                          <a:latin typeface="Trebuchet MS"/>
                          <a:cs typeface="Trebuchet MS"/>
                        </a:rPr>
                        <a:t>Plan</a:t>
                      </a:r>
                      <a:r>
                        <a:rPr sz="1900" spc="-125" dirty="0">
                          <a:latin typeface="Trebuchet MS"/>
                          <a:cs typeface="Trebuchet MS"/>
                        </a:rPr>
                        <a:t> </a:t>
                      </a:r>
                      <a:r>
                        <a:rPr sz="1900" dirty="0">
                          <a:latin typeface="Trebuchet MS"/>
                          <a:cs typeface="Trebuchet MS"/>
                        </a:rPr>
                        <a:t>yet</a:t>
                      </a:r>
                      <a:r>
                        <a:rPr sz="1900" spc="-65" dirty="0">
                          <a:latin typeface="Trebuchet MS"/>
                          <a:cs typeface="Trebuchet MS"/>
                        </a:rPr>
                        <a:t> </a:t>
                      </a:r>
                      <a:r>
                        <a:rPr sz="1900" dirty="0">
                          <a:latin typeface="Trebuchet MS"/>
                          <a:cs typeface="Trebuchet MS"/>
                        </a:rPr>
                        <a:t>to</a:t>
                      </a:r>
                      <a:r>
                        <a:rPr sz="1900" spc="-65" dirty="0">
                          <a:latin typeface="Trebuchet MS"/>
                          <a:cs typeface="Trebuchet MS"/>
                        </a:rPr>
                        <a:t> </a:t>
                      </a:r>
                      <a:r>
                        <a:rPr sz="1900" spc="55" dirty="0">
                          <a:latin typeface="Trebuchet MS"/>
                          <a:cs typeface="Trebuchet MS"/>
                        </a:rPr>
                        <a:t>be </a:t>
                      </a:r>
                      <a:r>
                        <a:rPr sz="1900" spc="-10" dirty="0">
                          <a:latin typeface="Trebuchet MS"/>
                          <a:cs typeface="Trebuchet MS"/>
                        </a:rPr>
                        <a:t>developed.</a:t>
                      </a:r>
                      <a:endParaRPr sz="1900">
                        <a:latin typeface="Trebuchet MS"/>
                        <a:cs typeface="Trebuchet MS"/>
                      </a:endParaRPr>
                    </a:p>
                  </a:txBody>
                  <a:tcPr marL="0" marR="0" marT="26670" marB="0">
                    <a:lnB w="12700">
                      <a:solidFill>
                        <a:srgbClr val="000000"/>
                      </a:solidFill>
                      <a:prstDash val="solid"/>
                    </a:lnB>
                  </a:tcPr>
                </a:tc>
                <a:extLst>
                  <a:ext uri="{0D108BD9-81ED-4DB2-BD59-A6C34878D82A}">
                    <a16:rowId xmlns:a16="http://schemas.microsoft.com/office/drawing/2014/main" val="10001"/>
                  </a:ext>
                </a:extLst>
              </a:tr>
              <a:tr h="3072765">
                <a:tc>
                  <a:txBody>
                    <a:bodyPr/>
                    <a:lstStyle/>
                    <a:p>
                      <a:pPr marL="41275">
                        <a:lnSpc>
                          <a:spcPct val="100000"/>
                        </a:lnSpc>
                        <a:spcBef>
                          <a:spcPts val="210"/>
                        </a:spcBef>
                      </a:pPr>
                      <a:r>
                        <a:rPr sz="1900" spc="70" dirty="0">
                          <a:latin typeface="Trebuchet MS"/>
                          <a:cs typeface="Trebuchet MS"/>
                        </a:rPr>
                        <a:t>Belo</a:t>
                      </a:r>
                      <a:r>
                        <a:rPr sz="1900" spc="-60" dirty="0">
                          <a:latin typeface="Trebuchet MS"/>
                          <a:cs typeface="Trebuchet MS"/>
                        </a:rPr>
                        <a:t> </a:t>
                      </a:r>
                      <a:r>
                        <a:rPr sz="1900" dirty="0">
                          <a:latin typeface="Trebuchet MS"/>
                          <a:cs typeface="Trebuchet MS"/>
                        </a:rPr>
                        <a:t>Industrial</a:t>
                      </a:r>
                      <a:r>
                        <a:rPr sz="1900" spc="-120" dirty="0">
                          <a:latin typeface="Trebuchet MS"/>
                          <a:cs typeface="Trebuchet MS"/>
                        </a:rPr>
                        <a:t> </a:t>
                      </a:r>
                      <a:r>
                        <a:rPr sz="1900" dirty="0">
                          <a:latin typeface="Trebuchet MS"/>
                          <a:cs typeface="Trebuchet MS"/>
                        </a:rPr>
                        <a:t>Park</a:t>
                      </a:r>
                      <a:r>
                        <a:rPr sz="1900" spc="-55" dirty="0">
                          <a:latin typeface="Trebuchet MS"/>
                          <a:cs typeface="Trebuchet MS"/>
                        </a:rPr>
                        <a:t> </a:t>
                      </a:r>
                      <a:r>
                        <a:rPr sz="1900" spc="85" dirty="0">
                          <a:latin typeface="Trebuchet MS"/>
                          <a:cs typeface="Trebuchet MS"/>
                        </a:rPr>
                        <a:t>Phase</a:t>
                      </a:r>
                      <a:r>
                        <a:rPr sz="1900" spc="-55" dirty="0">
                          <a:latin typeface="Trebuchet MS"/>
                          <a:cs typeface="Trebuchet MS"/>
                        </a:rPr>
                        <a:t> </a:t>
                      </a:r>
                      <a:r>
                        <a:rPr sz="1900" spc="-25" dirty="0">
                          <a:latin typeface="Trebuchet MS"/>
                          <a:cs typeface="Trebuchet MS"/>
                        </a:rPr>
                        <a:t>II</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a:lnSpc>
                          <a:spcPts val="2280"/>
                        </a:lnSpc>
                        <a:spcBef>
                          <a:spcPts val="210"/>
                        </a:spcBef>
                      </a:pPr>
                      <a:r>
                        <a:rPr sz="1900" spc="50" dirty="0">
                          <a:latin typeface="Trebuchet MS"/>
                          <a:cs typeface="Trebuchet MS"/>
                        </a:rPr>
                        <a:t>Located</a:t>
                      </a:r>
                      <a:r>
                        <a:rPr sz="1900" spc="-70" dirty="0">
                          <a:latin typeface="Trebuchet MS"/>
                          <a:cs typeface="Trebuchet MS"/>
                        </a:rPr>
                        <a:t> </a:t>
                      </a:r>
                      <a:r>
                        <a:rPr sz="1900" spc="-20" dirty="0">
                          <a:latin typeface="Trebuchet MS"/>
                          <a:cs typeface="Trebuchet MS"/>
                        </a:rPr>
                        <a:t>in</a:t>
                      </a:r>
                      <a:r>
                        <a:rPr sz="1900" spc="-65" dirty="0">
                          <a:latin typeface="Trebuchet MS"/>
                          <a:cs typeface="Trebuchet MS"/>
                        </a:rPr>
                        <a:t> </a:t>
                      </a:r>
                      <a:r>
                        <a:rPr sz="1900" dirty="0">
                          <a:latin typeface="Trebuchet MS"/>
                          <a:cs typeface="Trebuchet MS"/>
                        </a:rPr>
                        <a:t>the</a:t>
                      </a:r>
                      <a:r>
                        <a:rPr sz="1900" spc="-65" dirty="0">
                          <a:latin typeface="Trebuchet MS"/>
                          <a:cs typeface="Trebuchet MS"/>
                        </a:rPr>
                        <a:t> </a:t>
                      </a:r>
                      <a:r>
                        <a:rPr sz="1900" dirty="0">
                          <a:latin typeface="Trebuchet MS"/>
                          <a:cs typeface="Trebuchet MS"/>
                        </a:rPr>
                        <a:t>Botha</a:t>
                      </a:r>
                      <a:r>
                        <a:rPr sz="1900" spc="-65" dirty="0">
                          <a:latin typeface="Trebuchet MS"/>
                          <a:cs typeface="Trebuchet MS"/>
                        </a:rPr>
                        <a:t> </a:t>
                      </a:r>
                      <a:r>
                        <a:rPr sz="1900" spc="50" dirty="0">
                          <a:latin typeface="Trebuchet MS"/>
                          <a:cs typeface="Trebuchet MS"/>
                        </a:rPr>
                        <a:t>Bothe</a:t>
                      </a:r>
                      <a:r>
                        <a:rPr sz="1900" spc="-65" dirty="0">
                          <a:latin typeface="Trebuchet MS"/>
                          <a:cs typeface="Trebuchet MS"/>
                        </a:rPr>
                        <a:t> </a:t>
                      </a:r>
                      <a:r>
                        <a:rPr sz="1900" spc="-30" dirty="0">
                          <a:latin typeface="Trebuchet MS"/>
                          <a:cs typeface="Trebuchet MS"/>
                        </a:rPr>
                        <a:t>district</a:t>
                      </a:r>
                      <a:r>
                        <a:rPr sz="1900" spc="-65" dirty="0">
                          <a:latin typeface="Trebuchet MS"/>
                          <a:cs typeface="Trebuchet MS"/>
                        </a:rPr>
                        <a:t> </a:t>
                      </a:r>
                      <a:r>
                        <a:rPr sz="1900" spc="50" dirty="0">
                          <a:latin typeface="Trebuchet MS"/>
                          <a:cs typeface="Trebuchet MS"/>
                        </a:rPr>
                        <a:t>(NW)</a:t>
                      </a:r>
                      <a:r>
                        <a:rPr sz="1900" spc="-65" dirty="0">
                          <a:latin typeface="Trebuchet MS"/>
                          <a:cs typeface="Trebuchet MS"/>
                        </a:rPr>
                        <a:t> </a:t>
                      </a:r>
                      <a:r>
                        <a:rPr sz="1900" spc="-20" dirty="0">
                          <a:latin typeface="Trebuchet MS"/>
                          <a:cs typeface="Trebuchet MS"/>
                        </a:rPr>
                        <a:t>offers</a:t>
                      </a:r>
                      <a:r>
                        <a:rPr sz="1900" spc="-65" dirty="0">
                          <a:latin typeface="Trebuchet MS"/>
                          <a:cs typeface="Trebuchet MS"/>
                        </a:rPr>
                        <a:t> </a:t>
                      </a:r>
                      <a:r>
                        <a:rPr sz="1900" dirty="0">
                          <a:latin typeface="Trebuchet MS"/>
                          <a:cs typeface="Trebuchet MS"/>
                        </a:rPr>
                        <a:t>a</a:t>
                      </a:r>
                      <a:r>
                        <a:rPr sz="1900" spc="-70" dirty="0">
                          <a:latin typeface="Trebuchet MS"/>
                          <a:cs typeface="Trebuchet MS"/>
                        </a:rPr>
                        <a:t> </a:t>
                      </a:r>
                      <a:r>
                        <a:rPr sz="1900" spc="-45" dirty="0">
                          <a:latin typeface="Trebuchet MS"/>
                          <a:cs typeface="Trebuchet MS"/>
                        </a:rPr>
                        <a:t>total</a:t>
                      </a:r>
                      <a:r>
                        <a:rPr sz="1900" spc="-125" dirty="0">
                          <a:latin typeface="Trebuchet MS"/>
                          <a:cs typeface="Trebuchet MS"/>
                        </a:rPr>
                        <a:t> </a:t>
                      </a:r>
                      <a:r>
                        <a:rPr sz="1900" dirty="0">
                          <a:latin typeface="Trebuchet MS"/>
                          <a:cs typeface="Trebuchet MS"/>
                        </a:rPr>
                        <a:t>of</a:t>
                      </a:r>
                      <a:r>
                        <a:rPr sz="1900" spc="-114" dirty="0">
                          <a:latin typeface="Trebuchet MS"/>
                          <a:cs typeface="Trebuchet MS"/>
                        </a:rPr>
                        <a:t> </a:t>
                      </a:r>
                      <a:r>
                        <a:rPr sz="1900" spc="-85" dirty="0">
                          <a:latin typeface="Trebuchet MS"/>
                          <a:cs typeface="Trebuchet MS"/>
                        </a:rPr>
                        <a:t>51</a:t>
                      </a:r>
                      <a:r>
                        <a:rPr sz="1900" spc="-65" dirty="0">
                          <a:latin typeface="Trebuchet MS"/>
                          <a:cs typeface="Trebuchet MS"/>
                        </a:rPr>
                        <a:t> </a:t>
                      </a:r>
                      <a:r>
                        <a:rPr sz="1900" dirty="0">
                          <a:latin typeface="Trebuchet MS"/>
                          <a:cs typeface="Trebuchet MS"/>
                        </a:rPr>
                        <a:t>factories</a:t>
                      </a:r>
                      <a:r>
                        <a:rPr sz="1900" spc="-125" dirty="0">
                          <a:latin typeface="Trebuchet MS"/>
                          <a:cs typeface="Trebuchet MS"/>
                        </a:rPr>
                        <a:t> </a:t>
                      </a:r>
                      <a:r>
                        <a:rPr sz="1900" spc="-10" dirty="0">
                          <a:latin typeface="Trebuchet MS"/>
                          <a:cs typeface="Trebuchet MS"/>
                        </a:rPr>
                        <a:t>with</a:t>
                      </a:r>
                      <a:r>
                        <a:rPr sz="1900" spc="-65" dirty="0">
                          <a:latin typeface="Trebuchet MS"/>
                          <a:cs typeface="Trebuchet MS"/>
                        </a:rPr>
                        <a:t> </a:t>
                      </a:r>
                      <a:r>
                        <a:rPr sz="1900" dirty="0">
                          <a:latin typeface="Trebuchet MS"/>
                          <a:cs typeface="Trebuchet MS"/>
                        </a:rPr>
                        <a:t>a</a:t>
                      </a:r>
                      <a:r>
                        <a:rPr sz="1900" spc="-65" dirty="0">
                          <a:latin typeface="Trebuchet MS"/>
                          <a:cs typeface="Trebuchet MS"/>
                        </a:rPr>
                        <a:t> </a:t>
                      </a:r>
                      <a:r>
                        <a:rPr sz="1900" spc="-45" dirty="0">
                          <a:latin typeface="Trebuchet MS"/>
                          <a:cs typeface="Trebuchet MS"/>
                        </a:rPr>
                        <a:t>total</a:t>
                      </a:r>
                      <a:r>
                        <a:rPr sz="1900" spc="-130" dirty="0">
                          <a:latin typeface="Trebuchet MS"/>
                          <a:cs typeface="Trebuchet MS"/>
                        </a:rPr>
                        <a:t> </a:t>
                      </a:r>
                      <a:r>
                        <a:rPr sz="1900" spc="85" dirty="0">
                          <a:latin typeface="Trebuchet MS"/>
                          <a:cs typeface="Trebuchet MS"/>
                        </a:rPr>
                        <a:t>space</a:t>
                      </a:r>
                      <a:r>
                        <a:rPr sz="1900" spc="-65" dirty="0">
                          <a:latin typeface="Trebuchet MS"/>
                          <a:cs typeface="Trebuchet MS"/>
                        </a:rPr>
                        <a:t> </a:t>
                      </a:r>
                      <a:r>
                        <a:rPr sz="1900" spc="-25" dirty="0">
                          <a:latin typeface="Trebuchet MS"/>
                          <a:cs typeface="Trebuchet MS"/>
                        </a:rPr>
                        <a:t>of</a:t>
                      </a:r>
                      <a:endParaRPr sz="1900">
                        <a:latin typeface="Trebuchet MS"/>
                        <a:cs typeface="Trebuchet MS"/>
                      </a:endParaRPr>
                    </a:p>
                    <a:p>
                      <a:pPr marL="41275">
                        <a:lnSpc>
                          <a:spcPts val="2280"/>
                        </a:lnSpc>
                      </a:pPr>
                      <a:r>
                        <a:rPr sz="1900" spc="-10" dirty="0">
                          <a:latin typeface="Trebuchet MS"/>
                          <a:cs typeface="Trebuchet MS"/>
                        </a:rPr>
                        <a:t>51,000m2</a:t>
                      </a:r>
                      <a:endParaRPr sz="1900">
                        <a:latin typeface="Trebuchet MS"/>
                        <a:cs typeface="Trebuchet MS"/>
                      </a:endParaRPr>
                    </a:p>
                    <a:p>
                      <a:pPr>
                        <a:lnSpc>
                          <a:spcPct val="100000"/>
                        </a:lnSpc>
                        <a:spcBef>
                          <a:spcPts val="30"/>
                        </a:spcBef>
                      </a:pPr>
                      <a:endParaRPr sz="1950">
                        <a:latin typeface="Times New Roman"/>
                        <a:cs typeface="Times New Roman"/>
                      </a:endParaRPr>
                    </a:p>
                    <a:p>
                      <a:pPr marL="41275">
                        <a:lnSpc>
                          <a:spcPct val="100000"/>
                        </a:lnSpc>
                      </a:pPr>
                      <a:r>
                        <a:rPr sz="1900" spc="85" dirty="0">
                          <a:latin typeface="Trebuchet MS"/>
                          <a:cs typeface="Trebuchet MS"/>
                        </a:rPr>
                        <a:t>Phase</a:t>
                      </a:r>
                      <a:r>
                        <a:rPr sz="1900" spc="-50" dirty="0">
                          <a:latin typeface="Trebuchet MS"/>
                          <a:cs typeface="Trebuchet MS"/>
                        </a:rPr>
                        <a:t> </a:t>
                      </a:r>
                      <a:r>
                        <a:rPr sz="1900" spc="-70" dirty="0">
                          <a:latin typeface="Trebuchet MS"/>
                          <a:cs typeface="Trebuchet MS"/>
                        </a:rPr>
                        <a:t>I</a:t>
                      </a:r>
                      <a:r>
                        <a:rPr sz="1900" spc="-50" dirty="0">
                          <a:latin typeface="Trebuchet MS"/>
                          <a:cs typeface="Trebuchet MS"/>
                        </a:rPr>
                        <a:t> </a:t>
                      </a:r>
                      <a:r>
                        <a:rPr sz="1900" spc="65" dirty="0">
                          <a:latin typeface="Trebuchet MS"/>
                          <a:cs typeface="Trebuchet MS"/>
                        </a:rPr>
                        <a:t>comprises</a:t>
                      </a:r>
                      <a:r>
                        <a:rPr sz="1900" spc="-50" dirty="0">
                          <a:latin typeface="Trebuchet MS"/>
                          <a:cs typeface="Trebuchet MS"/>
                        </a:rPr>
                        <a:t> </a:t>
                      </a:r>
                      <a:r>
                        <a:rPr sz="1900" dirty="0">
                          <a:latin typeface="Trebuchet MS"/>
                          <a:cs typeface="Trebuchet MS"/>
                        </a:rPr>
                        <a:t>16</a:t>
                      </a:r>
                      <a:r>
                        <a:rPr sz="1900" spc="-50" dirty="0">
                          <a:latin typeface="Trebuchet MS"/>
                          <a:cs typeface="Trebuchet MS"/>
                        </a:rPr>
                        <a:t> </a:t>
                      </a:r>
                      <a:r>
                        <a:rPr sz="1900" dirty="0">
                          <a:latin typeface="Trebuchet MS"/>
                          <a:cs typeface="Trebuchet MS"/>
                        </a:rPr>
                        <a:t>factories</a:t>
                      </a:r>
                      <a:r>
                        <a:rPr sz="1900" spc="-50" dirty="0">
                          <a:latin typeface="Trebuchet MS"/>
                          <a:cs typeface="Trebuchet MS"/>
                        </a:rPr>
                        <a:t> </a:t>
                      </a:r>
                      <a:r>
                        <a:rPr sz="1900" spc="95" dirty="0">
                          <a:latin typeface="Trebuchet MS"/>
                          <a:cs typeface="Trebuchet MS"/>
                        </a:rPr>
                        <a:t>-</a:t>
                      </a:r>
                      <a:r>
                        <a:rPr sz="1900" spc="-50" dirty="0">
                          <a:latin typeface="Trebuchet MS"/>
                          <a:cs typeface="Trebuchet MS"/>
                        </a:rPr>
                        <a:t> </a:t>
                      </a:r>
                      <a:r>
                        <a:rPr sz="1900" spc="-10" dirty="0">
                          <a:latin typeface="Trebuchet MS"/>
                          <a:cs typeface="Trebuchet MS"/>
                        </a:rPr>
                        <a:t>target</a:t>
                      </a:r>
                      <a:r>
                        <a:rPr sz="1900" spc="-50" dirty="0">
                          <a:latin typeface="Trebuchet MS"/>
                          <a:cs typeface="Trebuchet MS"/>
                        </a:rPr>
                        <a:t> </a:t>
                      </a:r>
                      <a:r>
                        <a:rPr sz="1900" dirty="0">
                          <a:latin typeface="Trebuchet MS"/>
                          <a:cs typeface="Trebuchet MS"/>
                        </a:rPr>
                        <a:t>completion</a:t>
                      </a:r>
                      <a:r>
                        <a:rPr sz="1900" spc="-50" dirty="0">
                          <a:latin typeface="Trebuchet MS"/>
                          <a:cs typeface="Trebuchet MS"/>
                        </a:rPr>
                        <a:t> </a:t>
                      </a:r>
                      <a:r>
                        <a:rPr sz="1900" spc="-60" dirty="0">
                          <a:latin typeface="Trebuchet MS"/>
                          <a:cs typeface="Trebuchet MS"/>
                        </a:rPr>
                        <a:t>at</a:t>
                      </a:r>
                      <a:r>
                        <a:rPr sz="1900" spc="-114" dirty="0">
                          <a:latin typeface="Trebuchet MS"/>
                          <a:cs typeface="Trebuchet MS"/>
                        </a:rPr>
                        <a:t> </a:t>
                      </a:r>
                      <a:r>
                        <a:rPr sz="1900" dirty="0">
                          <a:latin typeface="Trebuchet MS"/>
                          <a:cs typeface="Trebuchet MS"/>
                        </a:rPr>
                        <a:t>April</a:t>
                      </a:r>
                      <a:r>
                        <a:rPr sz="1900" spc="-110" dirty="0">
                          <a:latin typeface="Trebuchet MS"/>
                          <a:cs typeface="Trebuchet MS"/>
                        </a:rPr>
                        <a:t> </a:t>
                      </a:r>
                      <a:r>
                        <a:rPr sz="1900" spc="-20" dirty="0">
                          <a:latin typeface="Trebuchet MS"/>
                          <a:cs typeface="Trebuchet MS"/>
                        </a:rPr>
                        <a:t>2022</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328295">
                        <a:lnSpc>
                          <a:spcPct val="100000"/>
                        </a:lnSpc>
                        <a:spcBef>
                          <a:spcPts val="5"/>
                        </a:spcBef>
                      </a:pPr>
                      <a:r>
                        <a:rPr sz="1900" spc="85" dirty="0">
                          <a:latin typeface="Trebuchet MS"/>
                          <a:cs typeface="Trebuchet MS"/>
                        </a:rPr>
                        <a:t>Phase</a:t>
                      </a:r>
                      <a:r>
                        <a:rPr sz="1900" spc="-30" dirty="0">
                          <a:latin typeface="Trebuchet MS"/>
                          <a:cs typeface="Trebuchet MS"/>
                        </a:rPr>
                        <a:t> </a:t>
                      </a:r>
                      <a:r>
                        <a:rPr sz="1900" spc="-70" dirty="0">
                          <a:latin typeface="Trebuchet MS"/>
                          <a:cs typeface="Trebuchet MS"/>
                        </a:rPr>
                        <a:t>II</a:t>
                      </a:r>
                      <a:r>
                        <a:rPr sz="1900" spc="-25" dirty="0">
                          <a:latin typeface="Trebuchet MS"/>
                          <a:cs typeface="Trebuchet MS"/>
                        </a:rPr>
                        <a:t> </a:t>
                      </a:r>
                      <a:r>
                        <a:rPr sz="1900" spc="90" dirty="0">
                          <a:latin typeface="Trebuchet MS"/>
                          <a:cs typeface="Trebuchet MS"/>
                        </a:rPr>
                        <a:t>seeks</a:t>
                      </a:r>
                      <a:r>
                        <a:rPr sz="1900" spc="-25" dirty="0">
                          <a:latin typeface="Trebuchet MS"/>
                          <a:cs typeface="Trebuchet MS"/>
                        </a:rPr>
                        <a:t> </a:t>
                      </a:r>
                      <a:r>
                        <a:rPr sz="1900" dirty="0">
                          <a:latin typeface="Trebuchet MS"/>
                          <a:cs typeface="Trebuchet MS"/>
                        </a:rPr>
                        <a:t>to</a:t>
                      </a:r>
                      <a:r>
                        <a:rPr sz="1900" spc="-25" dirty="0">
                          <a:latin typeface="Trebuchet MS"/>
                          <a:cs typeface="Trebuchet MS"/>
                        </a:rPr>
                        <a:t> </a:t>
                      </a:r>
                      <a:r>
                        <a:rPr sz="1900" dirty="0">
                          <a:latin typeface="Trebuchet MS"/>
                          <a:cs typeface="Trebuchet MS"/>
                        </a:rPr>
                        <a:t>explore</a:t>
                      </a:r>
                      <a:r>
                        <a:rPr sz="1900" spc="-25" dirty="0">
                          <a:latin typeface="Trebuchet MS"/>
                          <a:cs typeface="Trebuchet MS"/>
                        </a:rPr>
                        <a:t> </a:t>
                      </a:r>
                      <a:r>
                        <a:rPr sz="1900" spc="-10" dirty="0">
                          <a:latin typeface="Trebuchet MS"/>
                          <a:cs typeface="Trebuchet MS"/>
                        </a:rPr>
                        <a:t>private</a:t>
                      </a:r>
                      <a:r>
                        <a:rPr sz="1900" spc="-25" dirty="0">
                          <a:latin typeface="Trebuchet MS"/>
                          <a:cs typeface="Trebuchet MS"/>
                        </a:rPr>
                        <a:t> </a:t>
                      </a:r>
                      <a:r>
                        <a:rPr sz="1900" dirty="0">
                          <a:latin typeface="Trebuchet MS"/>
                          <a:cs typeface="Trebuchet MS"/>
                        </a:rPr>
                        <a:t>investments</a:t>
                      </a:r>
                      <a:r>
                        <a:rPr sz="1900" spc="-25" dirty="0">
                          <a:latin typeface="Trebuchet MS"/>
                          <a:cs typeface="Trebuchet MS"/>
                        </a:rPr>
                        <a:t> </a:t>
                      </a:r>
                      <a:r>
                        <a:rPr sz="1900" spc="-30" dirty="0">
                          <a:latin typeface="Trebuchet MS"/>
                          <a:cs typeface="Trebuchet MS"/>
                        </a:rPr>
                        <a:t>for</a:t>
                      </a:r>
                      <a:r>
                        <a:rPr sz="1900" spc="-75" dirty="0">
                          <a:latin typeface="Trebuchet MS"/>
                          <a:cs typeface="Trebuchet MS"/>
                        </a:rPr>
                        <a:t> </a:t>
                      </a:r>
                      <a:r>
                        <a:rPr sz="1900" dirty="0">
                          <a:latin typeface="Trebuchet MS"/>
                          <a:cs typeface="Trebuchet MS"/>
                        </a:rPr>
                        <a:t>construction</a:t>
                      </a:r>
                      <a:r>
                        <a:rPr sz="1900" spc="-25" dirty="0">
                          <a:latin typeface="Trebuchet MS"/>
                          <a:cs typeface="Trebuchet MS"/>
                        </a:rPr>
                        <a:t> </a:t>
                      </a:r>
                      <a:r>
                        <a:rPr sz="1900" spc="70" dirty="0">
                          <a:latin typeface="Trebuchet MS"/>
                          <a:cs typeface="Trebuchet MS"/>
                        </a:rPr>
                        <a:t>and</a:t>
                      </a:r>
                      <a:r>
                        <a:rPr sz="1900" spc="-25" dirty="0">
                          <a:latin typeface="Trebuchet MS"/>
                          <a:cs typeface="Trebuchet MS"/>
                        </a:rPr>
                        <a:t> </a:t>
                      </a:r>
                      <a:r>
                        <a:rPr sz="1900" spc="65" dirty="0">
                          <a:latin typeface="Trebuchet MS"/>
                          <a:cs typeface="Trebuchet MS"/>
                        </a:rPr>
                        <a:t>management</a:t>
                      </a:r>
                      <a:r>
                        <a:rPr sz="1900" spc="-25" dirty="0">
                          <a:latin typeface="Trebuchet MS"/>
                          <a:cs typeface="Trebuchet MS"/>
                        </a:rPr>
                        <a:t> </a:t>
                      </a:r>
                      <a:r>
                        <a:rPr sz="1900" dirty="0">
                          <a:latin typeface="Trebuchet MS"/>
                          <a:cs typeface="Trebuchet MS"/>
                        </a:rPr>
                        <a:t>of</a:t>
                      </a:r>
                      <a:r>
                        <a:rPr sz="1900" spc="-80" dirty="0">
                          <a:latin typeface="Trebuchet MS"/>
                          <a:cs typeface="Trebuchet MS"/>
                        </a:rPr>
                        <a:t> </a:t>
                      </a:r>
                      <a:r>
                        <a:rPr sz="1900" dirty="0">
                          <a:latin typeface="Trebuchet MS"/>
                          <a:cs typeface="Trebuchet MS"/>
                        </a:rPr>
                        <a:t>35</a:t>
                      </a:r>
                      <a:r>
                        <a:rPr sz="1900" spc="-25" dirty="0">
                          <a:latin typeface="Trebuchet MS"/>
                          <a:cs typeface="Trebuchet MS"/>
                        </a:rPr>
                        <a:t> </a:t>
                      </a:r>
                      <a:r>
                        <a:rPr sz="1900" spc="-10" dirty="0">
                          <a:latin typeface="Trebuchet MS"/>
                          <a:cs typeface="Trebuchet MS"/>
                        </a:rPr>
                        <a:t>factory shells.</a:t>
                      </a:r>
                      <a:endParaRPr sz="1900">
                        <a:latin typeface="Trebuchet MS"/>
                        <a:cs typeface="Trebuchet MS"/>
                      </a:endParaRPr>
                    </a:p>
                    <a:p>
                      <a:pPr>
                        <a:lnSpc>
                          <a:spcPct val="100000"/>
                        </a:lnSpc>
                        <a:spcBef>
                          <a:spcPts val="20"/>
                        </a:spcBef>
                      </a:pPr>
                      <a:endParaRPr sz="1950">
                        <a:latin typeface="Times New Roman"/>
                        <a:cs typeface="Times New Roman"/>
                      </a:endParaRPr>
                    </a:p>
                    <a:p>
                      <a:pPr marL="41275">
                        <a:lnSpc>
                          <a:spcPct val="100000"/>
                        </a:lnSpc>
                        <a:spcBef>
                          <a:spcPts val="5"/>
                        </a:spcBef>
                      </a:pPr>
                      <a:r>
                        <a:rPr sz="1900" dirty="0">
                          <a:latin typeface="Trebuchet MS"/>
                          <a:cs typeface="Trebuchet MS"/>
                        </a:rPr>
                        <a:t>Projected</a:t>
                      </a:r>
                      <a:r>
                        <a:rPr sz="1900" spc="-40" dirty="0">
                          <a:latin typeface="Trebuchet MS"/>
                          <a:cs typeface="Trebuchet MS"/>
                        </a:rPr>
                        <a:t> </a:t>
                      </a:r>
                      <a:r>
                        <a:rPr sz="1900" dirty="0">
                          <a:latin typeface="Trebuchet MS"/>
                          <a:cs typeface="Trebuchet MS"/>
                        </a:rPr>
                        <a:t>to</a:t>
                      </a:r>
                      <a:r>
                        <a:rPr sz="1900" spc="-40" dirty="0">
                          <a:latin typeface="Trebuchet MS"/>
                          <a:cs typeface="Trebuchet MS"/>
                        </a:rPr>
                        <a:t> </a:t>
                      </a:r>
                      <a:r>
                        <a:rPr sz="1900" dirty="0">
                          <a:latin typeface="Trebuchet MS"/>
                          <a:cs typeface="Trebuchet MS"/>
                        </a:rPr>
                        <a:t>create</a:t>
                      </a:r>
                      <a:r>
                        <a:rPr sz="1900" spc="-40" dirty="0">
                          <a:latin typeface="Trebuchet MS"/>
                          <a:cs typeface="Trebuchet MS"/>
                        </a:rPr>
                        <a:t> </a:t>
                      </a:r>
                      <a:r>
                        <a:rPr sz="1900" dirty="0">
                          <a:latin typeface="Trebuchet MS"/>
                          <a:cs typeface="Trebuchet MS"/>
                        </a:rPr>
                        <a:t>over</a:t>
                      </a:r>
                      <a:r>
                        <a:rPr sz="1900" spc="-90" dirty="0">
                          <a:latin typeface="Trebuchet MS"/>
                          <a:cs typeface="Trebuchet MS"/>
                        </a:rPr>
                        <a:t> </a:t>
                      </a:r>
                      <a:r>
                        <a:rPr sz="1900" dirty="0">
                          <a:latin typeface="Trebuchet MS"/>
                          <a:cs typeface="Trebuchet MS"/>
                        </a:rPr>
                        <a:t>14,000</a:t>
                      </a:r>
                      <a:r>
                        <a:rPr sz="1900" spc="-40" dirty="0">
                          <a:latin typeface="Trebuchet MS"/>
                          <a:cs typeface="Trebuchet MS"/>
                        </a:rPr>
                        <a:t> </a:t>
                      </a:r>
                      <a:r>
                        <a:rPr sz="1900" dirty="0">
                          <a:latin typeface="Trebuchet MS"/>
                          <a:cs typeface="Trebuchet MS"/>
                        </a:rPr>
                        <a:t>jobs</a:t>
                      </a:r>
                      <a:r>
                        <a:rPr sz="1900" spc="-40" dirty="0">
                          <a:latin typeface="Trebuchet MS"/>
                          <a:cs typeface="Trebuchet MS"/>
                        </a:rPr>
                        <a:t> </a:t>
                      </a:r>
                      <a:r>
                        <a:rPr sz="1900" spc="-50" dirty="0">
                          <a:latin typeface="Trebuchet MS"/>
                          <a:cs typeface="Trebuchet MS"/>
                        </a:rPr>
                        <a:t>at</a:t>
                      </a:r>
                      <a:r>
                        <a:rPr sz="1900" spc="-40" dirty="0">
                          <a:latin typeface="Trebuchet MS"/>
                          <a:cs typeface="Trebuchet MS"/>
                        </a:rPr>
                        <a:t> </a:t>
                      </a:r>
                      <a:r>
                        <a:rPr sz="1900" dirty="0">
                          <a:latin typeface="Trebuchet MS"/>
                          <a:cs typeface="Trebuchet MS"/>
                        </a:rPr>
                        <a:t>the</a:t>
                      </a:r>
                      <a:r>
                        <a:rPr sz="1900" spc="-40" dirty="0">
                          <a:latin typeface="Trebuchet MS"/>
                          <a:cs typeface="Trebuchet MS"/>
                        </a:rPr>
                        <a:t> </a:t>
                      </a:r>
                      <a:r>
                        <a:rPr sz="1900" dirty="0">
                          <a:latin typeface="Trebuchet MS"/>
                          <a:cs typeface="Trebuchet MS"/>
                        </a:rPr>
                        <a:t>completion</a:t>
                      </a:r>
                      <a:r>
                        <a:rPr sz="1900" spc="-40" dirty="0">
                          <a:latin typeface="Trebuchet MS"/>
                          <a:cs typeface="Trebuchet MS"/>
                        </a:rPr>
                        <a:t> </a:t>
                      </a:r>
                      <a:r>
                        <a:rPr sz="1900" dirty="0">
                          <a:latin typeface="Trebuchet MS"/>
                          <a:cs typeface="Trebuchet MS"/>
                        </a:rPr>
                        <a:t>of</a:t>
                      </a:r>
                      <a:r>
                        <a:rPr sz="1900" spc="-90" dirty="0">
                          <a:latin typeface="Trebuchet MS"/>
                          <a:cs typeface="Trebuchet MS"/>
                        </a:rPr>
                        <a:t> </a:t>
                      </a:r>
                      <a:r>
                        <a:rPr sz="1900" dirty="0">
                          <a:latin typeface="Trebuchet MS"/>
                          <a:cs typeface="Trebuchet MS"/>
                        </a:rPr>
                        <a:t>the</a:t>
                      </a:r>
                      <a:r>
                        <a:rPr sz="1900" spc="-40" dirty="0">
                          <a:latin typeface="Trebuchet MS"/>
                          <a:cs typeface="Trebuchet MS"/>
                        </a:rPr>
                        <a:t> </a:t>
                      </a:r>
                      <a:r>
                        <a:rPr sz="1900" spc="-85" dirty="0">
                          <a:latin typeface="Trebuchet MS"/>
                          <a:cs typeface="Trebuchet MS"/>
                        </a:rPr>
                        <a:t>51</a:t>
                      </a:r>
                      <a:r>
                        <a:rPr sz="1900" spc="-40" dirty="0">
                          <a:latin typeface="Trebuchet MS"/>
                          <a:cs typeface="Trebuchet MS"/>
                        </a:rPr>
                        <a:t> </a:t>
                      </a:r>
                      <a:r>
                        <a:rPr sz="1900" spc="-10" dirty="0">
                          <a:latin typeface="Trebuchet MS"/>
                          <a:cs typeface="Trebuchet MS"/>
                        </a:rPr>
                        <a:t>factories.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75" dirty="0">
                          <a:latin typeface="Trebuchet MS"/>
                          <a:cs typeface="Trebuchet MS"/>
                        </a:rPr>
                        <a:t> </a:t>
                      </a:r>
                      <a:r>
                        <a:rPr sz="1900" spc="-70" dirty="0">
                          <a:latin typeface="Trebuchet MS"/>
                          <a:cs typeface="Trebuchet MS"/>
                        </a:rPr>
                        <a:t>55.5</a:t>
                      </a:r>
                      <a:r>
                        <a:rPr sz="1900" spc="-75" dirty="0">
                          <a:latin typeface="Trebuchet MS"/>
                          <a:cs typeface="Trebuchet MS"/>
                        </a:rPr>
                        <a:t> </a:t>
                      </a:r>
                      <a:r>
                        <a:rPr sz="1900" spc="-10" dirty="0">
                          <a:latin typeface="Trebuchet MS"/>
                          <a:cs typeface="Trebuchet MS"/>
                        </a:rPr>
                        <a:t>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46249" y="8559759"/>
            <a:ext cx="3956472" cy="2733278"/>
          </a:xfrm>
          <a:prstGeom prst="rect">
            <a:avLst/>
          </a:prstGeom>
        </p:spPr>
      </p:pic>
      <p:sp>
        <p:nvSpPr>
          <p:cNvPr id="3" name="object 3"/>
          <p:cNvSpPr/>
          <p:nvPr/>
        </p:nvSpPr>
        <p:spPr>
          <a:xfrm>
            <a:off x="0" y="0"/>
            <a:ext cx="20104100" cy="1414145"/>
          </a:xfrm>
          <a:custGeom>
            <a:avLst/>
            <a:gdLst/>
            <a:ahLst/>
            <a:cxnLst/>
            <a:rect l="l" t="t" r="r" b="b"/>
            <a:pathLst>
              <a:path w="20104100" h="1414145">
                <a:moveTo>
                  <a:pt x="0" y="1413568"/>
                </a:moveTo>
                <a:lnTo>
                  <a:pt x="20104099" y="1413568"/>
                </a:lnTo>
                <a:lnTo>
                  <a:pt x="20104099" y="0"/>
                </a:lnTo>
                <a:lnTo>
                  <a:pt x="0" y="0"/>
                </a:lnTo>
                <a:lnTo>
                  <a:pt x="0" y="1413568"/>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5919450" y="8921989"/>
            <a:ext cx="3003325" cy="1290600"/>
          </a:xfrm>
          <a:prstGeom prst="rect">
            <a:avLst/>
          </a:prstGeom>
        </p:spPr>
      </p:pic>
      <p:sp>
        <p:nvSpPr>
          <p:cNvPr id="20" name="object 20"/>
          <p:cNvSpPr txBox="1">
            <a:spLocks noGrp="1"/>
          </p:cNvSpPr>
          <p:nvPr>
            <p:ph type="title"/>
          </p:nvPr>
        </p:nvSpPr>
        <p:spPr>
          <a:xfrm>
            <a:off x="8966848" y="339116"/>
            <a:ext cx="10249535" cy="528320"/>
          </a:xfrm>
          <a:prstGeom prst="rect">
            <a:avLst/>
          </a:prstGeom>
        </p:spPr>
        <p:txBody>
          <a:bodyPr vert="horz" wrap="square" lIns="0" tIns="12065" rIns="0" bIns="0" rtlCol="0">
            <a:spAutoFit/>
          </a:bodyPr>
          <a:lstStyle/>
          <a:p>
            <a:pPr marL="12700">
              <a:lnSpc>
                <a:spcPct val="100000"/>
              </a:lnSpc>
              <a:spcBef>
                <a:spcPts val="95"/>
              </a:spcBef>
            </a:pPr>
            <a:r>
              <a:rPr spc="-30" dirty="0"/>
              <a:t>Infrastructure</a:t>
            </a:r>
            <a:r>
              <a:rPr spc="-55" dirty="0"/>
              <a:t> </a:t>
            </a:r>
            <a:r>
              <a:rPr spc="90" dirty="0"/>
              <a:t>Development</a:t>
            </a:r>
            <a:r>
              <a:rPr spc="-50" dirty="0"/>
              <a:t> </a:t>
            </a:r>
            <a:r>
              <a:rPr dirty="0"/>
              <a:t>Investment</a:t>
            </a:r>
            <a:r>
              <a:rPr spc="-50" dirty="0"/>
              <a:t> </a:t>
            </a:r>
            <a:r>
              <a:rPr spc="-10" dirty="0"/>
              <a:t>Opportunities</a:t>
            </a:r>
          </a:p>
        </p:txBody>
      </p:sp>
      <p:graphicFrame>
        <p:nvGraphicFramePr>
          <p:cNvPr id="21" name="object 21"/>
          <p:cNvGraphicFramePr>
            <a:graphicFrameLocks noGrp="1"/>
          </p:cNvGraphicFramePr>
          <p:nvPr/>
        </p:nvGraphicFramePr>
        <p:xfrm>
          <a:off x="1130855" y="2387361"/>
          <a:ext cx="16354424" cy="3999230"/>
        </p:xfrm>
        <a:graphic>
          <a:graphicData uri="http://schemas.openxmlformats.org/drawingml/2006/table">
            <a:tbl>
              <a:tblPr firstRow="1" bandRow="1">
                <a:tableStyleId>{2D5ABB26-0587-4C30-8999-92F81FD0307C}</a:tableStyleId>
              </a:tblPr>
              <a:tblGrid>
                <a:gridCol w="3575685">
                  <a:extLst>
                    <a:ext uri="{9D8B030D-6E8A-4147-A177-3AD203B41FA5}">
                      <a16:colId xmlns:a16="http://schemas.microsoft.com/office/drawing/2014/main" val="20000"/>
                    </a:ext>
                  </a:extLst>
                </a:gridCol>
                <a:gridCol w="10491470">
                  <a:extLst>
                    <a:ext uri="{9D8B030D-6E8A-4147-A177-3AD203B41FA5}">
                      <a16:colId xmlns:a16="http://schemas.microsoft.com/office/drawing/2014/main" val="20001"/>
                    </a:ext>
                  </a:extLst>
                </a:gridCol>
                <a:gridCol w="2287269">
                  <a:extLst>
                    <a:ext uri="{9D8B030D-6E8A-4147-A177-3AD203B41FA5}">
                      <a16:colId xmlns:a16="http://schemas.microsoft.com/office/drawing/2014/main" val="20002"/>
                    </a:ext>
                  </a:extLst>
                </a:gridCol>
              </a:tblGrid>
              <a:tr h="779780">
                <a:tc>
                  <a:txBody>
                    <a:bodyPr/>
                    <a:lstStyle/>
                    <a:p>
                      <a:pPr marL="41275">
                        <a:lnSpc>
                          <a:spcPct val="100000"/>
                        </a:lnSpc>
                        <a:spcBef>
                          <a:spcPts val="210"/>
                        </a:spcBef>
                      </a:pPr>
                      <a:r>
                        <a:rPr sz="1900" b="1" spc="-10" dirty="0">
                          <a:solidFill>
                            <a:srgbClr val="FFFFFF"/>
                          </a:solidFill>
                          <a:latin typeface="Trebuchet MS"/>
                          <a:cs typeface="Trebuchet MS"/>
                        </a:rPr>
                        <a:t>Projects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539349"/>
                    </a:solidFill>
                  </a:tcPr>
                </a:tc>
                <a:tc>
                  <a:txBody>
                    <a:bodyPr/>
                    <a:lstStyle/>
                    <a:p>
                      <a:pPr marL="41275">
                        <a:lnSpc>
                          <a:spcPct val="100000"/>
                        </a:lnSpc>
                        <a:spcBef>
                          <a:spcPts val="210"/>
                        </a:spcBef>
                      </a:pPr>
                      <a:r>
                        <a:rPr sz="1900" b="1" dirty="0">
                          <a:solidFill>
                            <a:srgbClr val="FFFFFF"/>
                          </a:solidFill>
                          <a:latin typeface="Trebuchet MS"/>
                          <a:cs typeface="Trebuchet MS"/>
                        </a:rPr>
                        <a:t>Value</a:t>
                      </a:r>
                      <a:r>
                        <a:rPr sz="1900" b="1" spc="50" dirty="0">
                          <a:solidFill>
                            <a:srgbClr val="FFFFFF"/>
                          </a:solidFill>
                          <a:latin typeface="Trebuchet MS"/>
                          <a:cs typeface="Trebuchet MS"/>
                        </a:rPr>
                        <a:t> </a:t>
                      </a:r>
                      <a:r>
                        <a:rPr sz="1900" b="1" spc="-10" dirty="0">
                          <a:solidFill>
                            <a:srgbClr val="FFFFFF"/>
                          </a:solidFill>
                          <a:latin typeface="Trebuchet MS"/>
                          <a:cs typeface="Trebuchet MS"/>
                        </a:rPr>
                        <a:t>Proposition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539349"/>
                    </a:solidFill>
                  </a:tcPr>
                </a:tc>
                <a:tc>
                  <a:txBody>
                    <a:bodyPr/>
                    <a:lstStyle/>
                    <a:p>
                      <a:pPr marL="41275">
                        <a:lnSpc>
                          <a:spcPct val="100000"/>
                        </a:lnSpc>
                        <a:spcBef>
                          <a:spcPts val="210"/>
                        </a:spcBef>
                      </a:pPr>
                      <a:r>
                        <a:rPr sz="1900" b="1" spc="-25" dirty="0">
                          <a:solidFill>
                            <a:srgbClr val="FFFFFF"/>
                          </a:solidFill>
                          <a:latin typeface="Trebuchet MS"/>
                          <a:cs typeface="Trebuchet MS"/>
                        </a:rPr>
                        <a:t>Total</a:t>
                      </a:r>
                      <a:r>
                        <a:rPr sz="1900" b="1" spc="-125" dirty="0">
                          <a:solidFill>
                            <a:srgbClr val="FFFFFF"/>
                          </a:solidFill>
                          <a:latin typeface="Trebuchet MS"/>
                          <a:cs typeface="Trebuchet MS"/>
                        </a:rPr>
                        <a:t> </a:t>
                      </a:r>
                      <a:r>
                        <a:rPr sz="1900" b="1" spc="-10" dirty="0">
                          <a:solidFill>
                            <a:srgbClr val="FFFFFF"/>
                          </a:solidFill>
                          <a:latin typeface="Trebuchet MS"/>
                          <a:cs typeface="Trebuchet MS"/>
                        </a:rPr>
                        <a:t>Investment</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539349"/>
                    </a:solidFill>
                  </a:tcPr>
                </a:tc>
                <a:extLst>
                  <a:ext uri="{0D108BD9-81ED-4DB2-BD59-A6C34878D82A}">
                    <a16:rowId xmlns:a16="http://schemas.microsoft.com/office/drawing/2014/main" val="10000"/>
                  </a:ext>
                </a:extLst>
              </a:tr>
              <a:tr h="3199765">
                <a:tc>
                  <a:txBody>
                    <a:bodyPr/>
                    <a:lstStyle/>
                    <a:p>
                      <a:pPr marL="41275">
                        <a:lnSpc>
                          <a:spcPts val="2280"/>
                        </a:lnSpc>
                        <a:spcBef>
                          <a:spcPts val="210"/>
                        </a:spcBef>
                      </a:pPr>
                      <a:r>
                        <a:rPr sz="1900" spc="75" dirty="0">
                          <a:latin typeface="Trebuchet MS"/>
                          <a:cs typeface="Trebuchet MS"/>
                        </a:rPr>
                        <a:t>Upgrading</a:t>
                      </a:r>
                      <a:r>
                        <a:rPr sz="1900" spc="-75" dirty="0">
                          <a:latin typeface="Trebuchet MS"/>
                          <a:cs typeface="Trebuchet MS"/>
                        </a:rPr>
                        <a:t> </a:t>
                      </a:r>
                      <a:r>
                        <a:rPr sz="1900" dirty="0">
                          <a:latin typeface="Trebuchet MS"/>
                          <a:cs typeface="Trebuchet MS"/>
                        </a:rPr>
                        <a:t>of</a:t>
                      </a:r>
                      <a:r>
                        <a:rPr sz="1900" spc="-125" dirty="0">
                          <a:latin typeface="Trebuchet MS"/>
                          <a:cs typeface="Trebuchet MS"/>
                        </a:rPr>
                        <a:t> </a:t>
                      </a:r>
                      <a:r>
                        <a:rPr sz="1900" spc="114" dirty="0">
                          <a:latin typeface="Trebuchet MS"/>
                          <a:cs typeface="Trebuchet MS"/>
                        </a:rPr>
                        <a:t>Moshoeshoe</a:t>
                      </a:r>
                      <a:r>
                        <a:rPr sz="1900" spc="-75" dirty="0">
                          <a:latin typeface="Trebuchet MS"/>
                          <a:cs typeface="Trebuchet MS"/>
                        </a:rPr>
                        <a:t> </a:t>
                      </a:r>
                      <a:r>
                        <a:rPr sz="1900" spc="-50" dirty="0">
                          <a:latin typeface="Trebuchet MS"/>
                          <a:cs typeface="Trebuchet MS"/>
                        </a:rPr>
                        <a:t>I</a:t>
                      </a:r>
                      <a:endParaRPr sz="1900">
                        <a:latin typeface="Trebuchet MS"/>
                        <a:cs typeface="Trebuchet MS"/>
                      </a:endParaRPr>
                    </a:p>
                    <a:p>
                      <a:pPr marL="41275">
                        <a:lnSpc>
                          <a:spcPts val="2280"/>
                        </a:lnSpc>
                      </a:pPr>
                      <a:r>
                        <a:rPr sz="1900" spc="-20" dirty="0">
                          <a:latin typeface="Trebuchet MS"/>
                          <a:cs typeface="Trebuchet MS"/>
                        </a:rPr>
                        <a:t>International</a:t>
                      </a:r>
                      <a:r>
                        <a:rPr sz="1900" spc="-130" dirty="0">
                          <a:latin typeface="Trebuchet MS"/>
                          <a:cs typeface="Trebuchet MS"/>
                        </a:rPr>
                        <a:t> </a:t>
                      </a:r>
                      <a:r>
                        <a:rPr sz="1900" spc="-10" dirty="0">
                          <a:latin typeface="Trebuchet MS"/>
                          <a:cs typeface="Trebuchet MS"/>
                        </a:rPr>
                        <a:t>Airport</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tc>
                  <a:txBody>
                    <a:bodyPr/>
                    <a:lstStyle/>
                    <a:p>
                      <a:pPr marL="41275" marR="67310">
                        <a:lnSpc>
                          <a:spcPct val="100000"/>
                        </a:lnSpc>
                        <a:spcBef>
                          <a:spcPts val="210"/>
                        </a:spcBef>
                      </a:pPr>
                      <a:r>
                        <a:rPr sz="1900" spc="105" dirty="0">
                          <a:latin typeface="Trebuchet MS"/>
                          <a:cs typeface="Trebuchet MS"/>
                        </a:rPr>
                        <a:t>BOT</a:t>
                      </a:r>
                      <a:r>
                        <a:rPr sz="1900" spc="-50" dirty="0">
                          <a:latin typeface="Trebuchet MS"/>
                          <a:cs typeface="Trebuchet MS"/>
                        </a:rPr>
                        <a:t> </a:t>
                      </a:r>
                      <a:r>
                        <a:rPr sz="1900" dirty="0">
                          <a:latin typeface="Trebuchet MS"/>
                          <a:cs typeface="Trebuchet MS"/>
                        </a:rPr>
                        <a:t>opportunity</a:t>
                      </a:r>
                      <a:r>
                        <a:rPr sz="1900" spc="-50" dirty="0">
                          <a:latin typeface="Trebuchet MS"/>
                          <a:cs typeface="Trebuchet MS"/>
                        </a:rPr>
                        <a:t> </a:t>
                      </a:r>
                      <a:r>
                        <a:rPr sz="1900" spc="80" dirty="0">
                          <a:latin typeface="Trebuchet MS"/>
                          <a:cs typeface="Trebuchet MS"/>
                        </a:rPr>
                        <a:t>on</a:t>
                      </a:r>
                      <a:r>
                        <a:rPr sz="1900" spc="15" dirty="0">
                          <a:latin typeface="Trebuchet MS"/>
                          <a:cs typeface="Trebuchet MS"/>
                        </a:rPr>
                        <a:t> </a:t>
                      </a:r>
                      <a:r>
                        <a:rPr sz="1900" dirty="0">
                          <a:latin typeface="Trebuchet MS"/>
                          <a:cs typeface="Trebuchet MS"/>
                        </a:rPr>
                        <a:t>increasing</a:t>
                      </a:r>
                      <a:r>
                        <a:rPr sz="1900" spc="20" dirty="0">
                          <a:latin typeface="Trebuchet MS"/>
                          <a:cs typeface="Trebuchet MS"/>
                        </a:rPr>
                        <a:t> </a:t>
                      </a:r>
                      <a:r>
                        <a:rPr sz="1900" dirty="0">
                          <a:latin typeface="Trebuchet MS"/>
                          <a:cs typeface="Trebuchet MS"/>
                        </a:rPr>
                        <a:t>the</a:t>
                      </a:r>
                      <a:r>
                        <a:rPr sz="1900" spc="15" dirty="0">
                          <a:latin typeface="Trebuchet MS"/>
                          <a:cs typeface="Trebuchet MS"/>
                        </a:rPr>
                        <a:t> </a:t>
                      </a:r>
                      <a:r>
                        <a:rPr sz="1900" dirty="0">
                          <a:latin typeface="Trebuchet MS"/>
                          <a:cs typeface="Trebuchet MS"/>
                        </a:rPr>
                        <a:t>handling</a:t>
                      </a:r>
                      <a:r>
                        <a:rPr sz="1900" spc="20" dirty="0">
                          <a:latin typeface="Trebuchet MS"/>
                          <a:cs typeface="Trebuchet MS"/>
                        </a:rPr>
                        <a:t> </a:t>
                      </a:r>
                      <a:r>
                        <a:rPr sz="1900" dirty="0">
                          <a:latin typeface="Trebuchet MS"/>
                          <a:cs typeface="Trebuchet MS"/>
                        </a:rPr>
                        <a:t>capacity</a:t>
                      </a:r>
                      <a:r>
                        <a:rPr sz="1900" spc="-50" dirty="0">
                          <a:latin typeface="Trebuchet MS"/>
                          <a:cs typeface="Trebuchet MS"/>
                        </a:rPr>
                        <a:t> </a:t>
                      </a:r>
                      <a:r>
                        <a:rPr sz="1900" spc="70" dirty="0">
                          <a:latin typeface="Trebuchet MS"/>
                          <a:cs typeface="Trebuchet MS"/>
                        </a:rPr>
                        <a:t>and</a:t>
                      </a:r>
                      <a:r>
                        <a:rPr sz="1900" spc="20" dirty="0">
                          <a:latin typeface="Trebuchet MS"/>
                          <a:cs typeface="Trebuchet MS"/>
                        </a:rPr>
                        <a:t> </a:t>
                      </a:r>
                      <a:r>
                        <a:rPr sz="1900" dirty="0">
                          <a:latin typeface="Trebuchet MS"/>
                          <a:cs typeface="Trebuchet MS"/>
                        </a:rPr>
                        <a:t>improving</a:t>
                      </a:r>
                      <a:r>
                        <a:rPr sz="1900" spc="15" dirty="0">
                          <a:latin typeface="Trebuchet MS"/>
                          <a:cs typeface="Trebuchet MS"/>
                        </a:rPr>
                        <a:t> </a:t>
                      </a:r>
                      <a:r>
                        <a:rPr sz="1900" dirty="0">
                          <a:latin typeface="Trebuchet MS"/>
                          <a:cs typeface="Trebuchet MS"/>
                        </a:rPr>
                        <a:t>the</a:t>
                      </a:r>
                      <a:r>
                        <a:rPr sz="1900" spc="20" dirty="0">
                          <a:latin typeface="Trebuchet MS"/>
                          <a:cs typeface="Trebuchet MS"/>
                        </a:rPr>
                        <a:t> </a:t>
                      </a:r>
                      <a:r>
                        <a:rPr sz="1900" dirty="0">
                          <a:latin typeface="Trebuchet MS"/>
                          <a:cs typeface="Trebuchet MS"/>
                        </a:rPr>
                        <a:t>quality</a:t>
                      </a:r>
                      <a:r>
                        <a:rPr sz="1900" spc="-50" dirty="0">
                          <a:latin typeface="Trebuchet MS"/>
                          <a:cs typeface="Trebuchet MS"/>
                        </a:rPr>
                        <a:t> </a:t>
                      </a:r>
                      <a:r>
                        <a:rPr sz="1900" spc="50" dirty="0">
                          <a:latin typeface="Trebuchet MS"/>
                          <a:cs typeface="Trebuchet MS"/>
                        </a:rPr>
                        <a:t>services</a:t>
                      </a:r>
                      <a:r>
                        <a:rPr sz="1900" spc="15" dirty="0">
                          <a:latin typeface="Trebuchet MS"/>
                          <a:cs typeface="Trebuchet MS"/>
                        </a:rPr>
                        <a:t> </a:t>
                      </a:r>
                      <a:r>
                        <a:rPr sz="1900" spc="-50" dirty="0">
                          <a:latin typeface="Trebuchet MS"/>
                          <a:cs typeface="Trebuchet MS"/>
                        </a:rPr>
                        <a:t>at</a:t>
                      </a:r>
                      <a:r>
                        <a:rPr sz="1900" spc="20" dirty="0">
                          <a:latin typeface="Trebuchet MS"/>
                          <a:cs typeface="Trebuchet MS"/>
                        </a:rPr>
                        <a:t> </a:t>
                      </a:r>
                      <a:r>
                        <a:rPr sz="1900" spc="-25" dirty="0">
                          <a:latin typeface="Trebuchet MS"/>
                          <a:cs typeface="Trebuchet MS"/>
                        </a:rPr>
                        <a:t>the </a:t>
                      </a:r>
                      <a:r>
                        <a:rPr sz="1900" spc="114" dirty="0">
                          <a:latin typeface="Trebuchet MS"/>
                          <a:cs typeface="Trebuchet MS"/>
                        </a:rPr>
                        <a:t>Moshoeshoe</a:t>
                      </a:r>
                      <a:r>
                        <a:rPr sz="1900" spc="-55" dirty="0">
                          <a:latin typeface="Trebuchet MS"/>
                          <a:cs typeface="Trebuchet MS"/>
                        </a:rPr>
                        <a:t> </a:t>
                      </a:r>
                      <a:r>
                        <a:rPr sz="1900" spc="-70" dirty="0">
                          <a:latin typeface="Trebuchet MS"/>
                          <a:cs typeface="Trebuchet MS"/>
                        </a:rPr>
                        <a:t>I</a:t>
                      </a:r>
                      <a:r>
                        <a:rPr sz="1900" spc="-55" dirty="0">
                          <a:latin typeface="Trebuchet MS"/>
                          <a:cs typeface="Trebuchet MS"/>
                        </a:rPr>
                        <a:t> </a:t>
                      </a:r>
                      <a:r>
                        <a:rPr sz="1900" spc="-20" dirty="0">
                          <a:latin typeface="Trebuchet MS"/>
                          <a:cs typeface="Trebuchet MS"/>
                        </a:rPr>
                        <a:t>International</a:t>
                      </a:r>
                      <a:r>
                        <a:rPr sz="1900" spc="-180" dirty="0">
                          <a:latin typeface="Trebuchet MS"/>
                          <a:cs typeface="Trebuchet MS"/>
                        </a:rPr>
                        <a:t> </a:t>
                      </a:r>
                      <a:r>
                        <a:rPr sz="1900" spc="-10" dirty="0">
                          <a:latin typeface="Trebuchet MS"/>
                          <a:cs typeface="Trebuchet MS"/>
                        </a:rPr>
                        <a:t>Airport</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934085">
                        <a:lnSpc>
                          <a:spcPct val="100000"/>
                        </a:lnSpc>
                      </a:pPr>
                      <a:r>
                        <a:rPr sz="1900" dirty="0">
                          <a:latin typeface="Trebuchet MS"/>
                          <a:cs typeface="Trebuchet MS"/>
                        </a:rPr>
                        <a:t>Built</a:t>
                      </a:r>
                      <a:r>
                        <a:rPr sz="1900" spc="-55" dirty="0">
                          <a:latin typeface="Trebuchet MS"/>
                          <a:cs typeface="Trebuchet MS"/>
                        </a:rPr>
                        <a:t> </a:t>
                      </a:r>
                      <a:r>
                        <a:rPr sz="1900" spc="80" dirty="0">
                          <a:latin typeface="Trebuchet MS"/>
                          <a:cs typeface="Trebuchet MS"/>
                        </a:rPr>
                        <a:t>passenger</a:t>
                      </a:r>
                      <a:r>
                        <a:rPr sz="1900" spc="-95" dirty="0">
                          <a:latin typeface="Trebuchet MS"/>
                          <a:cs typeface="Trebuchet MS"/>
                        </a:rPr>
                        <a:t> </a:t>
                      </a:r>
                      <a:r>
                        <a:rPr sz="1900" spc="70" dirty="0">
                          <a:latin typeface="Trebuchet MS"/>
                          <a:cs typeface="Trebuchet MS"/>
                        </a:rPr>
                        <a:t>and</a:t>
                      </a:r>
                      <a:r>
                        <a:rPr sz="1900" spc="-55" dirty="0">
                          <a:latin typeface="Trebuchet MS"/>
                          <a:cs typeface="Trebuchet MS"/>
                        </a:rPr>
                        <a:t> </a:t>
                      </a:r>
                      <a:r>
                        <a:rPr sz="1900" spc="-10" dirty="0">
                          <a:latin typeface="Trebuchet MS"/>
                          <a:cs typeface="Trebuchet MS"/>
                        </a:rPr>
                        <a:t>freight</a:t>
                      </a:r>
                      <a:r>
                        <a:rPr sz="1900" spc="-50" dirty="0">
                          <a:latin typeface="Trebuchet MS"/>
                          <a:cs typeface="Trebuchet MS"/>
                        </a:rPr>
                        <a:t> </a:t>
                      </a:r>
                      <a:r>
                        <a:rPr sz="1900" dirty="0">
                          <a:latin typeface="Trebuchet MS"/>
                          <a:cs typeface="Trebuchet MS"/>
                        </a:rPr>
                        <a:t>transport</a:t>
                      </a:r>
                      <a:r>
                        <a:rPr sz="1900" spc="-50" dirty="0">
                          <a:latin typeface="Trebuchet MS"/>
                          <a:cs typeface="Trebuchet MS"/>
                        </a:rPr>
                        <a:t> </a:t>
                      </a:r>
                      <a:r>
                        <a:rPr sz="1900" dirty="0">
                          <a:latin typeface="Trebuchet MS"/>
                          <a:cs typeface="Trebuchet MS"/>
                        </a:rPr>
                        <a:t>capacity</a:t>
                      </a:r>
                      <a:r>
                        <a:rPr sz="1900" spc="-110" dirty="0">
                          <a:latin typeface="Trebuchet MS"/>
                          <a:cs typeface="Trebuchet MS"/>
                        </a:rPr>
                        <a:t> </a:t>
                      </a:r>
                      <a:r>
                        <a:rPr sz="1900" dirty="0">
                          <a:latin typeface="Trebuchet MS"/>
                          <a:cs typeface="Trebuchet MS"/>
                        </a:rPr>
                        <a:t>effciently</a:t>
                      </a:r>
                      <a:r>
                        <a:rPr sz="1900" spc="-110" dirty="0">
                          <a:latin typeface="Trebuchet MS"/>
                          <a:cs typeface="Trebuchet MS"/>
                        </a:rPr>
                        <a:t> </a:t>
                      </a:r>
                      <a:r>
                        <a:rPr sz="1900" spc="70" dirty="0">
                          <a:latin typeface="Trebuchet MS"/>
                          <a:cs typeface="Trebuchet MS"/>
                        </a:rPr>
                        <a:t>and</a:t>
                      </a:r>
                      <a:r>
                        <a:rPr sz="1900" spc="-50" dirty="0">
                          <a:latin typeface="Trebuchet MS"/>
                          <a:cs typeface="Trebuchet MS"/>
                        </a:rPr>
                        <a:t> </a:t>
                      </a:r>
                      <a:r>
                        <a:rPr sz="1900" dirty="0">
                          <a:latin typeface="Trebuchet MS"/>
                          <a:cs typeface="Trebuchet MS"/>
                        </a:rPr>
                        <a:t>safely</a:t>
                      </a:r>
                      <a:r>
                        <a:rPr sz="1900" spc="-110" dirty="0">
                          <a:latin typeface="Trebuchet MS"/>
                          <a:cs typeface="Trebuchet MS"/>
                        </a:rPr>
                        <a:t> </a:t>
                      </a:r>
                      <a:r>
                        <a:rPr sz="1900" spc="-20" dirty="0">
                          <a:latin typeface="Trebuchet MS"/>
                          <a:cs typeface="Trebuchet MS"/>
                        </a:rPr>
                        <a:t>in</a:t>
                      </a:r>
                      <a:r>
                        <a:rPr sz="1900" spc="-50" dirty="0">
                          <a:latin typeface="Trebuchet MS"/>
                          <a:cs typeface="Trebuchet MS"/>
                        </a:rPr>
                        <a:t> </a:t>
                      </a:r>
                      <a:r>
                        <a:rPr sz="1900" spc="50" dirty="0">
                          <a:latin typeface="Trebuchet MS"/>
                          <a:cs typeface="Trebuchet MS"/>
                        </a:rPr>
                        <a:t>compliance</a:t>
                      </a:r>
                      <a:r>
                        <a:rPr sz="1900" spc="-110" dirty="0">
                          <a:latin typeface="Trebuchet MS"/>
                          <a:cs typeface="Trebuchet MS"/>
                        </a:rPr>
                        <a:t> </a:t>
                      </a:r>
                      <a:r>
                        <a:rPr sz="1900" spc="-20" dirty="0">
                          <a:latin typeface="Trebuchet MS"/>
                          <a:cs typeface="Trebuchet MS"/>
                        </a:rPr>
                        <a:t>with </a:t>
                      </a:r>
                      <a:r>
                        <a:rPr sz="1900" spc="-25" dirty="0">
                          <a:latin typeface="Trebuchet MS"/>
                          <a:cs typeface="Trebuchet MS"/>
                        </a:rPr>
                        <a:t>international</a:t>
                      </a:r>
                      <a:r>
                        <a:rPr sz="1900" spc="-130" dirty="0">
                          <a:latin typeface="Trebuchet MS"/>
                          <a:cs typeface="Trebuchet MS"/>
                        </a:rPr>
                        <a:t> </a:t>
                      </a:r>
                      <a:r>
                        <a:rPr sz="1900" spc="-20" dirty="0">
                          <a:latin typeface="Trebuchet MS"/>
                          <a:cs typeface="Trebuchet MS"/>
                        </a:rPr>
                        <a:t>Civil</a:t>
                      </a:r>
                      <a:r>
                        <a:rPr sz="1900" spc="-190" dirty="0">
                          <a:latin typeface="Trebuchet MS"/>
                          <a:cs typeface="Trebuchet MS"/>
                        </a:rPr>
                        <a:t> </a:t>
                      </a:r>
                      <a:r>
                        <a:rPr sz="1900" dirty="0">
                          <a:latin typeface="Trebuchet MS"/>
                          <a:cs typeface="Trebuchet MS"/>
                        </a:rPr>
                        <a:t>Aviation</a:t>
                      </a:r>
                      <a:r>
                        <a:rPr sz="1900" spc="-65" dirty="0">
                          <a:latin typeface="Trebuchet MS"/>
                          <a:cs typeface="Trebuchet MS"/>
                        </a:rPr>
                        <a:t> </a:t>
                      </a:r>
                      <a:r>
                        <a:rPr sz="1900" spc="40" dirty="0">
                          <a:latin typeface="Trebuchet MS"/>
                          <a:cs typeface="Trebuchet MS"/>
                        </a:rPr>
                        <a:t>Standards</a:t>
                      </a:r>
                      <a:endParaRPr sz="1900">
                        <a:latin typeface="Trebuchet MS"/>
                        <a:cs typeface="Trebuchet MS"/>
                      </a:endParaRPr>
                    </a:p>
                    <a:p>
                      <a:pPr>
                        <a:lnSpc>
                          <a:spcPct val="100000"/>
                        </a:lnSpc>
                        <a:spcBef>
                          <a:spcPts val="25"/>
                        </a:spcBef>
                      </a:pPr>
                      <a:endParaRPr sz="1950">
                        <a:latin typeface="Times New Roman"/>
                        <a:cs typeface="Times New Roman"/>
                      </a:endParaRPr>
                    </a:p>
                    <a:p>
                      <a:pPr marL="41275" marR="405765">
                        <a:lnSpc>
                          <a:spcPct val="100000"/>
                        </a:lnSpc>
                      </a:pPr>
                      <a:r>
                        <a:rPr sz="1900" dirty="0">
                          <a:latin typeface="Trebuchet MS"/>
                          <a:cs typeface="Trebuchet MS"/>
                        </a:rPr>
                        <a:t>Improvement</a:t>
                      </a:r>
                      <a:r>
                        <a:rPr sz="1900" spc="5" dirty="0">
                          <a:latin typeface="Trebuchet MS"/>
                          <a:cs typeface="Trebuchet MS"/>
                        </a:rPr>
                        <a:t> </a:t>
                      </a:r>
                      <a:r>
                        <a:rPr sz="1900" spc="70" dirty="0">
                          <a:latin typeface="Trebuchet MS"/>
                          <a:cs typeface="Trebuchet MS"/>
                        </a:rPr>
                        <a:t>and</a:t>
                      </a:r>
                      <a:r>
                        <a:rPr sz="1900" spc="5" dirty="0">
                          <a:latin typeface="Trebuchet MS"/>
                          <a:cs typeface="Trebuchet MS"/>
                        </a:rPr>
                        <a:t> </a:t>
                      </a:r>
                      <a:r>
                        <a:rPr sz="1900" dirty="0">
                          <a:latin typeface="Trebuchet MS"/>
                          <a:cs typeface="Trebuchet MS"/>
                        </a:rPr>
                        <a:t>expansion</a:t>
                      </a:r>
                      <a:r>
                        <a:rPr sz="1900" spc="5" dirty="0">
                          <a:latin typeface="Trebuchet MS"/>
                          <a:cs typeface="Trebuchet MS"/>
                        </a:rPr>
                        <a:t> </a:t>
                      </a:r>
                      <a:r>
                        <a:rPr sz="1900" dirty="0">
                          <a:latin typeface="Trebuchet MS"/>
                          <a:cs typeface="Trebuchet MS"/>
                        </a:rPr>
                        <a:t>of</a:t>
                      </a:r>
                      <a:r>
                        <a:rPr sz="1900" spc="-45" dirty="0">
                          <a:latin typeface="Trebuchet MS"/>
                          <a:cs typeface="Trebuchet MS"/>
                        </a:rPr>
                        <a:t> </a:t>
                      </a:r>
                      <a:r>
                        <a:rPr sz="1900" dirty="0">
                          <a:latin typeface="Trebuchet MS"/>
                          <a:cs typeface="Trebuchet MS"/>
                        </a:rPr>
                        <a:t>the</a:t>
                      </a:r>
                      <a:r>
                        <a:rPr sz="1900" spc="5" dirty="0">
                          <a:latin typeface="Trebuchet MS"/>
                          <a:cs typeface="Trebuchet MS"/>
                        </a:rPr>
                        <a:t> </a:t>
                      </a:r>
                      <a:r>
                        <a:rPr sz="1900" dirty="0">
                          <a:latin typeface="Trebuchet MS"/>
                          <a:cs typeface="Trebuchet MS"/>
                        </a:rPr>
                        <a:t>airside</a:t>
                      </a:r>
                      <a:r>
                        <a:rPr sz="1900" spc="5" dirty="0">
                          <a:latin typeface="Trebuchet MS"/>
                          <a:cs typeface="Trebuchet MS"/>
                        </a:rPr>
                        <a:t> </a:t>
                      </a:r>
                      <a:r>
                        <a:rPr sz="1900" spc="-35" dirty="0">
                          <a:latin typeface="Trebuchet MS"/>
                          <a:cs typeface="Trebuchet MS"/>
                        </a:rPr>
                        <a:t>infrastructure,</a:t>
                      </a:r>
                      <a:r>
                        <a:rPr sz="1900" spc="10" dirty="0">
                          <a:latin typeface="Trebuchet MS"/>
                          <a:cs typeface="Trebuchet MS"/>
                        </a:rPr>
                        <a:t> </a:t>
                      </a:r>
                      <a:r>
                        <a:rPr sz="1900" dirty="0">
                          <a:latin typeface="Trebuchet MS"/>
                          <a:cs typeface="Trebuchet MS"/>
                        </a:rPr>
                        <a:t>the</a:t>
                      </a:r>
                      <a:r>
                        <a:rPr sz="1900" spc="5" dirty="0">
                          <a:latin typeface="Trebuchet MS"/>
                          <a:cs typeface="Trebuchet MS"/>
                        </a:rPr>
                        <a:t> </a:t>
                      </a:r>
                      <a:r>
                        <a:rPr sz="1900" dirty="0">
                          <a:latin typeface="Trebuchet MS"/>
                          <a:cs typeface="Trebuchet MS"/>
                        </a:rPr>
                        <a:t>main</a:t>
                      </a:r>
                      <a:r>
                        <a:rPr sz="1900" spc="5" dirty="0">
                          <a:latin typeface="Trebuchet MS"/>
                          <a:cs typeface="Trebuchet MS"/>
                        </a:rPr>
                        <a:t> </a:t>
                      </a:r>
                      <a:r>
                        <a:rPr sz="1900" spc="-30" dirty="0">
                          <a:latin typeface="Trebuchet MS"/>
                          <a:cs typeface="Trebuchet MS"/>
                        </a:rPr>
                        <a:t>runway,</a:t>
                      </a:r>
                      <a:r>
                        <a:rPr sz="1900" spc="10" dirty="0">
                          <a:latin typeface="Trebuchet MS"/>
                          <a:cs typeface="Trebuchet MS"/>
                        </a:rPr>
                        <a:t> </a:t>
                      </a:r>
                      <a:r>
                        <a:rPr sz="1900" spc="-25" dirty="0">
                          <a:latin typeface="Trebuchet MS"/>
                          <a:cs typeface="Trebuchet MS"/>
                        </a:rPr>
                        <a:t>taxiways,</a:t>
                      </a:r>
                      <a:r>
                        <a:rPr sz="1900" spc="5" dirty="0">
                          <a:latin typeface="Trebuchet MS"/>
                          <a:cs typeface="Trebuchet MS"/>
                        </a:rPr>
                        <a:t> </a:t>
                      </a:r>
                      <a:r>
                        <a:rPr sz="1900" spc="-10" dirty="0">
                          <a:latin typeface="Trebuchet MS"/>
                          <a:cs typeface="Trebuchet MS"/>
                        </a:rPr>
                        <a:t>apron, </a:t>
                      </a:r>
                      <a:r>
                        <a:rPr sz="1900" spc="70" dirty="0">
                          <a:latin typeface="Trebuchet MS"/>
                          <a:cs typeface="Trebuchet MS"/>
                        </a:rPr>
                        <a:t>and</a:t>
                      </a:r>
                      <a:r>
                        <a:rPr sz="1900" spc="55" dirty="0">
                          <a:latin typeface="Trebuchet MS"/>
                          <a:cs typeface="Trebuchet MS"/>
                        </a:rPr>
                        <a:t> </a:t>
                      </a:r>
                      <a:r>
                        <a:rPr sz="1900" dirty="0">
                          <a:latin typeface="Trebuchet MS"/>
                          <a:cs typeface="Trebuchet MS"/>
                        </a:rPr>
                        <a:t>the</a:t>
                      </a:r>
                      <a:r>
                        <a:rPr sz="1900" spc="60" dirty="0">
                          <a:latin typeface="Trebuchet MS"/>
                          <a:cs typeface="Trebuchet MS"/>
                        </a:rPr>
                        <a:t> </a:t>
                      </a:r>
                      <a:r>
                        <a:rPr sz="1900" dirty="0">
                          <a:latin typeface="Trebuchet MS"/>
                          <a:cs typeface="Trebuchet MS"/>
                        </a:rPr>
                        <a:t>landside</a:t>
                      </a:r>
                      <a:r>
                        <a:rPr sz="1900" spc="60" dirty="0">
                          <a:latin typeface="Trebuchet MS"/>
                          <a:cs typeface="Trebuchet MS"/>
                        </a:rPr>
                        <a:t> </a:t>
                      </a:r>
                      <a:r>
                        <a:rPr sz="1900" dirty="0">
                          <a:latin typeface="Trebuchet MS"/>
                          <a:cs typeface="Trebuchet MS"/>
                        </a:rPr>
                        <a:t>buildings</a:t>
                      </a:r>
                      <a:r>
                        <a:rPr sz="1900" spc="60" dirty="0">
                          <a:latin typeface="Trebuchet MS"/>
                          <a:cs typeface="Trebuchet MS"/>
                        </a:rPr>
                        <a:t> </a:t>
                      </a:r>
                      <a:r>
                        <a:rPr sz="1900" spc="70" dirty="0">
                          <a:latin typeface="Trebuchet MS"/>
                          <a:cs typeface="Trebuchet MS"/>
                        </a:rPr>
                        <a:t>and</a:t>
                      </a:r>
                      <a:r>
                        <a:rPr sz="1900" spc="55" dirty="0">
                          <a:latin typeface="Trebuchet MS"/>
                          <a:cs typeface="Trebuchet MS"/>
                        </a:rPr>
                        <a:t> </a:t>
                      </a:r>
                      <a:r>
                        <a:rPr sz="1900" spc="-10" dirty="0">
                          <a:latin typeface="Trebuchet MS"/>
                          <a:cs typeface="Trebuchet MS"/>
                        </a:rPr>
                        <a:t>facilities</a:t>
                      </a:r>
                      <a:endParaRPr sz="1900">
                        <a:latin typeface="Trebuchet MS"/>
                        <a:cs typeface="Trebuchet MS"/>
                      </a:endParaRPr>
                    </a:p>
                    <a:p>
                      <a:pPr>
                        <a:lnSpc>
                          <a:spcPct val="100000"/>
                        </a:lnSpc>
                        <a:spcBef>
                          <a:spcPts val="40"/>
                        </a:spcBef>
                      </a:pPr>
                      <a:endParaRPr sz="1850">
                        <a:latin typeface="Times New Roman"/>
                        <a:cs typeface="Times New Roman"/>
                      </a:endParaRPr>
                    </a:p>
                    <a:p>
                      <a:pPr marL="41275" marR="305435">
                        <a:lnSpc>
                          <a:spcPct val="100000"/>
                        </a:lnSpc>
                      </a:pPr>
                      <a:r>
                        <a:rPr sz="1900" spc="114" dirty="0">
                          <a:latin typeface="Trebuchet MS"/>
                          <a:cs typeface="Trebuchet MS"/>
                        </a:rPr>
                        <a:t>Moshoeshoe</a:t>
                      </a:r>
                      <a:r>
                        <a:rPr sz="1900" spc="-80" dirty="0">
                          <a:latin typeface="Trebuchet MS"/>
                          <a:cs typeface="Trebuchet MS"/>
                        </a:rPr>
                        <a:t> </a:t>
                      </a:r>
                      <a:r>
                        <a:rPr sz="1900" spc="-195" dirty="0">
                          <a:latin typeface="Trebuchet MS"/>
                          <a:cs typeface="Trebuchet MS"/>
                        </a:rPr>
                        <a:t>1</a:t>
                      </a:r>
                      <a:r>
                        <a:rPr sz="1900" spc="-80" dirty="0">
                          <a:latin typeface="Trebuchet MS"/>
                          <a:cs typeface="Trebuchet MS"/>
                        </a:rPr>
                        <a:t> </a:t>
                      </a:r>
                      <a:r>
                        <a:rPr sz="1900" spc="-20" dirty="0">
                          <a:latin typeface="Trebuchet MS"/>
                          <a:cs typeface="Trebuchet MS"/>
                        </a:rPr>
                        <a:t>International</a:t>
                      </a:r>
                      <a:r>
                        <a:rPr sz="1900" spc="-200" dirty="0">
                          <a:latin typeface="Trebuchet MS"/>
                          <a:cs typeface="Trebuchet MS"/>
                        </a:rPr>
                        <a:t> </a:t>
                      </a:r>
                      <a:r>
                        <a:rPr sz="1900" spc="-10" dirty="0">
                          <a:latin typeface="Trebuchet MS"/>
                          <a:cs typeface="Trebuchet MS"/>
                        </a:rPr>
                        <a:t>Airport</a:t>
                      </a:r>
                      <a:r>
                        <a:rPr sz="1900" spc="-80" dirty="0">
                          <a:latin typeface="Trebuchet MS"/>
                          <a:cs typeface="Trebuchet MS"/>
                        </a:rPr>
                        <a:t> </a:t>
                      </a:r>
                      <a:r>
                        <a:rPr sz="1900" dirty="0">
                          <a:latin typeface="Trebuchet MS"/>
                          <a:cs typeface="Trebuchet MS"/>
                        </a:rPr>
                        <a:t>is</a:t>
                      </a:r>
                      <a:r>
                        <a:rPr sz="1900" spc="-80" dirty="0">
                          <a:latin typeface="Trebuchet MS"/>
                          <a:cs typeface="Trebuchet MS"/>
                        </a:rPr>
                        <a:t> </a:t>
                      </a:r>
                      <a:r>
                        <a:rPr sz="1900" spc="-50" dirty="0">
                          <a:latin typeface="Trebuchet MS"/>
                          <a:cs typeface="Trebuchet MS"/>
                        </a:rPr>
                        <a:t>at</a:t>
                      </a:r>
                      <a:r>
                        <a:rPr sz="1900" spc="-80" dirty="0">
                          <a:latin typeface="Trebuchet MS"/>
                          <a:cs typeface="Trebuchet MS"/>
                        </a:rPr>
                        <a:t> </a:t>
                      </a:r>
                      <a:r>
                        <a:rPr sz="1900" spc="50" dirty="0">
                          <a:latin typeface="Trebuchet MS"/>
                          <a:cs typeface="Trebuchet MS"/>
                        </a:rPr>
                        <a:t>an</a:t>
                      </a:r>
                      <a:r>
                        <a:rPr sz="1900" spc="-80" dirty="0">
                          <a:latin typeface="Trebuchet MS"/>
                          <a:cs typeface="Trebuchet MS"/>
                        </a:rPr>
                        <a:t> </a:t>
                      </a:r>
                      <a:r>
                        <a:rPr sz="1900" dirty="0">
                          <a:latin typeface="Trebuchet MS"/>
                          <a:cs typeface="Trebuchet MS"/>
                        </a:rPr>
                        <a:t>elevation</a:t>
                      </a:r>
                      <a:r>
                        <a:rPr sz="1900" spc="-80" dirty="0">
                          <a:latin typeface="Trebuchet MS"/>
                          <a:cs typeface="Trebuchet MS"/>
                        </a:rPr>
                        <a:t> </a:t>
                      </a:r>
                      <a:r>
                        <a:rPr sz="1900" dirty="0">
                          <a:latin typeface="Trebuchet MS"/>
                          <a:cs typeface="Trebuchet MS"/>
                        </a:rPr>
                        <a:t>of</a:t>
                      </a:r>
                      <a:r>
                        <a:rPr sz="1900" spc="-125" dirty="0">
                          <a:latin typeface="Trebuchet MS"/>
                          <a:cs typeface="Trebuchet MS"/>
                        </a:rPr>
                        <a:t> </a:t>
                      </a:r>
                      <a:r>
                        <a:rPr sz="1900" spc="-20" dirty="0">
                          <a:latin typeface="Trebuchet MS"/>
                          <a:cs typeface="Trebuchet MS"/>
                        </a:rPr>
                        <a:t>5,348</a:t>
                      </a:r>
                      <a:r>
                        <a:rPr sz="1900" spc="-80" dirty="0">
                          <a:latin typeface="Trebuchet MS"/>
                          <a:cs typeface="Trebuchet MS"/>
                        </a:rPr>
                        <a:t> </a:t>
                      </a:r>
                      <a:r>
                        <a:rPr sz="1900" spc="-20" dirty="0">
                          <a:latin typeface="Trebuchet MS"/>
                          <a:cs typeface="Trebuchet MS"/>
                        </a:rPr>
                        <a:t>feet</a:t>
                      </a:r>
                      <a:r>
                        <a:rPr sz="1900" spc="-80" dirty="0">
                          <a:latin typeface="Trebuchet MS"/>
                          <a:cs typeface="Trebuchet MS"/>
                        </a:rPr>
                        <a:t> </a:t>
                      </a:r>
                      <a:r>
                        <a:rPr sz="1900" spc="-55" dirty="0">
                          <a:latin typeface="Trebuchet MS"/>
                          <a:cs typeface="Trebuchet MS"/>
                        </a:rPr>
                        <a:t>(1,630</a:t>
                      </a:r>
                      <a:r>
                        <a:rPr sz="1900" spc="-80" dirty="0">
                          <a:latin typeface="Trebuchet MS"/>
                          <a:cs typeface="Trebuchet MS"/>
                        </a:rPr>
                        <a:t> </a:t>
                      </a:r>
                      <a:r>
                        <a:rPr sz="1900" dirty="0">
                          <a:latin typeface="Trebuchet MS"/>
                          <a:cs typeface="Trebuchet MS"/>
                        </a:rPr>
                        <a:t>m)</a:t>
                      </a:r>
                      <a:r>
                        <a:rPr sz="1900" spc="-80" dirty="0">
                          <a:latin typeface="Trebuchet MS"/>
                          <a:cs typeface="Trebuchet MS"/>
                        </a:rPr>
                        <a:t> </a:t>
                      </a:r>
                      <a:r>
                        <a:rPr sz="1900" spc="60" dirty="0">
                          <a:latin typeface="Trebuchet MS"/>
                          <a:cs typeface="Trebuchet MS"/>
                        </a:rPr>
                        <a:t>above</a:t>
                      </a:r>
                      <a:r>
                        <a:rPr sz="1900" spc="-80" dirty="0">
                          <a:latin typeface="Trebuchet MS"/>
                          <a:cs typeface="Trebuchet MS"/>
                        </a:rPr>
                        <a:t> </a:t>
                      </a:r>
                      <a:r>
                        <a:rPr sz="1900" spc="80" dirty="0">
                          <a:latin typeface="Trebuchet MS"/>
                          <a:cs typeface="Trebuchet MS"/>
                        </a:rPr>
                        <a:t>mean</a:t>
                      </a:r>
                      <a:r>
                        <a:rPr sz="1900" spc="-75" dirty="0">
                          <a:latin typeface="Trebuchet MS"/>
                          <a:cs typeface="Trebuchet MS"/>
                        </a:rPr>
                        <a:t> </a:t>
                      </a:r>
                      <a:r>
                        <a:rPr sz="1900" spc="55" dirty="0">
                          <a:latin typeface="Trebuchet MS"/>
                          <a:cs typeface="Trebuchet MS"/>
                        </a:rPr>
                        <a:t>sea </a:t>
                      </a:r>
                      <a:r>
                        <a:rPr sz="1900" spc="-55" dirty="0">
                          <a:latin typeface="Trebuchet MS"/>
                          <a:cs typeface="Trebuchet MS"/>
                        </a:rPr>
                        <a:t>level.</a:t>
                      </a:r>
                      <a:r>
                        <a:rPr sz="1900" spc="-45" dirty="0">
                          <a:latin typeface="Trebuchet MS"/>
                          <a:cs typeface="Trebuchet MS"/>
                        </a:rPr>
                        <a:t> </a:t>
                      </a:r>
                      <a:r>
                        <a:rPr sz="1900" spc="-105" dirty="0">
                          <a:latin typeface="Trebuchet MS"/>
                          <a:cs typeface="Trebuchet MS"/>
                        </a:rPr>
                        <a:t>It</a:t>
                      </a:r>
                      <a:r>
                        <a:rPr sz="1900" spc="-45" dirty="0">
                          <a:latin typeface="Trebuchet MS"/>
                          <a:cs typeface="Trebuchet MS"/>
                        </a:rPr>
                        <a:t> </a:t>
                      </a:r>
                      <a:r>
                        <a:rPr sz="1900" spc="70" dirty="0">
                          <a:latin typeface="Trebuchet MS"/>
                          <a:cs typeface="Trebuchet MS"/>
                        </a:rPr>
                        <a:t>has</a:t>
                      </a:r>
                      <a:r>
                        <a:rPr sz="1900" spc="-45" dirty="0">
                          <a:latin typeface="Trebuchet MS"/>
                          <a:cs typeface="Trebuchet MS"/>
                        </a:rPr>
                        <a:t> </a:t>
                      </a:r>
                      <a:r>
                        <a:rPr sz="1900" dirty="0">
                          <a:latin typeface="Trebuchet MS"/>
                          <a:cs typeface="Trebuchet MS"/>
                        </a:rPr>
                        <a:t>two</a:t>
                      </a:r>
                      <a:r>
                        <a:rPr sz="1900" spc="-45" dirty="0">
                          <a:latin typeface="Trebuchet MS"/>
                          <a:cs typeface="Trebuchet MS"/>
                        </a:rPr>
                        <a:t> </a:t>
                      </a:r>
                      <a:r>
                        <a:rPr sz="1900" dirty="0">
                          <a:latin typeface="Trebuchet MS"/>
                          <a:cs typeface="Trebuchet MS"/>
                        </a:rPr>
                        <a:t>asphalt</a:t>
                      </a:r>
                      <a:r>
                        <a:rPr sz="1900" spc="-40" dirty="0">
                          <a:latin typeface="Trebuchet MS"/>
                          <a:cs typeface="Trebuchet MS"/>
                        </a:rPr>
                        <a:t> </a:t>
                      </a:r>
                      <a:r>
                        <a:rPr sz="1900" spc="65" dirty="0">
                          <a:latin typeface="Trebuchet MS"/>
                          <a:cs typeface="Trebuchet MS"/>
                        </a:rPr>
                        <a:t>paved</a:t>
                      </a:r>
                      <a:r>
                        <a:rPr sz="1900" spc="-45" dirty="0">
                          <a:latin typeface="Trebuchet MS"/>
                          <a:cs typeface="Trebuchet MS"/>
                        </a:rPr>
                        <a:t> </a:t>
                      </a:r>
                      <a:r>
                        <a:rPr sz="1900" dirty="0">
                          <a:latin typeface="Trebuchet MS"/>
                          <a:cs typeface="Trebuchet MS"/>
                        </a:rPr>
                        <a:t>runways,</a:t>
                      </a:r>
                      <a:r>
                        <a:rPr sz="1900" spc="-45" dirty="0">
                          <a:latin typeface="Trebuchet MS"/>
                          <a:cs typeface="Trebuchet MS"/>
                        </a:rPr>
                        <a:t> </a:t>
                      </a:r>
                      <a:r>
                        <a:rPr sz="1900" spc="50" dirty="0">
                          <a:latin typeface="Trebuchet MS"/>
                          <a:cs typeface="Trebuchet MS"/>
                        </a:rPr>
                        <a:t>04/22</a:t>
                      </a:r>
                      <a:r>
                        <a:rPr sz="1900" spc="-45" dirty="0">
                          <a:latin typeface="Trebuchet MS"/>
                          <a:cs typeface="Trebuchet MS"/>
                        </a:rPr>
                        <a:t> </a:t>
                      </a:r>
                      <a:r>
                        <a:rPr sz="1900" spc="55" dirty="0">
                          <a:latin typeface="Trebuchet MS"/>
                          <a:cs typeface="Trebuchet MS"/>
                        </a:rPr>
                        <a:t>measuring</a:t>
                      </a:r>
                      <a:r>
                        <a:rPr sz="1900" spc="-45" dirty="0">
                          <a:latin typeface="Trebuchet MS"/>
                          <a:cs typeface="Trebuchet MS"/>
                        </a:rPr>
                        <a:t> </a:t>
                      </a:r>
                      <a:r>
                        <a:rPr sz="1900" dirty="0">
                          <a:latin typeface="Trebuchet MS"/>
                          <a:cs typeface="Trebuchet MS"/>
                        </a:rPr>
                        <a:t>3,200</a:t>
                      </a:r>
                      <a:r>
                        <a:rPr sz="1900" spc="-40" dirty="0">
                          <a:latin typeface="Trebuchet MS"/>
                          <a:cs typeface="Trebuchet MS"/>
                        </a:rPr>
                        <a:t> </a:t>
                      </a:r>
                      <a:r>
                        <a:rPr sz="1900" spc="75" dirty="0">
                          <a:latin typeface="Trebuchet MS"/>
                          <a:cs typeface="Trebuchet MS"/>
                        </a:rPr>
                        <a:t>by</a:t>
                      </a:r>
                      <a:r>
                        <a:rPr sz="1900" spc="-105" dirty="0">
                          <a:latin typeface="Trebuchet MS"/>
                          <a:cs typeface="Trebuchet MS"/>
                        </a:rPr>
                        <a:t> </a:t>
                      </a:r>
                      <a:r>
                        <a:rPr sz="1900" dirty="0">
                          <a:latin typeface="Trebuchet MS"/>
                          <a:cs typeface="Trebuchet MS"/>
                        </a:rPr>
                        <a:t>45</a:t>
                      </a:r>
                      <a:r>
                        <a:rPr sz="1900" spc="-45" dirty="0">
                          <a:latin typeface="Trebuchet MS"/>
                          <a:cs typeface="Trebuchet MS"/>
                        </a:rPr>
                        <a:t> </a:t>
                      </a:r>
                      <a:r>
                        <a:rPr sz="1900" spc="-10" dirty="0">
                          <a:latin typeface="Trebuchet MS"/>
                          <a:cs typeface="Trebuchet MS"/>
                        </a:rPr>
                        <a:t>metres.</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solidFill>
                      <a:srgbClr val="F7F7F7"/>
                    </a:solidFill>
                  </a:tcPr>
                </a:tc>
                <a:tc>
                  <a:txBody>
                    <a:bodyPr/>
                    <a:lstStyle/>
                    <a:p>
                      <a:pPr marL="41275">
                        <a:lnSpc>
                          <a:spcPct val="100000"/>
                        </a:lnSpc>
                        <a:spcBef>
                          <a:spcPts val="210"/>
                        </a:spcBef>
                      </a:pPr>
                      <a:r>
                        <a:rPr sz="1900" spc="195" dirty="0">
                          <a:latin typeface="Trebuchet MS"/>
                          <a:cs typeface="Trebuchet MS"/>
                        </a:rPr>
                        <a:t>USD</a:t>
                      </a:r>
                      <a:r>
                        <a:rPr sz="1900" spc="-80" dirty="0">
                          <a:latin typeface="Trebuchet MS"/>
                          <a:cs typeface="Trebuchet MS"/>
                        </a:rPr>
                        <a:t> </a:t>
                      </a:r>
                      <a:r>
                        <a:rPr sz="1900" spc="-10" dirty="0">
                          <a:latin typeface="Trebuchet MS"/>
                          <a:cs typeface="Trebuchet MS"/>
                        </a:rPr>
                        <a:t>13.7million</a:t>
                      </a:r>
                      <a:endParaRPr sz="1900">
                        <a:latin typeface="Trebuchet MS"/>
                        <a:cs typeface="Trebuchet MS"/>
                      </a:endParaRPr>
                    </a:p>
                  </a:txBody>
                  <a:tcPr marL="0" marR="0" marT="2667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7A45-D480-42DD-A8FD-6F6795824B36}"/>
              </a:ext>
            </a:extLst>
          </p:cNvPr>
          <p:cNvSpPr>
            <a:spLocks noGrp="1"/>
          </p:cNvSpPr>
          <p:nvPr>
            <p:ph type="title"/>
          </p:nvPr>
        </p:nvSpPr>
        <p:spPr/>
        <p:txBody>
          <a:bodyPr/>
          <a:lstStyle/>
          <a:p>
            <a:r>
              <a:rPr lang="en-US" b="1"/>
              <a:t>Further information and contact details</a:t>
            </a:r>
          </a:p>
        </p:txBody>
      </p:sp>
      <p:graphicFrame>
        <p:nvGraphicFramePr>
          <p:cNvPr id="4" name="Table 4">
            <a:extLst>
              <a:ext uri="{FF2B5EF4-FFF2-40B4-BE49-F238E27FC236}">
                <a16:creationId xmlns:a16="http://schemas.microsoft.com/office/drawing/2014/main" id="{83CB2F83-6082-78A9-DD75-4D9B4D82487F}"/>
              </a:ext>
            </a:extLst>
          </p:cNvPr>
          <p:cNvGraphicFramePr>
            <a:graphicFrameLocks noGrp="1"/>
          </p:cNvGraphicFramePr>
          <p:nvPr>
            <p:ph idx="1"/>
            <p:extLst>
              <p:ext uri="{D42A27DB-BD31-4B8C-83A1-F6EECF244321}">
                <p14:modId xmlns:p14="http://schemas.microsoft.com/office/powerpoint/2010/main" val="1613693494"/>
              </p:ext>
            </p:extLst>
          </p:nvPr>
        </p:nvGraphicFramePr>
        <p:xfrm>
          <a:off x="1590915" y="3010775"/>
          <a:ext cx="16286101" cy="6442255"/>
        </p:xfrm>
        <a:graphic>
          <a:graphicData uri="http://schemas.openxmlformats.org/drawingml/2006/table">
            <a:tbl>
              <a:tblPr firstRow="1" bandRow="1">
                <a:tableStyleId>{5C22544A-7EE6-4342-B048-85BDC9FD1C3A}</a:tableStyleId>
              </a:tblPr>
              <a:tblGrid>
                <a:gridCol w="11714100">
                  <a:extLst>
                    <a:ext uri="{9D8B030D-6E8A-4147-A177-3AD203B41FA5}">
                      <a16:colId xmlns:a16="http://schemas.microsoft.com/office/drawing/2014/main" val="1539456116"/>
                    </a:ext>
                  </a:extLst>
                </a:gridCol>
                <a:gridCol w="4572001">
                  <a:extLst>
                    <a:ext uri="{9D8B030D-6E8A-4147-A177-3AD203B41FA5}">
                      <a16:colId xmlns:a16="http://schemas.microsoft.com/office/drawing/2014/main" val="2285046452"/>
                    </a:ext>
                  </a:extLst>
                </a:gridCol>
              </a:tblGrid>
              <a:tr h="1037185">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latin typeface="+mn-lt"/>
                        </a:rPr>
                        <a:t>Contact Details</a:t>
                      </a:r>
                      <a:endParaRPr lang="en-LS" sz="4000" dirty="0">
                        <a:latin typeface="+mn-lt"/>
                      </a:endParaRPr>
                    </a:p>
                  </a:txBody>
                  <a:tcPr marL="150781" marR="150781" marT="75390" marB="75390"/>
                </a:tc>
                <a:tc>
                  <a:txBody>
                    <a:bodyPr/>
                    <a:lstStyle/>
                    <a:p>
                      <a:endParaRPr lang="en-LS" sz="4000" dirty="0">
                        <a:latin typeface="+mn-lt"/>
                      </a:endParaRPr>
                    </a:p>
                  </a:txBody>
                  <a:tcPr marL="150781" marR="150781" marT="75390" marB="75390"/>
                </a:tc>
                <a:extLst>
                  <a:ext uri="{0D108BD9-81ED-4DB2-BD59-A6C34878D82A}">
                    <a16:rowId xmlns:a16="http://schemas.microsoft.com/office/drawing/2014/main" val="496219403"/>
                  </a:ext>
                </a:extLst>
              </a:tr>
              <a:tr h="2388305">
                <a:tc>
                  <a:txBody>
                    <a:bodyPr/>
                    <a:lstStyle/>
                    <a:p>
                      <a:r>
                        <a:rPr lang="en-US" sz="4000" b="1" dirty="0">
                          <a:latin typeface="+mn-lt"/>
                        </a:rPr>
                        <a:t>Mrs. Puseletso Makhakhe</a:t>
                      </a:r>
                    </a:p>
                    <a:p>
                      <a:r>
                        <a:rPr lang="en-US" sz="4000" dirty="0">
                          <a:latin typeface="+mn-lt"/>
                        </a:rPr>
                        <a:t>General </a:t>
                      </a:r>
                      <a:r>
                        <a:rPr lang="en-US" sz="4000" dirty="0">
                          <a:solidFill>
                            <a:schemeClr val="tx1"/>
                          </a:solidFill>
                          <a:latin typeface="+mn-lt"/>
                        </a:rPr>
                        <a:t>Manager-Investment  &amp;Trade Promotion Unit.</a:t>
                      </a:r>
                    </a:p>
                    <a:p>
                      <a:r>
                        <a:rPr lang="en-US" sz="4000" dirty="0">
                          <a:latin typeface="+mn-lt"/>
                          <a:hlinkClick r:id="rId2"/>
                        </a:rPr>
                        <a:t>makhakhe@lndc.org.ls</a:t>
                      </a:r>
                      <a:endParaRPr lang="en-LS" sz="4000" dirty="0">
                        <a:latin typeface="+mn-lt"/>
                      </a:endParaRPr>
                    </a:p>
                  </a:txBody>
                  <a:tcPr marL="150781" marR="150781" marT="75390" marB="75390"/>
                </a:tc>
                <a:tc>
                  <a:txBody>
                    <a:bodyPr/>
                    <a:lstStyle/>
                    <a:p>
                      <a:endParaRPr lang="en-LS" sz="4000" dirty="0">
                        <a:latin typeface="+mn-lt"/>
                      </a:endParaRPr>
                    </a:p>
                  </a:txBody>
                  <a:tcPr marL="150781" marR="150781" marT="75390" marB="75390"/>
                </a:tc>
                <a:extLst>
                  <a:ext uri="{0D108BD9-81ED-4DB2-BD59-A6C34878D82A}">
                    <a16:rowId xmlns:a16="http://schemas.microsoft.com/office/drawing/2014/main" val="3387934260"/>
                  </a:ext>
                </a:extLst>
              </a:tr>
              <a:tr h="1037185">
                <a:tc>
                  <a:txBody>
                    <a:bodyPr/>
                    <a:lstStyle/>
                    <a:p>
                      <a:r>
                        <a:rPr lang="en-US" sz="4000" dirty="0">
                          <a:latin typeface="+mn-lt"/>
                        </a:rPr>
                        <a:t>Email: </a:t>
                      </a:r>
                      <a:r>
                        <a:rPr lang="en-US" sz="4000" dirty="0">
                          <a:latin typeface="+mn-lt"/>
                          <a:hlinkClick r:id="rId3"/>
                        </a:rPr>
                        <a:t>ce@lndc.org.ls/info@lndc.org.ls</a:t>
                      </a:r>
                      <a:endParaRPr lang="en-US" sz="40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en-US" sz="4000" b="1" dirty="0">
                          <a:latin typeface="+mn-lt"/>
                        </a:rPr>
                        <a:t>Website: </a:t>
                      </a:r>
                      <a:r>
                        <a:rPr lang="en-US" sz="4000" dirty="0">
                          <a:latin typeface="+mn-lt"/>
                          <a:hlinkClick r:id="rId4"/>
                        </a:rPr>
                        <a:t>https://www.lndc.org.ls/</a:t>
                      </a:r>
                      <a:r>
                        <a:rPr lang="en-US" sz="4000" dirty="0">
                          <a:latin typeface="+mn-lt"/>
                        </a:rPr>
                        <a:t> </a:t>
                      </a:r>
                    </a:p>
                    <a:p>
                      <a:endParaRPr lang="en-US" sz="4000" dirty="0">
                        <a:latin typeface="+mn-lt"/>
                      </a:endParaRPr>
                    </a:p>
                  </a:txBody>
                  <a:tcPr marL="150781" marR="150781" marT="75390" marB="75390"/>
                </a:tc>
                <a:tc>
                  <a:txBody>
                    <a:bodyPr/>
                    <a:lstStyle/>
                    <a:p>
                      <a:endParaRPr lang="en-LS" sz="4000" dirty="0">
                        <a:latin typeface="+mn-lt"/>
                      </a:endParaRPr>
                    </a:p>
                  </a:txBody>
                  <a:tcPr marL="150781" marR="150781" marT="75390" marB="75390"/>
                </a:tc>
                <a:extLst>
                  <a:ext uri="{0D108BD9-81ED-4DB2-BD59-A6C34878D82A}">
                    <a16:rowId xmlns:a16="http://schemas.microsoft.com/office/drawing/2014/main" val="2833183367"/>
                  </a:ext>
                </a:extLst>
              </a:tr>
              <a:tr h="1037185">
                <a:tc>
                  <a:txBody>
                    <a:bodyPr/>
                    <a:lstStyle/>
                    <a:p>
                      <a:r>
                        <a:rPr lang="en-US" sz="4000" b="1" i="0" kern="1200" dirty="0">
                          <a:solidFill>
                            <a:schemeClr val="dk1"/>
                          </a:solidFill>
                          <a:effectLst/>
                          <a:latin typeface="+mn-lt"/>
                          <a:ea typeface="+mn-ea"/>
                          <a:cs typeface="+mn-cs"/>
                        </a:rPr>
                        <a:t>Tel: 266</a:t>
                      </a:r>
                      <a:r>
                        <a:rPr lang="en-LS" sz="4000" b="1" i="0" kern="1200" dirty="0">
                          <a:solidFill>
                            <a:schemeClr val="dk1"/>
                          </a:solidFill>
                          <a:effectLst/>
                          <a:latin typeface="+mn-lt"/>
                          <a:ea typeface="+mn-ea"/>
                          <a:cs typeface="+mn-cs"/>
                        </a:rPr>
                        <a:t> 22312012</a:t>
                      </a:r>
                      <a:endParaRPr lang="en-LS" sz="4000" b="1" dirty="0">
                        <a:latin typeface="+mn-lt"/>
                      </a:endParaRPr>
                    </a:p>
                  </a:txBody>
                  <a:tcPr marL="150781" marR="150781" marT="75390" marB="75390"/>
                </a:tc>
                <a:tc>
                  <a:txBody>
                    <a:bodyPr/>
                    <a:lstStyle/>
                    <a:p>
                      <a:endParaRPr lang="en-LS" sz="4000" dirty="0">
                        <a:latin typeface="+mn-lt"/>
                      </a:endParaRPr>
                    </a:p>
                  </a:txBody>
                  <a:tcPr marL="150781" marR="150781" marT="75390" marB="75390"/>
                </a:tc>
                <a:extLst>
                  <a:ext uri="{0D108BD9-81ED-4DB2-BD59-A6C34878D82A}">
                    <a16:rowId xmlns:a16="http://schemas.microsoft.com/office/drawing/2014/main" val="3955481255"/>
                  </a:ext>
                </a:extLst>
              </a:tr>
            </a:tbl>
          </a:graphicData>
        </a:graphic>
      </p:graphicFrame>
    </p:spTree>
    <p:extLst>
      <p:ext uri="{BB962C8B-B14F-4D97-AF65-F5344CB8AC3E}">
        <p14:creationId xmlns:p14="http://schemas.microsoft.com/office/powerpoint/2010/main" val="3385178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C6ADA6-1F46-6963-C296-CCE1E0ED7D26}"/>
              </a:ext>
            </a:extLst>
          </p:cNvPr>
          <p:cNvSpPr txBox="1"/>
          <p:nvPr/>
        </p:nvSpPr>
        <p:spPr>
          <a:xfrm>
            <a:off x="5099050" y="2301875"/>
            <a:ext cx="8382000" cy="1569660"/>
          </a:xfrm>
          <a:prstGeom prst="rect">
            <a:avLst/>
          </a:prstGeom>
          <a:noFill/>
        </p:spPr>
        <p:txBody>
          <a:bodyPr wrap="square">
            <a:spAutoFit/>
          </a:bodyPr>
          <a:lstStyle/>
          <a:p>
            <a:pPr algn="ctr"/>
            <a:r>
              <a:rPr lang="en-US" sz="9600" b="0" i="1" kern="1200" dirty="0">
                <a:solidFill>
                  <a:srgbClr val="002060"/>
                </a:solidFill>
                <a:effectLst/>
                <a:latin typeface="+mn-lt"/>
                <a:ea typeface="+mn-ea"/>
                <a:cs typeface="+mn-cs"/>
              </a:rPr>
              <a:t>Thank You!</a:t>
            </a:r>
            <a:endParaRPr lang="en-LS" sz="9600" i="1" dirty="0">
              <a:solidFill>
                <a:srgbClr val="002060"/>
              </a:solidFill>
              <a:latin typeface="+mn-lt"/>
            </a:endParaRPr>
          </a:p>
        </p:txBody>
      </p:sp>
      <p:pic>
        <p:nvPicPr>
          <p:cNvPr id="2" name="object 2">
            <a:extLst>
              <a:ext uri="{FF2B5EF4-FFF2-40B4-BE49-F238E27FC236}">
                <a16:creationId xmlns:a16="http://schemas.microsoft.com/office/drawing/2014/main" id="{9B875207-5E43-0616-0A9D-3B3532FC02D0}"/>
              </a:ext>
            </a:extLst>
          </p:cNvPr>
          <p:cNvPicPr/>
          <p:nvPr/>
        </p:nvPicPr>
        <p:blipFill>
          <a:blip r:embed="rId2" cstate="print"/>
          <a:stretch>
            <a:fillRect/>
          </a:stretch>
        </p:blipFill>
        <p:spPr>
          <a:xfrm>
            <a:off x="1822450" y="7640836"/>
            <a:ext cx="3956472" cy="2733278"/>
          </a:xfrm>
          <a:prstGeom prst="rect">
            <a:avLst/>
          </a:prstGeom>
        </p:spPr>
      </p:pic>
      <p:pic>
        <p:nvPicPr>
          <p:cNvPr id="4" name="object 19">
            <a:extLst>
              <a:ext uri="{FF2B5EF4-FFF2-40B4-BE49-F238E27FC236}">
                <a16:creationId xmlns:a16="http://schemas.microsoft.com/office/drawing/2014/main" id="{C30D4FD3-9EA1-1AC8-0430-B6C6B4BEFC5F}"/>
              </a:ext>
            </a:extLst>
          </p:cNvPr>
          <p:cNvPicPr/>
          <p:nvPr/>
        </p:nvPicPr>
        <p:blipFill>
          <a:blip r:embed="rId3" cstate="print"/>
          <a:stretch>
            <a:fillRect/>
          </a:stretch>
        </p:blipFill>
        <p:spPr>
          <a:xfrm>
            <a:off x="15462250" y="8016875"/>
            <a:ext cx="3384325" cy="1635900"/>
          </a:xfrm>
          <a:prstGeom prst="rect">
            <a:avLst/>
          </a:prstGeom>
        </p:spPr>
      </p:pic>
    </p:spTree>
    <p:extLst>
      <p:ext uri="{BB962C8B-B14F-4D97-AF65-F5344CB8AC3E}">
        <p14:creationId xmlns:p14="http://schemas.microsoft.com/office/powerpoint/2010/main" val="414065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a:extLst>
              <a:ext uri="{FF2B5EF4-FFF2-40B4-BE49-F238E27FC236}">
                <a16:creationId xmlns:a16="http://schemas.microsoft.com/office/drawing/2014/main" id="{E400EF06-3B7E-1582-BD40-02895C5983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1851" y="1158875"/>
            <a:ext cx="18135600" cy="9372600"/>
          </a:xfrm>
        </p:spPr>
      </p:pic>
    </p:spTree>
    <p:extLst>
      <p:ext uri="{BB962C8B-B14F-4D97-AF65-F5344CB8AC3E}">
        <p14:creationId xmlns:p14="http://schemas.microsoft.com/office/powerpoint/2010/main" val="33940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A654F-39C5-4F93-9E4B-96E64BD80C04}"/>
              </a:ext>
            </a:extLst>
          </p:cNvPr>
          <p:cNvPicPr>
            <a:picLocks noChangeAspect="1"/>
          </p:cNvPicPr>
          <p:nvPr/>
        </p:nvPicPr>
        <p:blipFill rotWithShape="1">
          <a:blip r:embed="rId3">
            <a:extLst>
              <a:ext uri="{28A0092B-C50C-407E-A947-70E740481C1C}">
                <a14:useLocalDpi xmlns:a14="http://schemas.microsoft.com/office/drawing/2010/main" val="0"/>
              </a:ext>
            </a:extLst>
          </a:blip>
          <a:srcRect l="1913" t="5186" r="77589" b="72875"/>
          <a:stretch/>
        </p:blipFill>
        <p:spPr>
          <a:xfrm>
            <a:off x="0" y="165639"/>
            <a:ext cx="20104100" cy="793169"/>
          </a:xfrm>
          <a:prstGeom prst="rect">
            <a:avLst/>
          </a:prstGeom>
        </p:spPr>
      </p:pic>
      <p:sp>
        <p:nvSpPr>
          <p:cNvPr id="5" name="TextBox 4">
            <a:extLst>
              <a:ext uri="{FF2B5EF4-FFF2-40B4-BE49-F238E27FC236}">
                <a16:creationId xmlns:a16="http://schemas.microsoft.com/office/drawing/2014/main" id="{1EEDB5CD-C610-49A6-B9FC-3A3A375C8544}"/>
              </a:ext>
            </a:extLst>
          </p:cNvPr>
          <p:cNvSpPr txBox="1"/>
          <p:nvPr/>
        </p:nvSpPr>
        <p:spPr>
          <a:xfrm>
            <a:off x="0" y="96040"/>
            <a:ext cx="20104100" cy="802848"/>
          </a:xfrm>
          <a:prstGeom prst="rect">
            <a:avLst/>
          </a:prstGeom>
          <a:solidFill>
            <a:srgbClr val="071B4D"/>
          </a:solidFill>
        </p:spPr>
        <p:txBody>
          <a:bodyPr wrap="square" rtlCol="0">
            <a:spAutoFit/>
          </a:bodyPr>
          <a:lstStyle/>
          <a:p>
            <a:pPr algn="ctr"/>
            <a:r>
              <a:rPr lang="en-US" sz="4617" b="1" dirty="0">
                <a:solidFill>
                  <a:schemeClr val="bg1"/>
                </a:solidFill>
                <a:latin typeface="Century Gothic" charset="0"/>
                <a:ea typeface="Century Gothic" charset="0"/>
                <a:cs typeface="Century Gothic" charset="0"/>
              </a:rPr>
              <a:t>ECONOMIC INDICATORS IN LESOTHO</a:t>
            </a:r>
          </a:p>
        </p:txBody>
      </p:sp>
      <p:sp>
        <p:nvSpPr>
          <p:cNvPr id="4" name="TextBox 3">
            <a:extLst>
              <a:ext uri="{FF2B5EF4-FFF2-40B4-BE49-F238E27FC236}">
                <a16:creationId xmlns:a16="http://schemas.microsoft.com/office/drawing/2014/main" id="{3DE4DA49-36FC-D5E3-485A-6DEC00395EDC}"/>
              </a:ext>
            </a:extLst>
          </p:cNvPr>
          <p:cNvSpPr txBox="1"/>
          <p:nvPr/>
        </p:nvSpPr>
        <p:spPr>
          <a:xfrm>
            <a:off x="7067848" y="1877773"/>
            <a:ext cx="12690713" cy="5065939"/>
          </a:xfrm>
          <a:prstGeom prst="rect">
            <a:avLst/>
          </a:prstGeom>
          <a:noFill/>
        </p:spPr>
        <p:txBody>
          <a:bodyPr wrap="square">
            <a:spAutoFit/>
          </a:bodyPr>
          <a:lstStyle/>
          <a:p>
            <a:pPr algn="just"/>
            <a:r>
              <a:rPr lang="en-US" sz="4617" dirty="0">
                <a:solidFill>
                  <a:schemeClr val="bg1"/>
                </a:solidFill>
                <a:latin typeface="Century Gothic" panose="020B0502020202020204" pitchFamily="34" charset="0"/>
              </a:rPr>
              <a:t>The domestic economy was projected to recover gradually and grow by 4.3 per cent in 2021 and picking up further to an average growth of 5.2 per cent over the period 2022 – 2023, with the level of output barely reaching the pre-pandemic level in 2022.</a:t>
            </a:r>
            <a:endParaRPr lang="en-ZA" sz="4617" dirty="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293585A7-F50C-B1E7-F48D-00A96E126176}"/>
              </a:ext>
            </a:extLst>
          </p:cNvPr>
          <p:cNvPicPr>
            <a:picLocks noChangeAspect="1"/>
          </p:cNvPicPr>
          <p:nvPr/>
        </p:nvPicPr>
        <p:blipFill>
          <a:blip r:embed="rId4"/>
          <a:stretch>
            <a:fillRect/>
          </a:stretch>
        </p:blipFill>
        <p:spPr>
          <a:xfrm>
            <a:off x="2391724" y="2472926"/>
            <a:ext cx="15320652" cy="6363498"/>
          </a:xfrm>
          <a:prstGeom prst="rect">
            <a:avLst/>
          </a:prstGeom>
        </p:spPr>
      </p:pic>
    </p:spTree>
    <p:extLst>
      <p:ext uri="{BB962C8B-B14F-4D97-AF65-F5344CB8AC3E}">
        <p14:creationId xmlns:p14="http://schemas.microsoft.com/office/powerpoint/2010/main" val="7240251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11898" y="0"/>
            <a:ext cx="15392400" cy="1414145"/>
          </a:xfrm>
          <a:custGeom>
            <a:avLst/>
            <a:gdLst/>
            <a:ahLst/>
            <a:cxnLst/>
            <a:rect l="l" t="t" r="r" b="b"/>
            <a:pathLst>
              <a:path w="15392400" h="1414145">
                <a:moveTo>
                  <a:pt x="15392201" y="0"/>
                </a:moveTo>
                <a:lnTo>
                  <a:pt x="0" y="0"/>
                </a:lnTo>
                <a:lnTo>
                  <a:pt x="0" y="785315"/>
                </a:lnTo>
                <a:lnTo>
                  <a:pt x="9816" y="1148524"/>
                </a:lnTo>
                <a:lnTo>
                  <a:pt x="78531" y="1335037"/>
                </a:lnTo>
                <a:lnTo>
                  <a:pt x="265044" y="1403752"/>
                </a:lnTo>
                <a:lnTo>
                  <a:pt x="628253" y="1413568"/>
                </a:lnTo>
                <a:lnTo>
                  <a:pt x="15392201" y="1413568"/>
                </a:lnTo>
                <a:lnTo>
                  <a:pt x="15392201" y="0"/>
                </a:lnTo>
                <a:close/>
              </a:path>
            </a:pathLst>
          </a:custGeom>
          <a:solidFill>
            <a:srgbClr val="13239B"/>
          </a:solidFill>
        </p:spPr>
        <p:txBody>
          <a:bodyPr wrap="square" lIns="0" tIns="0" rIns="0" bIns="0" rtlCol="0"/>
          <a:lstStyle/>
          <a:p>
            <a:endParaRPr/>
          </a:p>
        </p:txBody>
      </p:sp>
      <p:sp>
        <p:nvSpPr>
          <p:cNvPr id="19" name="object 19"/>
          <p:cNvSpPr txBox="1">
            <a:spLocks noGrp="1"/>
          </p:cNvSpPr>
          <p:nvPr>
            <p:ph type="title"/>
          </p:nvPr>
        </p:nvSpPr>
        <p:spPr>
          <a:xfrm>
            <a:off x="10200902" y="326548"/>
            <a:ext cx="8910955" cy="779780"/>
          </a:xfrm>
          <a:prstGeom prst="rect">
            <a:avLst/>
          </a:prstGeom>
        </p:spPr>
        <p:txBody>
          <a:bodyPr vert="horz" wrap="square" lIns="0" tIns="12065" rIns="0" bIns="0" rtlCol="0">
            <a:spAutoFit/>
          </a:bodyPr>
          <a:lstStyle/>
          <a:p>
            <a:pPr marL="12700">
              <a:lnSpc>
                <a:spcPct val="100000"/>
              </a:lnSpc>
              <a:spcBef>
                <a:spcPts val="95"/>
              </a:spcBef>
            </a:pPr>
            <a:r>
              <a:rPr sz="4950" spc="265" dirty="0"/>
              <a:t>Les</a:t>
            </a:r>
            <a:r>
              <a:rPr sz="4950" spc="250" dirty="0"/>
              <a:t>o</a:t>
            </a:r>
            <a:r>
              <a:rPr sz="4950" spc="-165" dirty="0"/>
              <a:t>th</a:t>
            </a:r>
            <a:r>
              <a:rPr sz="4950" spc="95" dirty="0"/>
              <a:t>o</a:t>
            </a:r>
            <a:r>
              <a:rPr sz="4950" spc="-980" dirty="0"/>
              <a:t>’</a:t>
            </a:r>
            <a:r>
              <a:rPr sz="4950" spc="345" dirty="0"/>
              <a:t>s</a:t>
            </a:r>
            <a:r>
              <a:rPr sz="4950" spc="-295" dirty="0"/>
              <a:t> </a:t>
            </a:r>
            <a:r>
              <a:rPr sz="4950" spc="65" dirty="0"/>
              <a:t>Trade</a:t>
            </a:r>
            <a:r>
              <a:rPr sz="4950" spc="-310" dirty="0"/>
              <a:t> </a:t>
            </a:r>
            <a:r>
              <a:rPr sz="4950" spc="-75" dirty="0"/>
              <a:t>with</a:t>
            </a:r>
            <a:r>
              <a:rPr sz="4950" spc="-170" dirty="0"/>
              <a:t> </a:t>
            </a:r>
            <a:r>
              <a:rPr sz="4950" spc="-30" dirty="0"/>
              <a:t>the</a:t>
            </a:r>
            <a:r>
              <a:rPr sz="4950" spc="-345" dirty="0"/>
              <a:t> </a:t>
            </a:r>
            <a:r>
              <a:rPr sz="4950" spc="114" dirty="0"/>
              <a:t>World</a:t>
            </a:r>
            <a:endParaRPr sz="4950"/>
          </a:p>
        </p:txBody>
      </p:sp>
      <p:grpSp>
        <p:nvGrpSpPr>
          <p:cNvPr id="21" name="object 21"/>
          <p:cNvGrpSpPr/>
          <p:nvPr/>
        </p:nvGrpSpPr>
        <p:grpSpPr>
          <a:xfrm>
            <a:off x="2284473" y="3715927"/>
            <a:ext cx="4587875" cy="5459095"/>
            <a:chOff x="2284473" y="3715927"/>
            <a:chExt cx="4587875" cy="5459095"/>
          </a:xfrm>
        </p:grpSpPr>
        <p:sp>
          <p:nvSpPr>
            <p:cNvPr id="22" name="object 22"/>
            <p:cNvSpPr/>
            <p:nvPr/>
          </p:nvSpPr>
          <p:spPr>
            <a:xfrm>
              <a:off x="4269884" y="4999996"/>
              <a:ext cx="610870" cy="1976755"/>
            </a:xfrm>
            <a:custGeom>
              <a:avLst/>
              <a:gdLst/>
              <a:ahLst/>
              <a:cxnLst/>
              <a:rect l="l" t="t" r="r" b="b"/>
              <a:pathLst>
                <a:path w="610870" h="1976754">
                  <a:moveTo>
                    <a:pt x="610787" y="0"/>
                  </a:moveTo>
                  <a:lnTo>
                    <a:pt x="557709" y="640"/>
                  </a:lnTo>
                  <a:lnTo>
                    <a:pt x="505383" y="2573"/>
                  </a:lnTo>
                  <a:lnTo>
                    <a:pt x="453702" y="5816"/>
                  </a:lnTo>
                  <a:lnTo>
                    <a:pt x="402561" y="10386"/>
                  </a:lnTo>
                  <a:lnTo>
                    <a:pt x="351851" y="16299"/>
                  </a:lnTo>
                  <a:lnTo>
                    <a:pt x="301467" y="23572"/>
                  </a:lnTo>
                  <a:lnTo>
                    <a:pt x="251300" y="32223"/>
                  </a:lnTo>
                  <a:lnTo>
                    <a:pt x="201245" y="42268"/>
                  </a:lnTo>
                  <a:lnTo>
                    <a:pt x="151195" y="53724"/>
                  </a:lnTo>
                  <a:lnTo>
                    <a:pt x="101041" y="66608"/>
                  </a:lnTo>
                  <a:lnTo>
                    <a:pt x="50679" y="80938"/>
                  </a:lnTo>
                  <a:lnTo>
                    <a:pt x="0" y="96730"/>
                  </a:lnTo>
                  <a:lnTo>
                    <a:pt x="610787" y="1976515"/>
                  </a:lnTo>
                  <a:lnTo>
                    <a:pt x="610787" y="0"/>
                  </a:lnTo>
                  <a:close/>
                </a:path>
              </a:pathLst>
            </a:custGeom>
            <a:solidFill>
              <a:srgbClr val="E41300"/>
            </a:solidFill>
          </p:spPr>
          <p:txBody>
            <a:bodyPr wrap="square" lIns="0" tIns="0" rIns="0" bIns="0" rtlCol="0"/>
            <a:lstStyle/>
            <a:p>
              <a:endParaRPr/>
            </a:p>
          </p:txBody>
        </p:sp>
        <p:sp>
          <p:nvSpPr>
            <p:cNvPr id="23" name="object 23"/>
            <p:cNvSpPr/>
            <p:nvPr/>
          </p:nvSpPr>
          <p:spPr>
            <a:xfrm>
              <a:off x="3558126" y="5096726"/>
              <a:ext cx="1322705" cy="1880235"/>
            </a:xfrm>
            <a:custGeom>
              <a:avLst/>
              <a:gdLst/>
              <a:ahLst/>
              <a:cxnLst/>
              <a:rect l="l" t="t" r="r" b="b"/>
              <a:pathLst>
                <a:path w="1322704" h="1880234">
                  <a:moveTo>
                    <a:pt x="711758" y="0"/>
                  </a:moveTo>
                  <a:lnTo>
                    <a:pt x="661277" y="17078"/>
                  </a:lnTo>
                  <a:lnTo>
                    <a:pt x="611801" y="35184"/>
                  </a:lnTo>
                  <a:lnTo>
                    <a:pt x="563285" y="54345"/>
                  </a:lnTo>
                  <a:lnTo>
                    <a:pt x="515687" y="74586"/>
                  </a:lnTo>
                  <a:lnTo>
                    <a:pt x="468962" y="95931"/>
                  </a:lnTo>
                  <a:lnTo>
                    <a:pt x="423066" y="118407"/>
                  </a:lnTo>
                  <a:lnTo>
                    <a:pt x="377954" y="142039"/>
                  </a:lnTo>
                  <a:lnTo>
                    <a:pt x="333584" y="166853"/>
                  </a:lnTo>
                  <a:lnTo>
                    <a:pt x="289910" y="192874"/>
                  </a:lnTo>
                  <a:lnTo>
                    <a:pt x="246888" y="220127"/>
                  </a:lnTo>
                  <a:lnTo>
                    <a:pt x="204476" y="248637"/>
                  </a:lnTo>
                  <a:lnTo>
                    <a:pt x="162627" y="278431"/>
                  </a:lnTo>
                  <a:lnTo>
                    <a:pt x="121300" y="309534"/>
                  </a:lnTo>
                  <a:lnTo>
                    <a:pt x="80449" y="341971"/>
                  </a:lnTo>
                  <a:lnTo>
                    <a:pt x="40030" y="375768"/>
                  </a:lnTo>
                  <a:lnTo>
                    <a:pt x="0" y="410950"/>
                  </a:lnTo>
                  <a:lnTo>
                    <a:pt x="1322546" y="1879785"/>
                  </a:lnTo>
                  <a:lnTo>
                    <a:pt x="711758" y="0"/>
                  </a:lnTo>
                  <a:close/>
                </a:path>
              </a:pathLst>
            </a:custGeom>
            <a:solidFill>
              <a:srgbClr val="AA00FF"/>
            </a:solidFill>
          </p:spPr>
          <p:txBody>
            <a:bodyPr wrap="square" lIns="0" tIns="0" rIns="0" bIns="0" rtlCol="0"/>
            <a:lstStyle/>
            <a:p>
              <a:endParaRPr/>
            </a:p>
          </p:txBody>
        </p:sp>
        <p:sp>
          <p:nvSpPr>
            <p:cNvPr id="24" name="object 24"/>
            <p:cNvSpPr/>
            <p:nvPr/>
          </p:nvSpPr>
          <p:spPr>
            <a:xfrm>
              <a:off x="3558126" y="5096726"/>
              <a:ext cx="1322705" cy="1880235"/>
            </a:xfrm>
            <a:custGeom>
              <a:avLst/>
              <a:gdLst/>
              <a:ahLst/>
              <a:cxnLst/>
              <a:rect l="l" t="t" r="r" b="b"/>
              <a:pathLst>
                <a:path w="1322704" h="1880234">
                  <a:moveTo>
                    <a:pt x="1322546" y="1879785"/>
                  </a:moveTo>
                  <a:lnTo>
                    <a:pt x="0" y="410950"/>
                  </a:lnTo>
                  <a:lnTo>
                    <a:pt x="40030" y="375768"/>
                  </a:lnTo>
                  <a:lnTo>
                    <a:pt x="80449" y="341971"/>
                  </a:lnTo>
                  <a:lnTo>
                    <a:pt x="121300" y="309534"/>
                  </a:lnTo>
                  <a:lnTo>
                    <a:pt x="162627" y="278431"/>
                  </a:lnTo>
                  <a:lnTo>
                    <a:pt x="204476" y="248637"/>
                  </a:lnTo>
                  <a:lnTo>
                    <a:pt x="246888" y="220127"/>
                  </a:lnTo>
                  <a:lnTo>
                    <a:pt x="289910" y="192874"/>
                  </a:lnTo>
                  <a:lnTo>
                    <a:pt x="333584" y="166853"/>
                  </a:lnTo>
                  <a:lnTo>
                    <a:pt x="377954" y="142039"/>
                  </a:lnTo>
                  <a:lnTo>
                    <a:pt x="423066" y="118407"/>
                  </a:lnTo>
                  <a:lnTo>
                    <a:pt x="468962" y="95931"/>
                  </a:lnTo>
                  <a:lnTo>
                    <a:pt x="515687" y="74586"/>
                  </a:lnTo>
                  <a:lnTo>
                    <a:pt x="563285" y="54345"/>
                  </a:lnTo>
                  <a:lnTo>
                    <a:pt x="611801" y="35184"/>
                  </a:lnTo>
                  <a:lnTo>
                    <a:pt x="661277" y="17078"/>
                  </a:lnTo>
                  <a:lnTo>
                    <a:pt x="711758" y="0"/>
                  </a:lnTo>
                  <a:lnTo>
                    <a:pt x="1322546" y="1879785"/>
                  </a:lnTo>
                  <a:close/>
                </a:path>
              </a:pathLst>
            </a:custGeom>
            <a:ln w="6628">
              <a:solidFill>
                <a:srgbClr val="FFFFFF"/>
              </a:solidFill>
              <a:prstDash val="dash"/>
            </a:ln>
          </p:spPr>
          <p:txBody>
            <a:bodyPr wrap="square" lIns="0" tIns="0" rIns="0" bIns="0" rtlCol="0"/>
            <a:lstStyle/>
            <a:p>
              <a:endParaRPr/>
            </a:p>
          </p:txBody>
        </p:sp>
        <p:sp>
          <p:nvSpPr>
            <p:cNvPr id="25" name="object 25"/>
            <p:cNvSpPr/>
            <p:nvPr/>
          </p:nvSpPr>
          <p:spPr>
            <a:xfrm>
              <a:off x="3089334" y="5507677"/>
              <a:ext cx="1791335" cy="1469390"/>
            </a:xfrm>
            <a:custGeom>
              <a:avLst/>
              <a:gdLst/>
              <a:ahLst/>
              <a:cxnLst/>
              <a:rect l="l" t="t" r="r" b="b"/>
              <a:pathLst>
                <a:path w="1791335" h="1469390">
                  <a:moveTo>
                    <a:pt x="468792" y="0"/>
                  </a:moveTo>
                  <a:lnTo>
                    <a:pt x="429829" y="35803"/>
                  </a:lnTo>
                  <a:lnTo>
                    <a:pt x="392584" y="71532"/>
                  </a:lnTo>
                  <a:lnTo>
                    <a:pt x="356963" y="107313"/>
                  </a:lnTo>
                  <a:lnTo>
                    <a:pt x="322875" y="143269"/>
                  </a:lnTo>
                  <a:lnTo>
                    <a:pt x="290228" y="179523"/>
                  </a:lnTo>
                  <a:lnTo>
                    <a:pt x="258931" y="216200"/>
                  </a:lnTo>
                  <a:lnTo>
                    <a:pt x="228892" y="253424"/>
                  </a:lnTo>
                  <a:lnTo>
                    <a:pt x="200018" y="291319"/>
                  </a:lnTo>
                  <a:lnTo>
                    <a:pt x="172219" y="330009"/>
                  </a:lnTo>
                  <a:lnTo>
                    <a:pt x="145403" y="369618"/>
                  </a:lnTo>
                  <a:lnTo>
                    <a:pt x="119477" y="410271"/>
                  </a:lnTo>
                  <a:lnTo>
                    <a:pt x="94350" y="452090"/>
                  </a:lnTo>
                  <a:lnTo>
                    <a:pt x="69931" y="495200"/>
                  </a:lnTo>
                  <a:lnTo>
                    <a:pt x="46127" y="539726"/>
                  </a:lnTo>
                  <a:lnTo>
                    <a:pt x="22847" y="585791"/>
                  </a:lnTo>
                  <a:lnTo>
                    <a:pt x="0" y="633519"/>
                  </a:lnTo>
                  <a:lnTo>
                    <a:pt x="1791338" y="1468834"/>
                  </a:lnTo>
                  <a:lnTo>
                    <a:pt x="468792" y="0"/>
                  </a:lnTo>
                  <a:close/>
                </a:path>
              </a:pathLst>
            </a:custGeom>
            <a:solidFill>
              <a:srgbClr val="E2C700"/>
            </a:solidFill>
          </p:spPr>
          <p:txBody>
            <a:bodyPr wrap="square" lIns="0" tIns="0" rIns="0" bIns="0" rtlCol="0"/>
            <a:lstStyle/>
            <a:p>
              <a:endParaRPr/>
            </a:p>
          </p:txBody>
        </p:sp>
        <p:sp>
          <p:nvSpPr>
            <p:cNvPr id="26" name="object 26"/>
            <p:cNvSpPr/>
            <p:nvPr/>
          </p:nvSpPr>
          <p:spPr>
            <a:xfrm>
              <a:off x="3089334" y="5507677"/>
              <a:ext cx="1791335" cy="1469390"/>
            </a:xfrm>
            <a:custGeom>
              <a:avLst/>
              <a:gdLst/>
              <a:ahLst/>
              <a:cxnLst/>
              <a:rect l="l" t="t" r="r" b="b"/>
              <a:pathLst>
                <a:path w="1791335" h="1469390">
                  <a:moveTo>
                    <a:pt x="1791338" y="1468834"/>
                  </a:moveTo>
                  <a:lnTo>
                    <a:pt x="0" y="633519"/>
                  </a:lnTo>
                  <a:lnTo>
                    <a:pt x="22847" y="585791"/>
                  </a:lnTo>
                  <a:lnTo>
                    <a:pt x="46127" y="539726"/>
                  </a:lnTo>
                  <a:lnTo>
                    <a:pt x="69931" y="495200"/>
                  </a:lnTo>
                  <a:lnTo>
                    <a:pt x="94350" y="452090"/>
                  </a:lnTo>
                  <a:lnTo>
                    <a:pt x="119477" y="410271"/>
                  </a:lnTo>
                  <a:lnTo>
                    <a:pt x="145403" y="369618"/>
                  </a:lnTo>
                  <a:lnTo>
                    <a:pt x="172219" y="330009"/>
                  </a:lnTo>
                  <a:lnTo>
                    <a:pt x="200018" y="291319"/>
                  </a:lnTo>
                  <a:lnTo>
                    <a:pt x="228892" y="253424"/>
                  </a:lnTo>
                  <a:lnTo>
                    <a:pt x="258931" y="216200"/>
                  </a:lnTo>
                  <a:lnTo>
                    <a:pt x="290228" y="179523"/>
                  </a:lnTo>
                  <a:lnTo>
                    <a:pt x="322875" y="143269"/>
                  </a:lnTo>
                  <a:lnTo>
                    <a:pt x="356963" y="107313"/>
                  </a:lnTo>
                  <a:lnTo>
                    <a:pt x="392584" y="71532"/>
                  </a:lnTo>
                  <a:lnTo>
                    <a:pt x="429829" y="35803"/>
                  </a:lnTo>
                  <a:lnTo>
                    <a:pt x="468792" y="0"/>
                  </a:lnTo>
                  <a:lnTo>
                    <a:pt x="1791338" y="1468834"/>
                  </a:lnTo>
                  <a:close/>
                </a:path>
              </a:pathLst>
            </a:custGeom>
            <a:ln w="6628">
              <a:solidFill>
                <a:srgbClr val="FFFFFF"/>
              </a:solidFill>
              <a:prstDash val="dash"/>
            </a:ln>
          </p:spPr>
          <p:txBody>
            <a:bodyPr wrap="square" lIns="0" tIns="0" rIns="0" bIns="0" rtlCol="0"/>
            <a:lstStyle/>
            <a:p>
              <a:endParaRPr/>
            </a:p>
          </p:txBody>
        </p:sp>
        <p:sp>
          <p:nvSpPr>
            <p:cNvPr id="27" name="object 27"/>
            <p:cNvSpPr/>
            <p:nvPr/>
          </p:nvSpPr>
          <p:spPr>
            <a:xfrm>
              <a:off x="2904449" y="6141197"/>
              <a:ext cx="1976755" cy="835660"/>
            </a:xfrm>
            <a:custGeom>
              <a:avLst/>
              <a:gdLst/>
              <a:ahLst/>
              <a:cxnLst/>
              <a:rect l="l" t="t" r="r" b="b"/>
              <a:pathLst>
                <a:path w="1976754" h="835659">
                  <a:moveTo>
                    <a:pt x="184884" y="0"/>
                  </a:moveTo>
                  <a:lnTo>
                    <a:pt x="162943" y="48568"/>
                  </a:lnTo>
                  <a:lnTo>
                    <a:pt x="142439" y="97102"/>
                  </a:lnTo>
                  <a:lnTo>
                    <a:pt x="123363" y="145653"/>
                  </a:lnTo>
                  <a:lnTo>
                    <a:pt x="105702" y="194269"/>
                  </a:lnTo>
                  <a:lnTo>
                    <a:pt x="89445" y="243001"/>
                  </a:lnTo>
                  <a:lnTo>
                    <a:pt x="74580" y="291898"/>
                  </a:lnTo>
                  <a:lnTo>
                    <a:pt x="61096" y="341008"/>
                  </a:lnTo>
                  <a:lnTo>
                    <a:pt x="48982" y="390383"/>
                  </a:lnTo>
                  <a:lnTo>
                    <a:pt x="38226" y="440071"/>
                  </a:lnTo>
                  <a:lnTo>
                    <a:pt x="28817" y="490122"/>
                  </a:lnTo>
                  <a:lnTo>
                    <a:pt x="20743" y="540585"/>
                  </a:lnTo>
                  <a:lnTo>
                    <a:pt x="13992" y="591511"/>
                  </a:lnTo>
                  <a:lnTo>
                    <a:pt x="8554" y="642948"/>
                  </a:lnTo>
                  <a:lnTo>
                    <a:pt x="4417" y="694946"/>
                  </a:lnTo>
                  <a:lnTo>
                    <a:pt x="1569" y="747554"/>
                  </a:lnTo>
                  <a:lnTo>
                    <a:pt x="0" y="800823"/>
                  </a:lnTo>
                  <a:lnTo>
                    <a:pt x="1976222" y="835314"/>
                  </a:lnTo>
                  <a:lnTo>
                    <a:pt x="184884" y="0"/>
                  </a:lnTo>
                  <a:close/>
                </a:path>
              </a:pathLst>
            </a:custGeom>
            <a:solidFill>
              <a:srgbClr val="F96800"/>
            </a:solidFill>
          </p:spPr>
          <p:txBody>
            <a:bodyPr wrap="square" lIns="0" tIns="0" rIns="0" bIns="0" rtlCol="0"/>
            <a:lstStyle/>
            <a:p>
              <a:endParaRPr/>
            </a:p>
          </p:txBody>
        </p:sp>
        <p:sp>
          <p:nvSpPr>
            <p:cNvPr id="28" name="object 28"/>
            <p:cNvSpPr/>
            <p:nvPr/>
          </p:nvSpPr>
          <p:spPr>
            <a:xfrm>
              <a:off x="2904449" y="6141197"/>
              <a:ext cx="1976755" cy="835660"/>
            </a:xfrm>
            <a:custGeom>
              <a:avLst/>
              <a:gdLst/>
              <a:ahLst/>
              <a:cxnLst/>
              <a:rect l="l" t="t" r="r" b="b"/>
              <a:pathLst>
                <a:path w="1976754" h="835659">
                  <a:moveTo>
                    <a:pt x="1976222" y="835314"/>
                  </a:moveTo>
                  <a:lnTo>
                    <a:pt x="0" y="800823"/>
                  </a:lnTo>
                  <a:lnTo>
                    <a:pt x="1569" y="747554"/>
                  </a:lnTo>
                  <a:lnTo>
                    <a:pt x="4417" y="694946"/>
                  </a:lnTo>
                  <a:lnTo>
                    <a:pt x="8554" y="642948"/>
                  </a:lnTo>
                  <a:lnTo>
                    <a:pt x="13992" y="591511"/>
                  </a:lnTo>
                  <a:lnTo>
                    <a:pt x="20743" y="540585"/>
                  </a:lnTo>
                  <a:lnTo>
                    <a:pt x="28817" y="490122"/>
                  </a:lnTo>
                  <a:lnTo>
                    <a:pt x="38226" y="440071"/>
                  </a:lnTo>
                  <a:lnTo>
                    <a:pt x="48982" y="390383"/>
                  </a:lnTo>
                  <a:lnTo>
                    <a:pt x="61096" y="341008"/>
                  </a:lnTo>
                  <a:lnTo>
                    <a:pt x="74580" y="291898"/>
                  </a:lnTo>
                  <a:lnTo>
                    <a:pt x="89445" y="243001"/>
                  </a:lnTo>
                  <a:lnTo>
                    <a:pt x="105702" y="194269"/>
                  </a:lnTo>
                  <a:lnTo>
                    <a:pt x="123363" y="145653"/>
                  </a:lnTo>
                  <a:lnTo>
                    <a:pt x="142439" y="97102"/>
                  </a:lnTo>
                  <a:lnTo>
                    <a:pt x="162943" y="48568"/>
                  </a:lnTo>
                  <a:lnTo>
                    <a:pt x="184884" y="0"/>
                  </a:lnTo>
                  <a:lnTo>
                    <a:pt x="1976222" y="835314"/>
                  </a:lnTo>
                  <a:close/>
                </a:path>
              </a:pathLst>
            </a:custGeom>
            <a:ln w="6628">
              <a:solidFill>
                <a:srgbClr val="FFFFFF"/>
              </a:solidFill>
              <a:prstDash val="dash"/>
            </a:ln>
          </p:spPr>
          <p:txBody>
            <a:bodyPr wrap="square" lIns="0" tIns="0" rIns="0" bIns="0" rtlCol="0"/>
            <a:lstStyle/>
            <a:p>
              <a:endParaRPr/>
            </a:p>
          </p:txBody>
        </p:sp>
        <p:sp>
          <p:nvSpPr>
            <p:cNvPr id="29" name="object 29"/>
            <p:cNvSpPr/>
            <p:nvPr/>
          </p:nvSpPr>
          <p:spPr>
            <a:xfrm>
              <a:off x="2904161" y="6942021"/>
              <a:ext cx="1976755" cy="807085"/>
            </a:xfrm>
            <a:custGeom>
              <a:avLst/>
              <a:gdLst/>
              <a:ahLst/>
              <a:cxnLst/>
              <a:rect l="l" t="t" r="r" b="b"/>
              <a:pathLst>
                <a:path w="1976754" h="807084">
                  <a:moveTo>
                    <a:pt x="287" y="0"/>
                  </a:moveTo>
                  <a:lnTo>
                    <a:pt x="0" y="53291"/>
                  </a:lnTo>
                  <a:lnTo>
                    <a:pt x="1012" y="105967"/>
                  </a:lnTo>
                  <a:lnTo>
                    <a:pt x="3333" y="158077"/>
                  </a:lnTo>
                  <a:lnTo>
                    <a:pt x="6974" y="209672"/>
                  </a:lnTo>
                  <a:lnTo>
                    <a:pt x="11944" y="260801"/>
                  </a:lnTo>
                  <a:lnTo>
                    <a:pt x="18253" y="311515"/>
                  </a:lnTo>
                  <a:lnTo>
                    <a:pt x="25910" y="361864"/>
                  </a:lnTo>
                  <a:lnTo>
                    <a:pt x="34925" y="411897"/>
                  </a:lnTo>
                  <a:lnTo>
                    <a:pt x="45308" y="461664"/>
                  </a:lnTo>
                  <a:lnTo>
                    <a:pt x="57069" y="511215"/>
                  </a:lnTo>
                  <a:lnTo>
                    <a:pt x="70217" y="560601"/>
                  </a:lnTo>
                  <a:lnTo>
                    <a:pt x="84763" y="609871"/>
                  </a:lnTo>
                  <a:lnTo>
                    <a:pt x="100715" y="659075"/>
                  </a:lnTo>
                  <a:lnTo>
                    <a:pt x="118084" y="708263"/>
                  </a:lnTo>
                  <a:lnTo>
                    <a:pt x="136879" y="757485"/>
                  </a:lnTo>
                  <a:lnTo>
                    <a:pt x="157110" y="806792"/>
                  </a:lnTo>
                  <a:lnTo>
                    <a:pt x="1976510" y="34491"/>
                  </a:lnTo>
                  <a:lnTo>
                    <a:pt x="287" y="0"/>
                  </a:lnTo>
                  <a:close/>
                </a:path>
              </a:pathLst>
            </a:custGeom>
            <a:solidFill>
              <a:srgbClr val="1BA0E1"/>
            </a:solidFill>
          </p:spPr>
          <p:txBody>
            <a:bodyPr wrap="square" lIns="0" tIns="0" rIns="0" bIns="0" rtlCol="0"/>
            <a:lstStyle/>
            <a:p>
              <a:endParaRPr/>
            </a:p>
          </p:txBody>
        </p:sp>
        <p:sp>
          <p:nvSpPr>
            <p:cNvPr id="30" name="object 30"/>
            <p:cNvSpPr/>
            <p:nvPr/>
          </p:nvSpPr>
          <p:spPr>
            <a:xfrm>
              <a:off x="2904161" y="6942021"/>
              <a:ext cx="1976755" cy="807085"/>
            </a:xfrm>
            <a:custGeom>
              <a:avLst/>
              <a:gdLst/>
              <a:ahLst/>
              <a:cxnLst/>
              <a:rect l="l" t="t" r="r" b="b"/>
              <a:pathLst>
                <a:path w="1976754" h="807084">
                  <a:moveTo>
                    <a:pt x="1976510" y="34491"/>
                  </a:moveTo>
                  <a:lnTo>
                    <a:pt x="157110" y="806792"/>
                  </a:lnTo>
                  <a:lnTo>
                    <a:pt x="136879" y="757485"/>
                  </a:lnTo>
                  <a:lnTo>
                    <a:pt x="118084" y="708263"/>
                  </a:lnTo>
                  <a:lnTo>
                    <a:pt x="100715" y="659075"/>
                  </a:lnTo>
                  <a:lnTo>
                    <a:pt x="84763" y="609871"/>
                  </a:lnTo>
                  <a:lnTo>
                    <a:pt x="70217" y="560601"/>
                  </a:lnTo>
                  <a:lnTo>
                    <a:pt x="57069" y="511215"/>
                  </a:lnTo>
                  <a:lnTo>
                    <a:pt x="45308" y="461664"/>
                  </a:lnTo>
                  <a:lnTo>
                    <a:pt x="34925" y="411897"/>
                  </a:lnTo>
                  <a:lnTo>
                    <a:pt x="25910" y="361864"/>
                  </a:lnTo>
                  <a:lnTo>
                    <a:pt x="18253" y="311515"/>
                  </a:lnTo>
                  <a:lnTo>
                    <a:pt x="11944" y="260801"/>
                  </a:lnTo>
                  <a:lnTo>
                    <a:pt x="6974" y="209672"/>
                  </a:lnTo>
                  <a:lnTo>
                    <a:pt x="3333" y="158077"/>
                  </a:lnTo>
                  <a:lnTo>
                    <a:pt x="1012" y="105967"/>
                  </a:lnTo>
                  <a:lnTo>
                    <a:pt x="0" y="53291"/>
                  </a:lnTo>
                  <a:lnTo>
                    <a:pt x="287" y="0"/>
                  </a:lnTo>
                  <a:lnTo>
                    <a:pt x="1976510" y="34491"/>
                  </a:lnTo>
                  <a:close/>
                </a:path>
              </a:pathLst>
            </a:custGeom>
            <a:ln w="6628">
              <a:solidFill>
                <a:srgbClr val="FFFFFF"/>
              </a:solidFill>
              <a:prstDash val="dash"/>
            </a:ln>
          </p:spPr>
          <p:txBody>
            <a:bodyPr wrap="square" lIns="0" tIns="0" rIns="0" bIns="0" rtlCol="0"/>
            <a:lstStyle/>
            <a:p>
              <a:endParaRPr/>
            </a:p>
          </p:txBody>
        </p:sp>
        <p:sp>
          <p:nvSpPr>
            <p:cNvPr id="31" name="object 31"/>
            <p:cNvSpPr/>
            <p:nvPr/>
          </p:nvSpPr>
          <p:spPr>
            <a:xfrm>
              <a:off x="3061272" y="6976512"/>
              <a:ext cx="1819910" cy="1557655"/>
            </a:xfrm>
            <a:custGeom>
              <a:avLst/>
              <a:gdLst/>
              <a:ahLst/>
              <a:cxnLst/>
              <a:rect l="l" t="t" r="r" b="b"/>
              <a:pathLst>
                <a:path w="1819910" h="1557654">
                  <a:moveTo>
                    <a:pt x="1819400" y="0"/>
                  </a:moveTo>
                  <a:lnTo>
                    <a:pt x="0" y="772301"/>
                  </a:lnTo>
                  <a:lnTo>
                    <a:pt x="21245" y="820906"/>
                  </a:lnTo>
                  <a:lnTo>
                    <a:pt x="43167" y="868192"/>
                  </a:lnTo>
                  <a:lnTo>
                    <a:pt x="65810" y="914215"/>
                  </a:lnTo>
                  <a:lnTo>
                    <a:pt x="89217" y="959031"/>
                  </a:lnTo>
                  <a:lnTo>
                    <a:pt x="113429" y="1002695"/>
                  </a:lnTo>
                  <a:lnTo>
                    <a:pt x="138491" y="1045264"/>
                  </a:lnTo>
                  <a:lnTo>
                    <a:pt x="164444" y="1086794"/>
                  </a:lnTo>
                  <a:lnTo>
                    <a:pt x="191332" y="1127340"/>
                  </a:lnTo>
                  <a:lnTo>
                    <a:pt x="219198" y="1166958"/>
                  </a:lnTo>
                  <a:lnTo>
                    <a:pt x="248085" y="1205705"/>
                  </a:lnTo>
                  <a:lnTo>
                    <a:pt x="278035" y="1243636"/>
                  </a:lnTo>
                  <a:lnTo>
                    <a:pt x="309092" y="1280806"/>
                  </a:lnTo>
                  <a:lnTo>
                    <a:pt x="341298" y="1317273"/>
                  </a:lnTo>
                  <a:lnTo>
                    <a:pt x="374696" y="1353092"/>
                  </a:lnTo>
                  <a:lnTo>
                    <a:pt x="409329" y="1388318"/>
                  </a:lnTo>
                  <a:lnTo>
                    <a:pt x="445241" y="1423008"/>
                  </a:lnTo>
                  <a:lnTo>
                    <a:pt x="482473" y="1457218"/>
                  </a:lnTo>
                  <a:lnTo>
                    <a:pt x="521070" y="1491003"/>
                  </a:lnTo>
                  <a:lnTo>
                    <a:pt x="561073" y="1524419"/>
                  </a:lnTo>
                  <a:lnTo>
                    <a:pt x="602526" y="1557523"/>
                  </a:lnTo>
                  <a:lnTo>
                    <a:pt x="1819400" y="0"/>
                  </a:lnTo>
                  <a:close/>
                </a:path>
              </a:pathLst>
            </a:custGeom>
            <a:solidFill>
              <a:srgbClr val="6C8663"/>
            </a:solidFill>
          </p:spPr>
          <p:txBody>
            <a:bodyPr wrap="square" lIns="0" tIns="0" rIns="0" bIns="0" rtlCol="0"/>
            <a:lstStyle/>
            <a:p>
              <a:endParaRPr/>
            </a:p>
          </p:txBody>
        </p:sp>
        <p:sp>
          <p:nvSpPr>
            <p:cNvPr id="32" name="object 32"/>
            <p:cNvSpPr/>
            <p:nvPr/>
          </p:nvSpPr>
          <p:spPr>
            <a:xfrm>
              <a:off x="3061272" y="6976512"/>
              <a:ext cx="1819910" cy="1557655"/>
            </a:xfrm>
            <a:custGeom>
              <a:avLst/>
              <a:gdLst/>
              <a:ahLst/>
              <a:cxnLst/>
              <a:rect l="l" t="t" r="r" b="b"/>
              <a:pathLst>
                <a:path w="1819910" h="1557654">
                  <a:moveTo>
                    <a:pt x="1819400" y="0"/>
                  </a:moveTo>
                  <a:lnTo>
                    <a:pt x="602526" y="1557523"/>
                  </a:lnTo>
                  <a:lnTo>
                    <a:pt x="561073" y="1524419"/>
                  </a:lnTo>
                  <a:lnTo>
                    <a:pt x="521070" y="1491003"/>
                  </a:lnTo>
                  <a:lnTo>
                    <a:pt x="482473" y="1457218"/>
                  </a:lnTo>
                  <a:lnTo>
                    <a:pt x="445241" y="1423008"/>
                  </a:lnTo>
                  <a:lnTo>
                    <a:pt x="409329" y="1388318"/>
                  </a:lnTo>
                  <a:lnTo>
                    <a:pt x="374696" y="1353092"/>
                  </a:lnTo>
                  <a:lnTo>
                    <a:pt x="341298" y="1317273"/>
                  </a:lnTo>
                  <a:lnTo>
                    <a:pt x="309092" y="1280806"/>
                  </a:lnTo>
                  <a:lnTo>
                    <a:pt x="278035" y="1243636"/>
                  </a:lnTo>
                  <a:lnTo>
                    <a:pt x="248085" y="1205705"/>
                  </a:lnTo>
                  <a:lnTo>
                    <a:pt x="219198" y="1166958"/>
                  </a:lnTo>
                  <a:lnTo>
                    <a:pt x="191332" y="1127340"/>
                  </a:lnTo>
                  <a:lnTo>
                    <a:pt x="164444" y="1086794"/>
                  </a:lnTo>
                  <a:lnTo>
                    <a:pt x="138491" y="1045264"/>
                  </a:lnTo>
                  <a:lnTo>
                    <a:pt x="113429" y="1002695"/>
                  </a:lnTo>
                  <a:lnTo>
                    <a:pt x="89217" y="959031"/>
                  </a:lnTo>
                  <a:lnTo>
                    <a:pt x="65810" y="914215"/>
                  </a:lnTo>
                  <a:lnTo>
                    <a:pt x="43167" y="868192"/>
                  </a:lnTo>
                  <a:lnTo>
                    <a:pt x="21245" y="820906"/>
                  </a:lnTo>
                  <a:lnTo>
                    <a:pt x="0" y="772301"/>
                  </a:lnTo>
                  <a:lnTo>
                    <a:pt x="1819400" y="0"/>
                  </a:lnTo>
                  <a:close/>
                </a:path>
              </a:pathLst>
            </a:custGeom>
            <a:ln w="6628">
              <a:solidFill>
                <a:srgbClr val="FFFFFF"/>
              </a:solidFill>
              <a:prstDash val="dash"/>
            </a:ln>
          </p:spPr>
          <p:txBody>
            <a:bodyPr wrap="square" lIns="0" tIns="0" rIns="0" bIns="0" rtlCol="0"/>
            <a:lstStyle/>
            <a:p>
              <a:endParaRPr/>
            </a:p>
          </p:txBody>
        </p:sp>
        <p:sp>
          <p:nvSpPr>
            <p:cNvPr id="33" name="object 33"/>
            <p:cNvSpPr/>
            <p:nvPr/>
          </p:nvSpPr>
          <p:spPr>
            <a:xfrm>
              <a:off x="3663798" y="6976512"/>
              <a:ext cx="1217295" cy="1957705"/>
            </a:xfrm>
            <a:custGeom>
              <a:avLst/>
              <a:gdLst/>
              <a:ahLst/>
              <a:cxnLst/>
              <a:rect l="l" t="t" r="r" b="b"/>
              <a:pathLst>
                <a:path w="1217295" h="1957704">
                  <a:moveTo>
                    <a:pt x="1216873" y="0"/>
                  </a:moveTo>
                  <a:lnTo>
                    <a:pt x="0" y="1557523"/>
                  </a:lnTo>
                  <a:lnTo>
                    <a:pt x="40361" y="1588309"/>
                  </a:lnTo>
                  <a:lnTo>
                    <a:pt x="81086" y="1617884"/>
                  </a:lnTo>
                  <a:lnTo>
                    <a:pt x="122188" y="1646253"/>
                  </a:lnTo>
                  <a:lnTo>
                    <a:pt x="163681" y="1673423"/>
                  </a:lnTo>
                  <a:lnTo>
                    <a:pt x="205577" y="1699400"/>
                  </a:lnTo>
                  <a:lnTo>
                    <a:pt x="247891" y="1724188"/>
                  </a:lnTo>
                  <a:lnTo>
                    <a:pt x="290636" y="1747793"/>
                  </a:lnTo>
                  <a:lnTo>
                    <a:pt x="333824" y="1770222"/>
                  </a:lnTo>
                  <a:lnTo>
                    <a:pt x="377470" y="1791479"/>
                  </a:lnTo>
                  <a:lnTo>
                    <a:pt x="421587" y="1811571"/>
                  </a:lnTo>
                  <a:lnTo>
                    <a:pt x="466188" y="1830504"/>
                  </a:lnTo>
                  <a:lnTo>
                    <a:pt x="511287" y="1848282"/>
                  </a:lnTo>
                  <a:lnTo>
                    <a:pt x="556898" y="1864912"/>
                  </a:lnTo>
                  <a:lnTo>
                    <a:pt x="603033" y="1880399"/>
                  </a:lnTo>
                  <a:lnTo>
                    <a:pt x="649705" y="1894749"/>
                  </a:lnTo>
                  <a:lnTo>
                    <a:pt x="696930" y="1907968"/>
                  </a:lnTo>
                  <a:lnTo>
                    <a:pt x="744719" y="1920061"/>
                  </a:lnTo>
                  <a:lnTo>
                    <a:pt x="793086" y="1931034"/>
                  </a:lnTo>
                  <a:lnTo>
                    <a:pt x="842046" y="1940893"/>
                  </a:lnTo>
                  <a:lnTo>
                    <a:pt x="891610" y="1949643"/>
                  </a:lnTo>
                  <a:lnTo>
                    <a:pt x="941793" y="1957291"/>
                  </a:lnTo>
                  <a:lnTo>
                    <a:pt x="1216873" y="0"/>
                  </a:lnTo>
                  <a:close/>
                </a:path>
              </a:pathLst>
            </a:custGeom>
            <a:solidFill>
              <a:srgbClr val="5FA916"/>
            </a:solidFill>
          </p:spPr>
          <p:txBody>
            <a:bodyPr wrap="square" lIns="0" tIns="0" rIns="0" bIns="0" rtlCol="0"/>
            <a:lstStyle/>
            <a:p>
              <a:endParaRPr/>
            </a:p>
          </p:txBody>
        </p:sp>
        <p:sp>
          <p:nvSpPr>
            <p:cNvPr id="34" name="object 34"/>
            <p:cNvSpPr/>
            <p:nvPr/>
          </p:nvSpPr>
          <p:spPr>
            <a:xfrm>
              <a:off x="3663798" y="6976512"/>
              <a:ext cx="1217295" cy="1957705"/>
            </a:xfrm>
            <a:custGeom>
              <a:avLst/>
              <a:gdLst/>
              <a:ahLst/>
              <a:cxnLst/>
              <a:rect l="l" t="t" r="r" b="b"/>
              <a:pathLst>
                <a:path w="1217295" h="1957704">
                  <a:moveTo>
                    <a:pt x="1216873" y="0"/>
                  </a:moveTo>
                  <a:lnTo>
                    <a:pt x="941793" y="1957291"/>
                  </a:lnTo>
                  <a:lnTo>
                    <a:pt x="891610" y="1949643"/>
                  </a:lnTo>
                  <a:lnTo>
                    <a:pt x="842046" y="1940893"/>
                  </a:lnTo>
                  <a:lnTo>
                    <a:pt x="793086" y="1931034"/>
                  </a:lnTo>
                  <a:lnTo>
                    <a:pt x="744719" y="1920061"/>
                  </a:lnTo>
                  <a:lnTo>
                    <a:pt x="696930" y="1907968"/>
                  </a:lnTo>
                  <a:lnTo>
                    <a:pt x="649705" y="1894749"/>
                  </a:lnTo>
                  <a:lnTo>
                    <a:pt x="603033" y="1880399"/>
                  </a:lnTo>
                  <a:lnTo>
                    <a:pt x="556898" y="1864912"/>
                  </a:lnTo>
                  <a:lnTo>
                    <a:pt x="511287" y="1848282"/>
                  </a:lnTo>
                  <a:lnTo>
                    <a:pt x="466188" y="1830504"/>
                  </a:lnTo>
                  <a:lnTo>
                    <a:pt x="421587" y="1811571"/>
                  </a:lnTo>
                  <a:lnTo>
                    <a:pt x="377470" y="1791479"/>
                  </a:lnTo>
                  <a:lnTo>
                    <a:pt x="333824" y="1770222"/>
                  </a:lnTo>
                  <a:lnTo>
                    <a:pt x="290636" y="1747793"/>
                  </a:lnTo>
                  <a:lnTo>
                    <a:pt x="247891" y="1724188"/>
                  </a:lnTo>
                  <a:lnTo>
                    <a:pt x="205577" y="1699400"/>
                  </a:lnTo>
                  <a:lnTo>
                    <a:pt x="163681" y="1673423"/>
                  </a:lnTo>
                  <a:lnTo>
                    <a:pt x="122188" y="1646253"/>
                  </a:lnTo>
                  <a:lnTo>
                    <a:pt x="81086" y="1617884"/>
                  </a:lnTo>
                  <a:lnTo>
                    <a:pt x="40361" y="1588309"/>
                  </a:lnTo>
                  <a:lnTo>
                    <a:pt x="0" y="1557523"/>
                  </a:lnTo>
                  <a:lnTo>
                    <a:pt x="1216873" y="0"/>
                  </a:lnTo>
                  <a:close/>
                </a:path>
              </a:pathLst>
            </a:custGeom>
            <a:ln w="6628">
              <a:solidFill>
                <a:srgbClr val="FFFFFF"/>
              </a:solidFill>
              <a:prstDash val="dash"/>
            </a:ln>
          </p:spPr>
          <p:txBody>
            <a:bodyPr wrap="square" lIns="0" tIns="0" rIns="0" bIns="0" rtlCol="0"/>
            <a:lstStyle/>
            <a:p>
              <a:endParaRPr/>
            </a:p>
          </p:txBody>
        </p:sp>
        <p:sp>
          <p:nvSpPr>
            <p:cNvPr id="35" name="object 35"/>
            <p:cNvSpPr/>
            <p:nvPr/>
          </p:nvSpPr>
          <p:spPr>
            <a:xfrm>
              <a:off x="4605591" y="6976512"/>
              <a:ext cx="1932939" cy="1978025"/>
            </a:xfrm>
            <a:custGeom>
              <a:avLst/>
              <a:gdLst/>
              <a:ahLst/>
              <a:cxnLst/>
              <a:rect l="l" t="t" r="r" b="b"/>
              <a:pathLst>
                <a:path w="1932940" h="1978025">
                  <a:moveTo>
                    <a:pt x="275080" y="0"/>
                  </a:moveTo>
                  <a:lnTo>
                    <a:pt x="0" y="1957291"/>
                  </a:lnTo>
                  <a:lnTo>
                    <a:pt x="49671" y="1963686"/>
                  </a:lnTo>
                  <a:lnTo>
                    <a:pt x="99179" y="1968893"/>
                  </a:lnTo>
                  <a:lnTo>
                    <a:pt x="148511" y="1972919"/>
                  </a:lnTo>
                  <a:lnTo>
                    <a:pt x="197653" y="1975769"/>
                  </a:lnTo>
                  <a:lnTo>
                    <a:pt x="246590" y="1977449"/>
                  </a:lnTo>
                  <a:lnTo>
                    <a:pt x="295309" y="1977967"/>
                  </a:lnTo>
                  <a:lnTo>
                    <a:pt x="343796" y="1977329"/>
                  </a:lnTo>
                  <a:lnTo>
                    <a:pt x="392037" y="1975540"/>
                  </a:lnTo>
                  <a:lnTo>
                    <a:pt x="440017" y="1972608"/>
                  </a:lnTo>
                  <a:lnTo>
                    <a:pt x="487724" y="1968538"/>
                  </a:lnTo>
                  <a:lnTo>
                    <a:pt x="535142" y="1963338"/>
                  </a:lnTo>
                  <a:lnTo>
                    <a:pt x="582259" y="1957012"/>
                  </a:lnTo>
                  <a:lnTo>
                    <a:pt x="629059" y="1949569"/>
                  </a:lnTo>
                  <a:lnTo>
                    <a:pt x="675530" y="1941013"/>
                  </a:lnTo>
                  <a:lnTo>
                    <a:pt x="721657" y="1931352"/>
                  </a:lnTo>
                  <a:lnTo>
                    <a:pt x="767426" y="1920592"/>
                  </a:lnTo>
                  <a:lnTo>
                    <a:pt x="812824" y="1908739"/>
                  </a:lnTo>
                  <a:lnTo>
                    <a:pt x="857835" y="1895799"/>
                  </a:lnTo>
                  <a:lnTo>
                    <a:pt x="902448" y="1881779"/>
                  </a:lnTo>
                  <a:lnTo>
                    <a:pt x="946646" y="1866685"/>
                  </a:lnTo>
                  <a:lnTo>
                    <a:pt x="990418" y="1850524"/>
                  </a:lnTo>
                  <a:lnTo>
                    <a:pt x="1033747" y="1833302"/>
                  </a:lnTo>
                  <a:lnTo>
                    <a:pt x="1076622" y="1815025"/>
                  </a:lnTo>
                  <a:lnTo>
                    <a:pt x="1119027" y="1795700"/>
                  </a:lnTo>
                  <a:lnTo>
                    <a:pt x="1160948" y="1775332"/>
                  </a:lnTo>
                  <a:lnTo>
                    <a:pt x="1202373" y="1753929"/>
                  </a:lnTo>
                  <a:lnTo>
                    <a:pt x="1243286" y="1731497"/>
                  </a:lnTo>
                  <a:lnTo>
                    <a:pt x="1283674" y="1708041"/>
                  </a:lnTo>
                  <a:lnTo>
                    <a:pt x="1323523" y="1683569"/>
                  </a:lnTo>
                  <a:lnTo>
                    <a:pt x="1362819" y="1658087"/>
                  </a:lnTo>
                  <a:lnTo>
                    <a:pt x="1401549" y="1631601"/>
                  </a:lnTo>
                  <a:lnTo>
                    <a:pt x="1439697" y="1604117"/>
                  </a:lnTo>
                  <a:lnTo>
                    <a:pt x="1477250" y="1575643"/>
                  </a:lnTo>
                  <a:lnTo>
                    <a:pt x="1514195" y="1546183"/>
                  </a:lnTo>
                  <a:lnTo>
                    <a:pt x="1550516" y="1515745"/>
                  </a:lnTo>
                  <a:lnTo>
                    <a:pt x="1586202" y="1484335"/>
                  </a:lnTo>
                  <a:lnTo>
                    <a:pt x="1621236" y="1451959"/>
                  </a:lnTo>
                  <a:lnTo>
                    <a:pt x="1655606" y="1418623"/>
                  </a:lnTo>
                  <a:lnTo>
                    <a:pt x="1689297" y="1384335"/>
                  </a:lnTo>
                  <a:lnTo>
                    <a:pt x="1722296" y="1349100"/>
                  </a:lnTo>
                  <a:lnTo>
                    <a:pt x="1754588" y="1312924"/>
                  </a:lnTo>
                  <a:lnTo>
                    <a:pt x="1786160" y="1275815"/>
                  </a:lnTo>
                  <a:lnTo>
                    <a:pt x="1816998" y="1237777"/>
                  </a:lnTo>
                  <a:lnTo>
                    <a:pt x="1847087" y="1198819"/>
                  </a:lnTo>
                  <a:lnTo>
                    <a:pt x="1876414" y="1158946"/>
                  </a:lnTo>
                  <a:lnTo>
                    <a:pt x="1904965" y="1118164"/>
                  </a:lnTo>
                  <a:lnTo>
                    <a:pt x="1932726" y="1076480"/>
                  </a:lnTo>
                  <a:lnTo>
                    <a:pt x="275080" y="0"/>
                  </a:lnTo>
                  <a:close/>
                </a:path>
              </a:pathLst>
            </a:custGeom>
            <a:solidFill>
              <a:srgbClr val="0050EE"/>
            </a:solidFill>
          </p:spPr>
          <p:txBody>
            <a:bodyPr wrap="square" lIns="0" tIns="0" rIns="0" bIns="0" rtlCol="0"/>
            <a:lstStyle/>
            <a:p>
              <a:endParaRPr/>
            </a:p>
          </p:txBody>
        </p:sp>
        <p:sp>
          <p:nvSpPr>
            <p:cNvPr id="36" name="object 36"/>
            <p:cNvSpPr/>
            <p:nvPr/>
          </p:nvSpPr>
          <p:spPr>
            <a:xfrm>
              <a:off x="4605591" y="6976512"/>
              <a:ext cx="1932939" cy="1978025"/>
            </a:xfrm>
            <a:custGeom>
              <a:avLst/>
              <a:gdLst/>
              <a:ahLst/>
              <a:cxnLst/>
              <a:rect l="l" t="t" r="r" b="b"/>
              <a:pathLst>
                <a:path w="1932940" h="1978025">
                  <a:moveTo>
                    <a:pt x="275080" y="0"/>
                  </a:moveTo>
                  <a:lnTo>
                    <a:pt x="1932726" y="1076480"/>
                  </a:lnTo>
                  <a:lnTo>
                    <a:pt x="1904965" y="1118164"/>
                  </a:lnTo>
                  <a:lnTo>
                    <a:pt x="1876414" y="1158946"/>
                  </a:lnTo>
                  <a:lnTo>
                    <a:pt x="1847087" y="1198819"/>
                  </a:lnTo>
                  <a:lnTo>
                    <a:pt x="1816998" y="1237777"/>
                  </a:lnTo>
                  <a:lnTo>
                    <a:pt x="1786160" y="1275815"/>
                  </a:lnTo>
                  <a:lnTo>
                    <a:pt x="1754588" y="1312924"/>
                  </a:lnTo>
                  <a:lnTo>
                    <a:pt x="1722296" y="1349100"/>
                  </a:lnTo>
                  <a:lnTo>
                    <a:pt x="1689297" y="1384335"/>
                  </a:lnTo>
                  <a:lnTo>
                    <a:pt x="1655606" y="1418623"/>
                  </a:lnTo>
                  <a:lnTo>
                    <a:pt x="1621236" y="1451959"/>
                  </a:lnTo>
                  <a:lnTo>
                    <a:pt x="1586202" y="1484335"/>
                  </a:lnTo>
                  <a:lnTo>
                    <a:pt x="1550516" y="1515745"/>
                  </a:lnTo>
                  <a:lnTo>
                    <a:pt x="1514195" y="1546183"/>
                  </a:lnTo>
                  <a:lnTo>
                    <a:pt x="1477250" y="1575643"/>
                  </a:lnTo>
                  <a:lnTo>
                    <a:pt x="1439697" y="1604117"/>
                  </a:lnTo>
                  <a:lnTo>
                    <a:pt x="1401549" y="1631601"/>
                  </a:lnTo>
                  <a:lnTo>
                    <a:pt x="1362819" y="1658087"/>
                  </a:lnTo>
                  <a:lnTo>
                    <a:pt x="1323523" y="1683569"/>
                  </a:lnTo>
                  <a:lnTo>
                    <a:pt x="1283674" y="1708041"/>
                  </a:lnTo>
                  <a:lnTo>
                    <a:pt x="1243286" y="1731497"/>
                  </a:lnTo>
                  <a:lnTo>
                    <a:pt x="1202373" y="1753929"/>
                  </a:lnTo>
                  <a:lnTo>
                    <a:pt x="1160948" y="1775332"/>
                  </a:lnTo>
                  <a:lnTo>
                    <a:pt x="1119027" y="1795700"/>
                  </a:lnTo>
                  <a:lnTo>
                    <a:pt x="1076622" y="1815025"/>
                  </a:lnTo>
                  <a:lnTo>
                    <a:pt x="1033747" y="1833302"/>
                  </a:lnTo>
                  <a:lnTo>
                    <a:pt x="990418" y="1850524"/>
                  </a:lnTo>
                  <a:lnTo>
                    <a:pt x="946646" y="1866685"/>
                  </a:lnTo>
                  <a:lnTo>
                    <a:pt x="902448" y="1881779"/>
                  </a:lnTo>
                  <a:lnTo>
                    <a:pt x="857835" y="1895799"/>
                  </a:lnTo>
                  <a:lnTo>
                    <a:pt x="812824" y="1908739"/>
                  </a:lnTo>
                  <a:lnTo>
                    <a:pt x="767426" y="1920592"/>
                  </a:lnTo>
                  <a:lnTo>
                    <a:pt x="721657" y="1931352"/>
                  </a:lnTo>
                  <a:lnTo>
                    <a:pt x="675530" y="1941013"/>
                  </a:lnTo>
                  <a:lnTo>
                    <a:pt x="629059" y="1949569"/>
                  </a:lnTo>
                  <a:lnTo>
                    <a:pt x="582259" y="1957012"/>
                  </a:lnTo>
                  <a:lnTo>
                    <a:pt x="535142" y="1963338"/>
                  </a:lnTo>
                  <a:lnTo>
                    <a:pt x="487724" y="1968538"/>
                  </a:lnTo>
                  <a:lnTo>
                    <a:pt x="440017" y="1972608"/>
                  </a:lnTo>
                  <a:lnTo>
                    <a:pt x="392037" y="1975540"/>
                  </a:lnTo>
                  <a:lnTo>
                    <a:pt x="343796" y="1977329"/>
                  </a:lnTo>
                  <a:lnTo>
                    <a:pt x="295309" y="1977967"/>
                  </a:lnTo>
                  <a:lnTo>
                    <a:pt x="246590" y="1977449"/>
                  </a:lnTo>
                  <a:lnTo>
                    <a:pt x="197653" y="1975769"/>
                  </a:lnTo>
                  <a:lnTo>
                    <a:pt x="148511" y="1972919"/>
                  </a:lnTo>
                  <a:lnTo>
                    <a:pt x="99179" y="1968893"/>
                  </a:lnTo>
                  <a:lnTo>
                    <a:pt x="49671" y="1963686"/>
                  </a:lnTo>
                  <a:lnTo>
                    <a:pt x="0" y="1957291"/>
                  </a:lnTo>
                  <a:lnTo>
                    <a:pt x="275080" y="0"/>
                  </a:lnTo>
                  <a:close/>
                </a:path>
              </a:pathLst>
            </a:custGeom>
            <a:ln w="6628">
              <a:solidFill>
                <a:srgbClr val="FFFFFF"/>
              </a:solidFill>
              <a:prstDash val="dash"/>
            </a:ln>
          </p:spPr>
          <p:txBody>
            <a:bodyPr wrap="square" lIns="0" tIns="0" rIns="0" bIns="0" rtlCol="0"/>
            <a:lstStyle/>
            <a:p>
              <a:endParaRPr/>
            </a:p>
          </p:txBody>
        </p:sp>
        <p:sp>
          <p:nvSpPr>
            <p:cNvPr id="37" name="object 37"/>
            <p:cNvSpPr/>
            <p:nvPr/>
          </p:nvSpPr>
          <p:spPr>
            <a:xfrm>
              <a:off x="4880672" y="5787019"/>
              <a:ext cx="1988185" cy="2266315"/>
            </a:xfrm>
            <a:custGeom>
              <a:avLst/>
              <a:gdLst/>
              <a:ahLst/>
              <a:cxnLst/>
              <a:rect l="l" t="t" r="r" b="b"/>
              <a:pathLst>
                <a:path w="1988184" h="2266315">
                  <a:moveTo>
                    <a:pt x="1578517" y="0"/>
                  </a:moveTo>
                  <a:lnTo>
                    <a:pt x="0" y="1189492"/>
                  </a:lnTo>
                  <a:lnTo>
                    <a:pt x="1657645" y="2265972"/>
                  </a:lnTo>
                  <a:lnTo>
                    <a:pt x="1684560" y="2223484"/>
                  </a:lnTo>
                  <a:lnTo>
                    <a:pt x="1710328" y="2180683"/>
                  </a:lnTo>
                  <a:lnTo>
                    <a:pt x="1734950" y="2137584"/>
                  </a:lnTo>
                  <a:lnTo>
                    <a:pt x="1758426" y="2094202"/>
                  </a:lnTo>
                  <a:lnTo>
                    <a:pt x="1780756" y="2050550"/>
                  </a:lnTo>
                  <a:lnTo>
                    <a:pt x="1801942" y="2006644"/>
                  </a:lnTo>
                  <a:lnTo>
                    <a:pt x="1821983" y="1962497"/>
                  </a:lnTo>
                  <a:lnTo>
                    <a:pt x="1840881" y="1918125"/>
                  </a:lnTo>
                  <a:lnTo>
                    <a:pt x="1858635" y="1873540"/>
                  </a:lnTo>
                  <a:lnTo>
                    <a:pt x="1875246" y="1828758"/>
                  </a:lnTo>
                  <a:lnTo>
                    <a:pt x="1890715" y="1783793"/>
                  </a:lnTo>
                  <a:lnTo>
                    <a:pt x="1905042" y="1738659"/>
                  </a:lnTo>
                  <a:lnTo>
                    <a:pt x="1918227" y="1693371"/>
                  </a:lnTo>
                  <a:lnTo>
                    <a:pt x="1930272" y="1647943"/>
                  </a:lnTo>
                  <a:lnTo>
                    <a:pt x="1941176" y="1602390"/>
                  </a:lnTo>
                  <a:lnTo>
                    <a:pt x="1950941" y="1556725"/>
                  </a:lnTo>
                  <a:lnTo>
                    <a:pt x="1959566" y="1510964"/>
                  </a:lnTo>
                  <a:lnTo>
                    <a:pt x="1967053" y="1465120"/>
                  </a:lnTo>
                  <a:lnTo>
                    <a:pt x="1973401" y="1419208"/>
                  </a:lnTo>
                  <a:lnTo>
                    <a:pt x="1978611" y="1373242"/>
                  </a:lnTo>
                  <a:lnTo>
                    <a:pt x="1982684" y="1327237"/>
                  </a:lnTo>
                  <a:lnTo>
                    <a:pt x="1985621" y="1281206"/>
                  </a:lnTo>
                  <a:lnTo>
                    <a:pt x="1987420" y="1235165"/>
                  </a:lnTo>
                  <a:lnTo>
                    <a:pt x="1988085" y="1189128"/>
                  </a:lnTo>
                  <a:lnTo>
                    <a:pt x="1987613" y="1143109"/>
                  </a:lnTo>
                  <a:lnTo>
                    <a:pt x="1986007" y="1097122"/>
                  </a:lnTo>
                  <a:lnTo>
                    <a:pt x="1983267" y="1051182"/>
                  </a:lnTo>
                  <a:lnTo>
                    <a:pt x="1979393" y="1005303"/>
                  </a:lnTo>
                  <a:lnTo>
                    <a:pt x="1974385" y="959500"/>
                  </a:lnTo>
                  <a:lnTo>
                    <a:pt x="1968245" y="913787"/>
                  </a:lnTo>
                  <a:lnTo>
                    <a:pt x="1960973" y="868177"/>
                  </a:lnTo>
                  <a:lnTo>
                    <a:pt x="1952568" y="822687"/>
                  </a:lnTo>
                  <a:lnTo>
                    <a:pt x="1943033" y="777329"/>
                  </a:lnTo>
                  <a:lnTo>
                    <a:pt x="1932366" y="732119"/>
                  </a:lnTo>
                  <a:lnTo>
                    <a:pt x="1920570" y="687070"/>
                  </a:lnTo>
                  <a:lnTo>
                    <a:pt x="1907643" y="642197"/>
                  </a:lnTo>
                  <a:lnTo>
                    <a:pt x="1893588" y="597515"/>
                  </a:lnTo>
                  <a:lnTo>
                    <a:pt x="1878403" y="553038"/>
                  </a:lnTo>
                  <a:lnTo>
                    <a:pt x="1862091" y="508779"/>
                  </a:lnTo>
                  <a:lnTo>
                    <a:pt x="1844650" y="464755"/>
                  </a:lnTo>
                  <a:lnTo>
                    <a:pt x="1826083" y="420978"/>
                  </a:lnTo>
                  <a:lnTo>
                    <a:pt x="1806388" y="377463"/>
                  </a:lnTo>
                  <a:lnTo>
                    <a:pt x="1785567" y="334225"/>
                  </a:lnTo>
                  <a:lnTo>
                    <a:pt x="1763621" y="291277"/>
                  </a:lnTo>
                  <a:lnTo>
                    <a:pt x="1740549" y="248635"/>
                  </a:lnTo>
                  <a:lnTo>
                    <a:pt x="1716353" y="206313"/>
                  </a:lnTo>
                  <a:lnTo>
                    <a:pt x="1691032" y="164325"/>
                  </a:lnTo>
                  <a:lnTo>
                    <a:pt x="1664588" y="122685"/>
                  </a:lnTo>
                  <a:lnTo>
                    <a:pt x="1637020" y="81408"/>
                  </a:lnTo>
                  <a:lnTo>
                    <a:pt x="1608330" y="40508"/>
                  </a:lnTo>
                  <a:lnTo>
                    <a:pt x="1578517" y="0"/>
                  </a:lnTo>
                  <a:close/>
                </a:path>
              </a:pathLst>
            </a:custGeom>
            <a:solidFill>
              <a:srgbClr val="D70073"/>
            </a:solidFill>
          </p:spPr>
          <p:txBody>
            <a:bodyPr wrap="square" lIns="0" tIns="0" rIns="0" bIns="0" rtlCol="0"/>
            <a:lstStyle/>
            <a:p>
              <a:endParaRPr/>
            </a:p>
          </p:txBody>
        </p:sp>
        <p:sp>
          <p:nvSpPr>
            <p:cNvPr id="38" name="object 38"/>
            <p:cNvSpPr/>
            <p:nvPr/>
          </p:nvSpPr>
          <p:spPr>
            <a:xfrm>
              <a:off x="4880672" y="5787019"/>
              <a:ext cx="1988185" cy="2266315"/>
            </a:xfrm>
            <a:custGeom>
              <a:avLst/>
              <a:gdLst/>
              <a:ahLst/>
              <a:cxnLst/>
              <a:rect l="l" t="t" r="r" b="b"/>
              <a:pathLst>
                <a:path w="1988184" h="2266315">
                  <a:moveTo>
                    <a:pt x="0" y="1189492"/>
                  </a:moveTo>
                  <a:lnTo>
                    <a:pt x="1578517" y="0"/>
                  </a:lnTo>
                  <a:lnTo>
                    <a:pt x="1608330" y="40508"/>
                  </a:lnTo>
                  <a:lnTo>
                    <a:pt x="1637020" y="81408"/>
                  </a:lnTo>
                  <a:lnTo>
                    <a:pt x="1664588" y="122685"/>
                  </a:lnTo>
                  <a:lnTo>
                    <a:pt x="1691032" y="164325"/>
                  </a:lnTo>
                  <a:lnTo>
                    <a:pt x="1716353" y="206313"/>
                  </a:lnTo>
                  <a:lnTo>
                    <a:pt x="1740549" y="248635"/>
                  </a:lnTo>
                  <a:lnTo>
                    <a:pt x="1763621" y="291277"/>
                  </a:lnTo>
                  <a:lnTo>
                    <a:pt x="1785567" y="334225"/>
                  </a:lnTo>
                  <a:lnTo>
                    <a:pt x="1806388" y="377463"/>
                  </a:lnTo>
                  <a:lnTo>
                    <a:pt x="1826083" y="420978"/>
                  </a:lnTo>
                  <a:lnTo>
                    <a:pt x="1844650" y="464755"/>
                  </a:lnTo>
                  <a:lnTo>
                    <a:pt x="1862091" y="508779"/>
                  </a:lnTo>
                  <a:lnTo>
                    <a:pt x="1878403" y="553038"/>
                  </a:lnTo>
                  <a:lnTo>
                    <a:pt x="1893588" y="597515"/>
                  </a:lnTo>
                  <a:lnTo>
                    <a:pt x="1907643" y="642197"/>
                  </a:lnTo>
                  <a:lnTo>
                    <a:pt x="1920570" y="687070"/>
                  </a:lnTo>
                  <a:lnTo>
                    <a:pt x="1932366" y="732119"/>
                  </a:lnTo>
                  <a:lnTo>
                    <a:pt x="1943033" y="777329"/>
                  </a:lnTo>
                  <a:lnTo>
                    <a:pt x="1952568" y="822687"/>
                  </a:lnTo>
                  <a:lnTo>
                    <a:pt x="1960973" y="868177"/>
                  </a:lnTo>
                  <a:lnTo>
                    <a:pt x="1968245" y="913787"/>
                  </a:lnTo>
                  <a:lnTo>
                    <a:pt x="1974385" y="959500"/>
                  </a:lnTo>
                  <a:lnTo>
                    <a:pt x="1979393" y="1005303"/>
                  </a:lnTo>
                  <a:lnTo>
                    <a:pt x="1983267" y="1051182"/>
                  </a:lnTo>
                  <a:lnTo>
                    <a:pt x="1986007" y="1097122"/>
                  </a:lnTo>
                  <a:lnTo>
                    <a:pt x="1987613" y="1143109"/>
                  </a:lnTo>
                  <a:lnTo>
                    <a:pt x="1988085" y="1189128"/>
                  </a:lnTo>
                  <a:lnTo>
                    <a:pt x="1987420" y="1235165"/>
                  </a:lnTo>
                  <a:lnTo>
                    <a:pt x="1985621" y="1281206"/>
                  </a:lnTo>
                  <a:lnTo>
                    <a:pt x="1982684" y="1327237"/>
                  </a:lnTo>
                  <a:lnTo>
                    <a:pt x="1978611" y="1373242"/>
                  </a:lnTo>
                  <a:lnTo>
                    <a:pt x="1973401" y="1419208"/>
                  </a:lnTo>
                  <a:lnTo>
                    <a:pt x="1967053" y="1465120"/>
                  </a:lnTo>
                  <a:lnTo>
                    <a:pt x="1959566" y="1510964"/>
                  </a:lnTo>
                  <a:lnTo>
                    <a:pt x="1950941" y="1556725"/>
                  </a:lnTo>
                  <a:lnTo>
                    <a:pt x="1941176" y="1602390"/>
                  </a:lnTo>
                  <a:lnTo>
                    <a:pt x="1930272" y="1647943"/>
                  </a:lnTo>
                  <a:lnTo>
                    <a:pt x="1918227" y="1693371"/>
                  </a:lnTo>
                  <a:lnTo>
                    <a:pt x="1905042" y="1738659"/>
                  </a:lnTo>
                  <a:lnTo>
                    <a:pt x="1890715" y="1783793"/>
                  </a:lnTo>
                  <a:lnTo>
                    <a:pt x="1875246" y="1828758"/>
                  </a:lnTo>
                  <a:lnTo>
                    <a:pt x="1858635" y="1873540"/>
                  </a:lnTo>
                  <a:lnTo>
                    <a:pt x="1840881" y="1918125"/>
                  </a:lnTo>
                  <a:lnTo>
                    <a:pt x="1821983" y="1962497"/>
                  </a:lnTo>
                  <a:lnTo>
                    <a:pt x="1801942" y="2006644"/>
                  </a:lnTo>
                  <a:lnTo>
                    <a:pt x="1780756" y="2050550"/>
                  </a:lnTo>
                  <a:lnTo>
                    <a:pt x="1758426" y="2094202"/>
                  </a:lnTo>
                  <a:lnTo>
                    <a:pt x="1734950" y="2137584"/>
                  </a:lnTo>
                  <a:lnTo>
                    <a:pt x="1710328" y="2180683"/>
                  </a:lnTo>
                  <a:lnTo>
                    <a:pt x="1684560" y="2223484"/>
                  </a:lnTo>
                  <a:lnTo>
                    <a:pt x="1657645" y="2265972"/>
                  </a:lnTo>
                  <a:lnTo>
                    <a:pt x="0" y="1189492"/>
                  </a:lnTo>
                  <a:close/>
                </a:path>
              </a:pathLst>
            </a:custGeom>
            <a:ln w="6628">
              <a:solidFill>
                <a:srgbClr val="FFFFFF"/>
              </a:solidFill>
              <a:prstDash val="dash"/>
            </a:ln>
          </p:spPr>
          <p:txBody>
            <a:bodyPr wrap="square" lIns="0" tIns="0" rIns="0" bIns="0" rtlCol="0"/>
            <a:lstStyle/>
            <a:p>
              <a:endParaRPr/>
            </a:p>
          </p:txBody>
        </p:sp>
        <p:sp>
          <p:nvSpPr>
            <p:cNvPr id="39" name="object 39"/>
            <p:cNvSpPr/>
            <p:nvPr/>
          </p:nvSpPr>
          <p:spPr>
            <a:xfrm>
              <a:off x="4880672" y="4999996"/>
              <a:ext cx="1578610" cy="1976755"/>
            </a:xfrm>
            <a:custGeom>
              <a:avLst/>
              <a:gdLst/>
              <a:ahLst/>
              <a:cxnLst/>
              <a:rect l="l" t="t" r="r" b="b"/>
              <a:pathLst>
                <a:path w="1578610" h="1976754">
                  <a:moveTo>
                    <a:pt x="0" y="0"/>
                  </a:moveTo>
                  <a:lnTo>
                    <a:pt x="0" y="1976515"/>
                  </a:lnTo>
                  <a:lnTo>
                    <a:pt x="1578517" y="787023"/>
                  </a:lnTo>
                  <a:lnTo>
                    <a:pt x="1546742" y="745848"/>
                  </a:lnTo>
                  <a:lnTo>
                    <a:pt x="1514276" y="705736"/>
                  </a:lnTo>
                  <a:lnTo>
                    <a:pt x="1481127" y="666691"/>
                  </a:lnTo>
                  <a:lnTo>
                    <a:pt x="1447302" y="628716"/>
                  </a:lnTo>
                  <a:lnTo>
                    <a:pt x="1412809" y="591816"/>
                  </a:lnTo>
                  <a:lnTo>
                    <a:pt x="1377654" y="555992"/>
                  </a:lnTo>
                  <a:lnTo>
                    <a:pt x="1341845" y="521251"/>
                  </a:lnTo>
                  <a:lnTo>
                    <a:pt x="1305389" y="487594"/>
                  </a:lnTo>
                  <a:lnTo>
                    <a:pt x="1268294" y="455026"/>
                  </a:lnTo>
                  <a:lnTo>
                    <a:pt x="1230568" y="423550"/>
                  </a:lnTo>
                  <a:lnTo>
                    <a:pt x="1192217" y="393170"/>
                  </a:lnTo>
                  <a:lnTo>
                    <a:pt x="1153248" y="363890"/>
                  </a:lnTo>
                  <a:lnTo>
                    <a:pt x="1113670" y="335713"/>
                  </a:lnTo>
                  <a:lnTo>
                    <a:pt x="1073490" y="308643"/>
                  </a:lnTo>
                  <a:lnTo>
                    <a:pt x="1032714" y="282684"/>
                  </a:lnTo>
                  <a:lnTo>
                    <a:pt x="991351" y="257839"/>
                  </a:lnTo>
                  <a:lnTo>
                    <a:pt x="949408" y="234112"/>
                  </a:lnTo>
                  <a:lnTo>
                    <a:pt x="906891" y="211506"/>
                  </a:lnTo>
                  <a:lnTo>
                    <a:pt x="863809" y="190027"/>
                  </a:lnTo>
                  <a:lnTo>
                    <a:pt x="820168" y="169676"/>
                  </a:lnTo>
                  <a:lnTo>
                    <a:pt x="775977" y="150457"/>
                  </a:lnTo>
                  <a:lnTo>
                    <a:pt x="731242" y="132375"/>
                  </a:lnTo>
                  <a:lnTo>
                    <a:pt x="685971" y="115433"/>
                  </a:lnTo>
                  <a:lnTo>
                    <a:pt x="640171" y="99635"/>
                  </a:lnTo>
                  <a:lnTo>
                    <a:pt x="593850" y="84984"/>
                  </a:lnTo>
                  <a:lnTo>
                    <a:pt x="547015" y="71484"/>
                  </a:lnTo>
                  <a:lnTo>
                    <a:pt x="499673" y="59139"/>
                  </a:lnTo>
                  <a:lnTo>
                    <a:pt x="451831" y="47952"/>
                  </a:lnTo>
                  <a:lnTo>
                    <a:pt x="403497" y="37927"/>
                  </a:lnTo>
                  <a:lnTo>
                    <a:pt x="354679" y="29068"/>
                  </a:lnTo>
                  <a:lnTo>
                    <a:pt x="305384" y="21378"/>
                  </a:lnTo>
                  <a:lnTo>
                    <a:pt x="255618" y="14861"/>
                  </a:lnTo>
                  <a:lnTo>
                    <a:pt x="205390" y="9520"/>
                  </a:lnTo>
                  <a:lnTo>
                    <a:pt x="154707" y="5361"/>
                  </a:lnTo>
                  <a:lnTo>
                    <a:pt x="103576" y="2385"/>
                  </a:lnTo>
                  <a:lnTo>
                    <a:pt x="52004" y="596"/>
                  </a:lnTo>
                  <a:lnTo>
                    <a:pt x="0" y="0"/>
                  </a:lnTo>
                  <a:close/>
                </a:path>
              </a:pathLst>
            </a:custGeom>
            <a:solidFill>
              <a:srgbClr val="017C8A"/>
            </a:solidFill>
          </p:spPr>
          <p:txBody>
            <a:bodyPr wrap="square" lIns="0" tIns="0" rIns="0" bIns="0" rtlCol="0"/>
            <a:lstStyle/>
            <a:p>
              <a:endParaRPr/>
            </a:p>
          </p:txBody>
        </p:sp>
        <p:sp>
          <p:nvSpPr>
            <p:cNvPr id="40" name="object 40"/>
            <p:cNvSpPr/>
            <p:nvPr/>
          </p:nvSpPr>
          <p:spPr>
            <a:xfrm>
              <a:off x="4880672" y="4999996"/>
              <a:ext cx="1578610" cy="1976755"/>
            </a:xfrm>
            <a:custGeom>
              <a:avLst/>
              <a:gdLst/>
              <a:ahLst/>
              <a:cxnLst/>
              <a:rect l="l" t="t" r="r" b="b"/>
              <a:pathLst>
                <a:path w="1578610" h="1976754">
                  <a:moveTo>
                    <a:pt x="0" y="1976515"/>
                  </a:moveTo>
                  <a:lnTo>
                    <a:pt x="0" y="0"/>
                  </a:lnTo>
                  <a:lnTo>
                    <a:pt x="52004" y="596"/>
                  </a:lnTo>
                  <a:lnTo>
                    <a:pt x="103576" y="2385"/>
                  </a:lnTo>
                  <a:lnTo>
                    <a:pt x="154707" y="5361"/>
                  </a:lnTo>
                  <a:lnTo>
                    <a:pt x="205390" y="9520"/>
                  </a:lnTo>
                  <a:lnTo>
                    <a:pt x="255618" y="14861"/>
                  </a:lnTo>
                  <a:lnTo>
                    <a:pt x="305384" y="21378"/>
                  </a:lnTo>
                  <a:lnTo>
                    <a:pt x="354679" y="29068"/>
                  </a:lnTo>
                  <a:lnTo>
                    <a:pt x="403497" y="37927"/>
                  </a:lnTo>
                  <a:lnTo>
                    <a:pt x="451831" y="47952"/>
                  </a:lnTo>
                  <a:lnTo>
                    <a:pt x="499673" y="59139"/>
                  </a:lnTo>
                  <a:lnTo>
                    <a:pt x="547015" y="71484"/>
                  </a:lnTo>
                  <a:lnTo>
                    <a:pt x="593850" y="84984"/>
                  </a:lnTo>
                  <a:lnTo>
                    <a:pt x="640171" y="99635"/>
                  </a:lnTo>
                  <a:lnTo>
                    <a:pt x="685971" y="115433"/>
                  </a:lnTo>
                  <a:lnTo>
                    <a:pt x="731242" y="132375"/>
                  </a:lnTo>
                  <a:lnTo>
                    <a:pt x="775977" y="150457"/>
                  </a:lnTo>
                  <a:lnTo>
                    <a:pt x="820168" y="169676"/>
                  </a:lnTo>
                  <a:lnTo>
                    <a:pt x="863809" y="190027"/>
                  </a:lnTo>
                  <a:lnTo>
                    <a:pt x="906891" y="211506"/>
                  </a:lnTo>
                  <a:lnTo>
                    <a:pt x="949408" y="234112"/>
                  </a:lnTo>
                  <a:lnTo>
                    <a:pt x="991351" y="257839"/>
                  </a:lnTo>
                  <a:lnTo>
                    <a:pt x="1032714" y="282684"/>
                  </a:lnTo>
                  <a:lnTo>
                    <a:pt x="1073490" y="308643"/>
                  </a:lnTo>
                  <a:lnTo>
                    <a:pt x="1113670" y="335713"/>
                  </a:lnTo>
                  <a:lnTo>
                    <a:pt x="1153248" y="363890"/>
                  </a:lnTo>
                  <a:lnTo>
                    <a:pt x="1192217" y="393170"/>
                  </a:lnTo>
                  <a:lnTo>
                    <a:pt x="1230568" y="423550"/>
                  </a:lnTo>
                  <a:lnTo>
                    <a:pt x="1268294" y="455026"/>
                  </a:lnTo>
                  <a:lnTo>
                    <a:pt x="1305389" y="487594"/>
                  </a:lnTo>
                  <a:lnTo>
                    <a:pt x="1341845" y="521251"/>
                  </a:lnTo>
                  <a:lnTo>
                    <a:pt x="1377654" y="555992"/>
                  </a:lnTo>
                  <a:lnTo>
                    <a:pt x="1412809" y="591816"/>
                  </a:lnTo>
                  <a:lnTo>
                    <a:pt x="1447302" y="628716"/>
                  </a:lnTo>
                  <a:lnTo>
                    <a:pt x="1481127" y="666691"/>
                  </a:lnTo>
                  <a:lnTo>
                    <a:pt x="1514276" y="705736"/>
                  </a:lnTo>
                  <a:lnTo>
                    <a:pt x="1546742" y="745848"/>
                  </a:lnTo>
                  <a:lnTo>
                    <a:pt x="1578517" y="787023"/>
                  </a:lnTo>
                  <a:lnTo>
                    <a:pt x="0" y="1976515"/>
                  </a:lnTo>
                  <a:close/>
                </a:path>
              </a:pathLst>
            </a:custGeom>
            <a:ln w="6628">
              <a:solidFill>
                <a:srgbClr val="FFFFFF"/>
              </a:solidFill>
              <a:prstDash val="dash"/>
            </a:ln>
          </p:spPr>
          <p:txBody>
            <a:bodyPr wrap="square" lIns="0" tIns="0" rIns="0" bIns="0" rtlCol="0"/>
            <a:lstStyle/>
            <a:p>
              <a:endParaRPr/>
            </a:p>
          </p:txBody>
        </p:sp>
        <p:sp>
          <p:nvSpPr>
            <p:cNvPr id="41" name="object 41"/>
            <p:cNvSpPr/>
            <p:nvPr/>
          </p:nvSpPr>
          <p:spPr>
            <a:xfrm>
              <a:off x="3517769" y="4796723"/>
              <a:ext cx="451484" cy="278765"/>
            </a:xfrm>
            <a:custGeom>
              <a:avLst/>
              <a:gdLst/>
              <a:ahLst/>
              <a:cxnLst/>
              <a:rect l="l" t="t" r="r" b="b"/>
              <a:pathLst>
                <a:path w="451485" h="278764">
                  <a:moveTo>
                    <a:pt x="450886" y="278483"/>
                  </a:moveTo>
                  <a:lnTo>
                    <a:pt x="450886" y="0"/>
                  </a:lnTo>
                  <a:lnTo>
                    <a:pt x="0" y="0"/>
                  </a:lnTo>
                </a:path>
              </a:pathLst>
            </a:custGeom>
            <a:ln w="3319">
              <a:solidFill>
                <a:srgbClr val="005BA1"/>
              </a:solidFill>
            </a:ln>
          </p:spPr>
          <p:txBody>
            <a:bodyPr wrap="square" lIns="0" tIns="0" rIns="0" bIns="0" rtlCol="0"/>
            <a:lstStyle/>
            <a:p>
              <a:endParaRPr/>
            </a:p>
          </p:txBody>
        </p:sp>
        <p:sp>
          <p:nvSpPr>
            <p:cNvPr id="42" name="object 42"/>
            <p:cNvSpPr/>
            <p:nvPr/>
          </p:nvSpPr>
          <p:spPr>
            <a:xfrm>
              <a:off x="2907755" y="5340436"/>
              <a:ext cx="411480" cy="305435"/>
            </a:xfrm>
            <a:custGeom>
              <a:avLst/>
              <a:gdLst/>
              <a:ahLst/>
              <a:cxnLst/>
              <a:rect l="l" t="t" r="r" b="b"/>
              <a:pathLst>
                <a:path w="411479" h="305435">
                  <a:moveTo>
                    <a:pt x="411097" y="305006"/>
                  </a:moveTo>
                  <a:lnTo>
                    <a:pt x="411097" y="0"/>
                  </a:lnTo>
                  <a:lnTo>
                    <a:pt x="0" y="0"/>
                  </a:lnTo>
                </a:path>
              </a:pathLst>
            </a:custGeom>
            <a:ln w="3319">
              <a:solidFill>
                <a:srgbClr val="005BA1"/>
              </a:solidFill>
            </a:ln>
          </p:spPr>
          <p:txBody>
            <a:bodyPr wrap="square" lIns="0" tIns="0" rIns="0" bIns="0" rtlCol="0"/>
            <a:lstStyle/>
            <a:p>
              <a:endParaRPr/>
            </a:p>
          </p:txBody>
        </p:sp>
        <p:sp>
          <p:nvSpPr>
            <p:cNvPr id="43" name="object 43"/>
            <p:cNvSpPr/>
            <p:nvPr/>
          </p:nvSpPr>
          <p:spPr>
            <a:xfrm>
              <a:off x="2483394" y="5990238"/>
              <a:ext cx="464184" cy="438150"/>
            </a:xfrm>
            <a:custGeom>
              <a:avLst/>
              <a:gdLst/>
              <a:ahLst/>
              <a:cxnLst/>
              <a:rect l="l" t="t" r="r" b="b"/>
              <a:pathLst>
                <a:path w="464185" h="438150">
                  <a:moveTo>
                    <a:pt x="464142" y="437620"/>
                  </a:moveTo>
                  <a:lnTo>
                    <a:pt x="464142" y="0"/>
                  </a:lnTo>
                  <a:lnTo>
                    <a:pt x="0" y="0"/>
                  </a:lnTo>
                </a:path>
              </a:pathLst>
            </a:custGeom>
            <a:ln w="3319">
              <a:solidFill>
                <a:srgbClr val="005BA1"/>
              </a:solidFill>
            </a:ln>
          </p:spPr>
          <p:txBody>
            <a:bodyPr wrap="square" lIns="0" tIns="0" rIns="0" bIns="0" rtlCol="0"/>
            <a:lstStyle/>
            <a:p>
              <a:endParaRPr/>
            </a:p>
          </p:txBody>
        </p:sp>
        <p:sp>
          <p:nvSpPr>
            <p:cNvPr id="44" name="object 44"/>
            <p:cNvSpPr/>
            <p:nvPr/>
          </p:nvSpPr>
          <p:spPr>
            <a:xfrm>
              <a:off x="2284473" y="7250057"/>
              <a:ext cx="490855" cy="0"/>
            </a:xfrm>
            <a:custGeom>
              <a:avLst/>
              <a:gdLst/>
              <a:ahLst/>
              <a:cxnLst/>
              <a:rect l="l" t="t" r="r" b="b"/>
              <a:pathLst>
                <a:path w="490855">
                  <a:moveTo>
                    <a:pt x="490665" y="0"/>
                  </a:moveTo>
                  <a:lnTo>
                    <a:pt x="0" y="0"/>
                  </a:lnTo>
                </a:path>
              </a:pathLst>
            </a:custGeom>
            <a:ln w="3319">
              <a:solidFill>
                <a:srgbClr val="005BA1"/>
              </a:solidFill>
            </a:ln>
          </p:spPr>
          <p:txBody>
            <a:bodyPr wrap="square" lIns="0" tIns="0" rIns="0" bIns="0" rtlCol="0"/>
            <a:lstStyle/>
            <a:p>
              <a:endParaRPr/>
            </a:p>
          </p:txBody>
        </p:sp>
        <p:sp>
          <p:nvSpPr>
            <p:cNvPr id="45" name="object 45"/>
            <p:cNvSpPr/>
            <p:nvPr/>
          </p:nvSpPr>
          <p:spPr>
            <a:xfrm>
              <a:off x="2854711" y="8244654"/>
              <a:ext cx="358140" cy="384810"/>
            </a:xfrm>
            <a:custGeom>
              <a:avLst/>
              <a:gdLst/>
              <a:ahLst/>
              <a:cxnLst/>
              <a:rect l="l" t="t" r="r" b="b"/>
              <a:pathLst>
                <a:path w="358139" h="384809">
                  <a:moveTo>
                    <a:pt x="358051" y="0"/>
                  </a:moveTo>
                  <a:lnTo>
                    <a:pt x="358051" y="384574"/>
                  </a:lnTo>
                  <a:lnTo>
                    <a:pt x="0" y="384574"/>
                  </a:lnTo>
                </a:path>
              </a:pathLst>
            </a:custGeom>
            <a:ln w="3319">
              <a:solidFill>
                <a:srgbClr val="005BA1"/>
              </a:solidFill>
            </a:ln>
          </p:spPr>
          <p:txBody>
            <a:bodyPr wrap="square" lIns="0" tIns="0" rIns="0" bIns="0" rtlCol="0"/>
            <a:lstStyle/>
            <a:p>
              <a:endParaRPr/>
            </a:p>
          </p:txBody>
        </p:sp>
        <p:sp>
          <p:nvSpPr>
            <p:cNvPr id="46" name="object 46"/>
            <p:cNvSpPr/>
            <p:nvPr/>
          </p:nvSpPr>
          <p:spPr>
            <a:xfrm>
              <a:off x="3318853" y="8801628"/>
              <a:ext cx="596900" cy="371475"/>
            </a:xfrm>
            <a:custGeom>
              <a:avLst/>
              <a:gdLst/>
              <a:ahLst/>
              <a:cxnLst/>
              <a:rect l="l" t="t" r="r" b="b"/>
              <a:pathLst>
                <a:path w="596900" h="371475">
                  <a:moveTo>
                    <a:pt x="596756" y="0"/>
                  </a:moveTo>
                  <a:lnTo>
                    <a:pt x="596756" y="371318"/>
                  </a:lnTo>
                  <a:lnTo>
                    <a:pt x="0" y="371318"/>
                  </a:lnTo>
                </a:path>
              </a:pathLst>
            </a:custGeom>
            <a:ln w="3319">
              <a:solidFill>
                <a:srgbClr val="005BA1"/>
              </a:solidFill>
            </a:ln>
          </p:spPr>
          <p:txBody>
            <a:bodyPr wrap="square" lIns="0" tIns="0" rIns="0" bIns="0" rtlCol="0"/>
            <a:lstStyle/>
            <a:p>
              <a:endParaRPr/>
            </a:p>
          </p:txBody>
        </p:sp>
        <p:sp>
          <p:nvSpPr>
            <p:cNvPr id="47" name="object 47"/>
            <p:cNvSpPr/>
            <p:nvPr/>
          </p:nvSpPr>
          <p:spPr>
            <a:xfrm>
              <a:off x="6216443" y="8649123"/>
              <a:ext cx="398145" cy="0"/>
            </a:xfrm>
            <a:custGeom>
              <a:avLst/>
              <a:gdLst/>
              <a:ahLst/>
              <a:cxnLst/>
              <a:rect l="l" t="t" r="r" b="b"/>
              <a:pathLst>
                <a:path w="398145">
                  <a:moveTo>
                    <a:pt x="0" y="0"/>
                  </a:moveTo>
                  <a:lnTo>
                    <a:pt x="397841" y="0"/>
                  </a:lnTo>
                </a:path>
              </a:pathLst>
            </a:custGeom>
            <a:ln w="3319">
              <a:solidFill>
                <a:srgbClr val="005BA1"/>
              </a:solidFill>
            </a:ln>
          </p:spPr>
          <p:txBody>
            <a:bodyPr wrap="square" lIns="0" tIns="0" rIns="0" bIns="0" rtlCol="0"/>
            <a:lstStyle/>
            <a:p>
              <a:endParaRPr/>
            </a:p>
          </p:txBody>
        </p:sp>
        <p:sp>
          <p:nvSpPr>
            <p:cNvPr id="48" name="object 48"/>
            <p:cNvSpPr/>
            <p:nvPr/>
          </p:nvSpPr>
          <p:spPr>
            <a:xfrm>
              <a:off x="4518999" y="3715927"/>
              <a:ext cx="0" cy="1087755"/>
            </a:xfrm>
            <a:custGeom>
              <a:avLst/>
              <a:gdLst/>
              <a:ahLst/>
              <a:cxnLst/>
              <a:rect l="l" t="t" r="r" b="b"/>
              <a:pathLst>
                <a:path h="1087754">
                  <a:moveTo>
                    <a:pt x="0" y="1087422"/>
                  </a:moveTo>
                  <a:lnTo>
                    <a:pt x="0" y="0"/>
                  </a:lnTo>
                </a:path>
              </a:pathLst>
            </a:custGeom>
            <a:ln w="3319">
              <a:solidFill>
                <a:srgbClr val="005BA1"/>
              </a:solidFill>
            </a:ln>
          </p:spPr>
          <p:txBody>
            <a:bodyPr wrap="square" lIns="0" tIns="0" rIns="0" bIns="0" rtlCol="0"/>
            <a:lstStyle/>
            <a:p>
              <a:endParaRPr/>
            </a:p>
          </p:txBody>
        </p:sp>
      </p:grpSp>
      <p:sp>
        <p:nvSpPr>
          <p:cNvPr id="49" name="object 49"/>
          <p:cNvSpPr/>
          <p:nvPr/>
        </p:nvSpPr>
        <p:spPr>
          <a:xfrm>
            <a:off x="5288180" y="4213014"/>
            <a:ext cx="484505" cy="736600"/>
          </a:xfrm>
          <a:custGeom>
            <a:avLst/>
            <a:gdLst/>
            <a:ahLst/>
            <a:cxnLst/>
            <a:rect l="l" t="t" r="r" b="b"/>
            <a:pathLst>
              <a:path w="484504" h="736600">
                <a:moveTo>
                  <a:pt x="52" y="736029"/>
                </a:moveTo>
                <a:lnTo>
                  <a:pt x="0" y="31"/>
                </a:lnTo>
                <a:lnTo>
                  <a:pt x="484037" y="0"/>
                </a:lnTo>
              </a:path>
            </a:pathLst>
          </a:custGeom>
          <a:ln w="3319">
            <a:solidFill>
              <a:srgbClr val="005BA1"/>
            </a:solidFill>
          </a:ln>
        </p:spPr>
        <p:txBody>
          <a:bodyPr wrap="square" lIns="0" tIns="0" rIns="0" bIns="0" rtlCol="0"/>
          <a:lstStyle/>
          <a:p>
            <a:endParaRPr/>
          </a:p>
        </p:txBody>
      </p:sp>
      <p:sp>
        <p:nvSpPr>
          <p:cNvPr id="50" name="object 50"/>
          <p:cNvSpPr/>
          <p:nvPr/>
        </p:nvSpPr>
        <p:spPr>
          <a:xfrm>
            <a:off x="6998858" y="6819066"/>
            <a:ext cx="398145" cy="0"/>
          </a:xfrm>
          <a:custGeom>
            <a:avLst/>
            <a:gdLst/>
            <a:ahLst/>
            <a:cxnLst/>
            <a:rect l="l" t="t" r="r" b="b"/>
            <a:pathLst>
              <a:path w="398145">
                <a:moveTo>
                  <a:pt x="0" y="0"/>
                </a:moveTo>
                <a:lnTo>
                  <a:pt x="397841" y="0"/>
                </a:lnTo>
              </a:path>
            </a:pathLst>
          </a:custGeom>
          <a:ln w="3319">
            <a:solidFill>
              <a:srgbClr val="005BA1"/>
            </a:solidFill>
          </a:ln>
        </p:spPr>
        <p:txBody>
          <a:bodyPr wrap="square" lIns="0" tIns="0" rIns="0" bIns="0" rtlCol="0"/>
          <a:lstStyle/>
          <a:p>
            <a:endParaRPr/>
          </a:p>
        </p:txBody>
      </p:sp>
      <p:sp>
        <p:nvSpPr>
          <p:cNvPr id="51" name="object 51"/>
          <p:cNvSpPr txBox="1"/>
          <p:nvPr/>
        </p:nvSpPr>
        <p:spPr>
          <a:xfrm>
            <a:off x="7590635" y="6717875"/>
            <a:ext cx="1772285" cy="216535"/>
          </a:xfrm>
          <a:prstGeom prst="rect">
            <a:avLst/>
          </a:prstGeom>
        </p:spPr>
        <p:txBody>
          <a:bodyPr vert="horz" wrap="square" lIns="0" tIns="12700" rIns="0" bIns="0" rtlCol="0">
            <a:spAutoFit/>
          </a:bodyPr>
          <a:lstStyle/>
          <a:p>
            <a:pPr marL="12700">
              <a:lnSpc>
                <a:spcPct val="100000"/>
              </a:lnSpc>
              <a:spcBef>
                <a:spcPts val="100"/>
              </a:spcBef>
            </a:pPr>
            <a:r>
              <a:rPr sz="1250" spc="-20" dirty="0">
                <a:latin typeface="Trebuchet MS"/>
                <a:cs typeface="Trebuchet MS"/>
              </a:rPr>
              <a:t>Textiles</a:t>
            </a:r>
            <a:r>
              <a:rPr sz="1250" spc="60" dirty="0">
                <a:latin typeface="Trebuchet MS"/>
                <a:cs typeface="Trebuchet MS"/>
              </a:rPr>
              <a:t> </a:t>
            </a:r>
            <a:r>
              <a:rPr sz="1250" dirty="0">
                <a:latin typeface="Trebuchet MS"/>
                <a:cs typeface="Trebuchet MS"/>
              </a:rPr>
              <a:t>G</a:t>
            </a:r>
            <a:r>
              <a:rPr sz="1250" spc="60" dirty="0">
                <a:latin typeface="Trebuchet MS"/>
                <a:cs typeface="Trebuchet MS"/>
              </a:rPr>
              <a:t> </a:t>
            </a:r>
            <a:r>
              <a:rPr sz="1250" dirty="0">
                <a:latin typeface="Trebuchet MS"/>
                <a:cs typeface="Trebuchet MS"/>
              </a:rPr>
              <a:t>garments</a:t>
            </a:r>
            <a:r>
              <a:rPr sz="1250" spc="65" dirty="0">
                <a:latin typeface="Trebuchet MS"/>
                <a:cs typeface="Trebuchet MS"/>
              </a:rPr>
              <a:t> </a:t>
            </a:r>
            <a:r>
              <a:rPr sz="1250" spc="-25" dirty="0">
                <a:latin typeface="Trebuchet MS"/>
                <a:cs typeface="Trebuchet MS"/>
              </a:rPr>
              <a:t>12%</a:t>
            </a:r>
            <a:endParaRPr sz="1250">
              <a:latin typeface="Trebuchet MS"/>
              <a:cs typeface="Trebuchet MS"/>
            </a:endParaRPr>
          </a:p>
        </p:txBody>
      </p:sp>
      <p:sp>
        <p:nvSpPr>
          <p:cNvPr id="52" name="object 52"/>
          <p:cNvSpPr txBox="1"/>
          <p:nvPr/>
        </p:nvSpPr>
        <p:spPr>
          <a:xfrm>
            <a:off x="1185432" y="9051914"/>
            <a:ext cx="208597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Automotive</a:t>
            </a:r>
            <a:r>
              <a:rPr sz="1250" spc="55" dirty="0">
                <a:latin typeface="Trebuchet MS"/>
                <a:cs typeface="Trebuchet MS"/>
              </a:rPr>
              <a:t> </a:t>
            </a:r>
            <a:r>
              <a:rPr sz="1250" spc="50" dirty="0">
                <a:latin typeface="Trebuchet MS"/>
                <a:cs typeface="Trebuchet MS"/>
              </a:rPr>
              <a:t>components</a:t>
            </a:r>
            <a:r>
              <a:rPr sz="1250" spc="60" dirty="0">
                <a:latin typeface="Trebuchet MS"/>
                <a:cs typeface="Trebuchet MS"/>
              </a:rPr>
              <a:t> </a:t>
            </a:r>
            <a:r>
              <a:rPr sz="1250" spc="55" dirty="0">
                <a:latin typeface="Trebuchet MS"/>
                <a:cs typeface="Trebuchet MS"/>
              </a:rPr>
              <a:t>5%</a:t>
            </a:r>
            <a:endParaRPr sz="1250">
              <a:latin typeface="Trebuchet MS"/>
              <a:cs typeface="Trebuchet MS"/>
            </a:endParaRPr>
          </a:p>
        </p:txBody>
      </p:sp>
      <p:sp>
        <p:nvSpPr>
          <p:cNvPr id="53" name="object 53"/>
          <p:cNvSpPr txBox="1"/>
          <p:nvPr/>
        </p:nvSpPr>
        <p:spPr>
          <a:xfrm>
            <a:off x="1397559" y="8508148"/>
            <a:ext cx="138747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Fish</a:t>
            </a:r>
            <a:r>
              <a:rPr sz="1250" spc="45" dirty="0">
                <a:latin typeface="Trebuchet MS"/>
                <a:cs typeface="Trebuchet MS"/>
              </a:rPr>
              <a:t> </a:t>
            </a:r>
            <a:r>
              <a:rPr sz="1250" dirty="0">
                <a:latin typeface="Trebuchet MS"/>
                <a:cs typeface="Trebuchet MS"/>
              </a:rPr>
              <a:t>G</a:t>
            </a:r>
            <a:r>
              <a:rPr sz="1250" spc="45" dirty="0">
                <a:latin typeface="Trebuchet MS"/>
                <a:cs typeface="Trebuchet MS"/>
              </a:rPr>
              <a:t> </a:t>
            </a:r>
            <a:r>
              <a:rPr sz="1250" dirty="0">
                <a:latin typeface="Trebuchet MS"/>
                <a:cs typeface="Trebuchet MS"/>
              </a:rPr>
              <a:t>seafood</a:t>
            </a:r>
            <a:r>
              <a:rPr sz="1250" spc="475" dirty="0">
                <a:latin typeface="Trebuchet MS"/>
                <a:cs typeface="Trebuchet MS"/>
              </a:rPr>
              <a:t> </a:t>
            </a:r>
            <a:r>
              <a:rPr sz="1250" spc="55" dirty="0">
                <a:latin typeface="Trebuchet MS"/>
                <a:cs typeface="Trebuchet MS"/>
              </a:rPr>
              <a:t>5%</a:t>
            </a:r>
            <a:endParaRPr sz="1250">
              <a:latin typeface="Trebuchet MS"/>
              <a:cs typeface="Trebuchet MS"/>
            </a:endParaRPr>
          </a:p>
        </p:txBody>
      </p:sp>
      <p:sp>
        <p:nvSpPr>
          <p:cNvPr id="54" name="object 54"/>
          <p:cNvSpPr txBox="1"/>
          <p:nvPr/>
        </p:nvSpPr>
        <p:spPr>
          <a:xfrm>
            <a:off x="774226" y="7128922"/>
            <a:ext cx="145097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Milling</a:t>
            </a:r>
            <a:r>
              <a:rPr sz="1250" spc="175" dirty="0">
                <a:latin typeface="Trebuchet MS"/>
                <a:cs typeface="Trebuchet MS"/>
              </a:rPr>
              <a:t> </a:t>
            </a:r>
            <a:r>
              <a:rPr sz="1250" dirty="0">
                <a:latin typeface="Trebuchet MS"/>
                <a:cs typeface="Trebuchet MS"/>
              </a:rPr>
              <a:t>products</a:t>
            </a:r>
            <a:r>
              <a:rPr sz="1250" spc="180" dirty="0">
                <a:latin typeface="Trebuchet MS"/>
                <a:cs typeface="Trebuchet MS"/>
              </a:rPr>
              <a:t> </a:t>
            </a:r>
            <a:r>
              <a:rPr sz="1250" spc="55" dirty="0">
                <a:latin typeface="Trebuchet MS"/>
                <a:cs typeface="Trebuchet MS"/>
              </a:rPr>
              <a:t>4%</a:t>
            </a:r>
            <a:endParaRPr sz="1250">
              <a:latin typeface="Trebuchet MS"/>
              <a:cs typeface="Trebuchet MS"/>
            </a:endParaRPr>
          </a:p>
        </p:txBody>
      </p:sp>
      <p:sp>
        <p:nvSpPr>
          <p:cNvPr id="55" name="object 55"/>
          <p:cNvSpPr txBox="1"/>
          <p:nvPr/>
        </p:nvSpPr>
        <p:spPr>
          <a:xfrm>
            <a:off x="1662997" y="5870955"/>
            <a:ext cx="762000"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Cotton</a:t>
            </a:r>
            <a:r>
              <a:rPr sz="1250" spc="60" dirty="0">
                <a:latin typeface="Trebuchet MS"/>
                <a:cs typeface="Trebuchet MS"/>
              </a:rPr>
              <a:t> </a:t>
            </a:r>
            <a:r>
              <a:rPr sz="1250" spc="55" dirty="0">
                <a:latin typeface="Trebuchet MS"/>
                <a:cs typeface="Trebuchet MS"/>
              </a:rPr>
              <a:t>4%</a:t>
            </a:r>
            <a:endParaRPr sz="1250">
              <a:latin typeface="Trebuchet MS"/>
              <a:cs typeface="Trebuchet MS"/>
            </a:endParaRPr>
          </a:p>
        </p:txBody>
      </p:sp>
      <p:sp>
        <p:nvSpPr>
          <p:cNvPr id="56" name="object 56"/>
          <p:cNvSpPr txBox="1"/>
          <p:nvPr/>
        </p:nvSpPr>
        <p:spPr>
          <a:xfrm>
            <a:off x="761177" y="5207838"/>
            <a:ext cx="2106930"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Pharmaceutical</a:t>
            </a:r>
            <a:r>
              <a:rPr sz="1250" spc="175" dirty="0">
                <a:latin typeface="Trebuchet MS"/>
                <a:cs typeface="Trebuchet MS"/>
              </a:rPr>
              <a:t> </a:t>
            </a:r>
            <a:r>
              <a:rPr sz="1250" dirty="0">
                <a:latin typeface="Trebuchet MS"/>
                <a:cs typeface="Trebuchet MS"/>
              </a:rPr>
              <a:t>products</a:t>
            </a:r>
            <a:r>
              <a:rPr sz="1250" spc="245" dirty="0">
                <a:latin typeface="Trebuchet MS"/>
                <a:cs typeface="Trebuchet MS"/>
              </a:rPr>
              <a:t> </a:t>
            </a:r>
            <a:r>
              <a:rPr sz="1250" spc="55" dirty="0">
                <a:latin typeface="Trebuchet MS"/>
                <a:cs typeface="Trebuchet MS"/>
              </a:rPr>
              <a:t>4%</a:t>
            </a:r>
            <a:endParaRPr sz="1250">
              <a:latin typeface="Trebuchet MS"/>
              <a:cs typeface="Trebuchet MS"/>
            </a:endParaRPr>
          </a:p>
        </p:txBody>
      </p:sp>
      <p:sp>
        <p:nvSpPr>
          <p:cNvPr id="57" name="object 57"/>
          <p:cNvSpPr txBox="1"/>
          <p:nvPr/>
        </p:nvSpPr>
        <p:spPr>
          <a:xfrm>
            <a:off x="1026456" y="4650864"/>
            <a:ext cx="240093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Optical</a:t>
            </a:r>
            <a:r>
              <a:rPr sz="1250" spc="35" dirty="0">
                <a:latin typeface="Trebuchet MS"/>
                <a:cs typeface="Trebuchet MS"/>
              </a:rPr>
              <a:t> </a:t>
            </a:r>
            <a:r>
              <a:rPr sz="1250" dirty="0">
                <a:latin typeface="Trebuchet MS"/>
                <a:cs typeface="Trebuchet MS"/>
              </a:rPr>
              <a:t>G</a:t>
            </a:r>
            <a:r>
              <a:rPr sz="1250" spc="85" dirty="0">
                <a:latin typeface="Trebuchet MS"/>
                <a:cs typeface="Trebuchet MS"/>
              </a:rPr>
              <a:t> </a:t>
            </a:r>
            <a:r>
              <a:rPr sz="1250" dirty="0">
                <a:latin typeface="Trebuchet MS"/>
                <a:cs typeface="Trebuchet MS"/>
              </a:rPr>
              <a:t>medical</a:t>
            </a:r>
            <a:r>
              <a:rPr sz="1250" spc="35" dirty="0">
                <a:latin typeface="Trebuchet MS"/>
                <a:cs typeface="Trebuchet MS"/>
              </a:rPr>
              <a:t> </a:t>
            </a:r>
            <a:r>
              <a:rPr sz="1250" dirty="0">
                <a:latin typeface="Trebuchet MS"/>
                <a:cs typeface="Trebuchet MS"/>
              </a:rPr>
              <a:t>equipment</a:t>
            </a:r>
            <a:r>
              <a:rPr sz="1250" spc="90" dirty="0">
                <a:latin typeface="Trebuchet MS"/>
                <a:cs typeface="Trebuchet MS"/>
              </a:rPr>
              <a:t> </a:t>
            </a:r>
            <a:r>
              <a:rPr sz="1250" spc="55" dirty="0">
                <a:latin typeface="Trebuchet MS"/>
                <a:cs typeface="Trebuchet MS"/>
              </a:rPr>
              <a:t>4%</a:t>
            </a:r>
            <a:endParaRPr sz="1250">
              <a:latin typeface="Trebuchet MS"/>
              <a:cs typeface="Trebuchet MS"/>
            </a:endParaRPr>
          </a:p>
        </p:txBody>
      </p:sp>
      <p:sp>
        <p:nvSpPr>
          <p:cNvPr id="58" name="object 58"/>
          <p:cNvSpPr txBox="1"/>
          <p:nvPr/>
        </p:nvSpPr>
        <p:spPr>
          <a:xfrm>
            <a:off x="5840303" y="4040897"/>
            <a:ext cx="2242820"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Fuel</a:t>
            </a:r>
            <a:r>
              <a:rPr sz="1250" spc="50" dirty="0">
                <a:latin typeface="Trebuchet MS"/>
                <a:cs typeface="Trebuchet MS"/>
              </a:rPr>
              <a:t> </a:t>
            </a:r>
            <a:r>
              <a:rPr sz="1250" dirty="0">
                <a:latin typeface="Trebuchet MS"/>
                <a:cs typeface="Trebuchet MS"/>
              </a:rPr>
              <a:t>G</a:t>
            </a:r>
            <a:r>
              <a:rPr sz="1250" spc="105" dirty="0">
                <a:latin typeface="Trebuchet MS"/>
                <a:cs typeface="Trebuchet MS"/>
              </a:rPr>
              <a:t> </a:t>
            </a:r>
            <a:r>
              <a:rPr sz="1250" dirty="0">
                <a:latin typeface="Trebuchet MS"/>
                <a:cs typeface="Trebuchet MS"/>
              </a:rPr>
              <a:t>petroleum</a:t>
            </a:r>
            <a:r>
              <a:rPr sz="1250" spc="105" dirty="0">
                <a:latin typeface="Trebuchet MS"/>
                <a:cs typeface="Trebuchet MS"/>
              </a:rPr>
              <a:t> </a:t>
            </a:r>
            <a:r>
              <a:rPr sz="1250" dirty="0">
                <a:latin typeface="Trebuchet MS"/>
                <a:cs typeface="Trebuchet MS"/>
              </a:rPr>
              <a:t>products</a:t>
            </a:r>
            <a:r>
              <a:rPr sz="1250" spc="105" dirty="0">
                <a:latin typeface="Trebuchet MS"/>
                <a:cs typeface="Trebuchet MS"/>
              </a:rPr>
              <a:t> </a:t>
            </a:r>
            <a:r>
              <a:rPr sz="1250" spc="80" dirty="0">
                <a:latin typeface="Trebuchet MS"/>
                <a:cs typeface="Trebuchet MS"/>
              </a:rPr>
              <a:t>9%</a:t>
            </a:r>
            <a:endParaRPr sz="1250">
              <a:latin typeface="Trebuchet MS"/>
              <a:cs typeface="Trebuchet MS"/>
            </a:endParaRPr>
          </a:p>
        </p:txBody>
      </p:sp>
      <p:sp>
        <p:nvSpPr>
          <p:cNvPr id="59" name="object 59"/>
          <p:cNvSpPr txBox="1"/>
          <p:nvPr/>
        </p:nvSpPr>
        <p:spPr>
          <a:xfrm>
            <a:off x="6808219" y="8547932"/>
            <a:ext cx="213042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Machinery</a:t>
            </a:r>
            <a:r>
              <a:rPr sz="1250" spc="140" dirty="0">
                <a:latin typeface="Trebuchet MS"/>
                <a:cs typeface="Trebuchet MS"/>
              </a:rPr>
              <a:t> </a:t>
            </a:r>
            <a:r>
              <a:rPr sz="1250" dirty="0">
                <a:latin typeface="Trebuchet MS"/>
                <a:cs typeface="Trebuchet MS"/>
              </a:rPr>
              <a:t>G</a:t>
            </a:r>
            <a:r>
              <a:rPr sz="1250" spc="204" dirty="0">
                <a:latin typeface="Trebuchet MS"/>
                <a:cs typeface="Trebuchet MS"/>
              </a:rPr>
              <a:t> </a:t>
            </a:r>
            <a:r>
              <a:rPr sz="1250" dirty="0">
                <a:latin typeface="Trebuchet MS"/>
                <a:cs typeface="Trebuchet MS"/>
              </a:rPr>
              <a:t>accessories</a:t>
            </a:r>
            <a:r>
              <a:rPr sz="1250" spc="204" dirty="0">
                <a:latin typeface="Trebuchet MS"/>
                <a:cs typeface="Trebuchet MS"/>
              </a:rPr>
              <a:t> </a:t>
            </a:r>
            <a:r>
              <a:rPr sz="1250" spc="-25" dirty="0">
                <a:latin typeface="Trebuchet MS"/>
                <a:cs typeface="Trebuchet MS"/>
              </a:rPr>
              <a:t>11%</a:t>
            </a:r>
            <a:endParaRPr sz="1250">
              <a:latin typeface="Trebuchet MS"/>
              <a:cs typeface="Trebuchet MS"/>
            </a:endParaRPr>
          </a:p>
        </p:txBody>
      </p:sp>
      <p:sp>
        <p:nvSpPr>
          <p:cNvPr id="60" name="object 60"/>
          <p:cNvSpPr txBox="1"/>
          <p:nvPr/>
        </p:nvSpPr>
        <p:spPr>
          <a:xfrm>
            <a:off x="4142940" y="3484052"/>
            <a:ext cx="82105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Cereals</a:t>
            </a:r>
            <a:r>
              <a:rPr sz="1250" spc="165" dirty="0">
                <a:latin typeface="Trebuchet MS"/>
                <a:cs typeface="Trebuchet MS"/>
              </a:rPr>
              <a:t> </a:t>
            </a:r>
            <a:r>
              <a:rPr sz="1250" spc="50" dirty="0">
                <a:latin typeface="Trebuchet MS"/>
                <a:cs typeface="Trebuchet MS"/>
              </a:rPr>
              <a:t>3%</a:t>
            </a:r>
            <a:endParaRPr sz="1250">
              <a:latin typeface="Trebuchet MS"/>
              <a:cs typeface="Trebuchet MS"/>
            </a:endParaRPr>
          </a:p>
        </p:txBody>
      </p:sp>
      <p:grpSp>
        <p:nvGrpSpPr>
          <p:cNvPr id="61" name="object 61"/>
          <p:cNvGrpSpPr/>
          <p:nvPr/>
        </p:nvGrpSpPr>
        <p:grpSpPr>
          <a:xfrm>
            <a:off x="12846119" y="5247672"/>
            <a:ext cx="3957320" cy="4039870"/>
            <a:chOff x="12846119" y="5247672"/>
            <a:chExt cx="3957320" cy="4039870"/>
          </a:xfrm>
        </p:grpSpPr>
        <p:sp>
          <p:nvSpPr>
            <p:cNvPr id="62" name="object 62"/>
            <p:cNvSpPr/>
            <p:nvPr/>
          </p:nvSpPr>
          <p:spPr>
            <a:xfrm>
              <a:off x="14757728" y="5334425"/>
              <a:ext cx="69215" cy="1976755"/>
            </a:xfrm>
            <a:custGeom>
              <a:avLst/>
              <a:gdLst/>
              <a:ahLst/>
              <a:cxnLst/>
              <a:rect l="l" t="t" r="r" b="b"/>
              <a:pathLst>
                <a:path w="69215" h="1976754">
                  <a:moveTo>
                    <a:pt x="34470" y="0"/>
                  </a:moveTo>
                  <a:lnTo>
                    <a:pt x="0" y="900"/>
                  </a:lnTo>
                  <a:lnTo>
                    <a:pt x="68982" y="1976212"/>
                  </a:lnTo>
                  <a:lnTo>
                    <a:pt x="34470" y="0"/>
                  </a:lnTo>
                  <a:close/>
                </a:path>
              </a:pathLst>
            </a:custGeom>
            <a:solidFill>
              <a:srgbClr val="E41300"/>
            </a:solidFill>
          </p:spPr>
          <p:txBody>
            <a:bodyPr wrap="square" lIns="0" tIns="0" rIns="0" bIns="0" rtlCol="0"/>
            <a:lstStyle/>
            <a:p>
              <a:endParaRPr/>
            </a:p>
          </p:txBody>
        </p:sp>
        <p:sp>
          <p:nvSpPr>
            <p:cNvPr id="63" name="object 63"/>
            <p:cNvSpPr/>
            <p:nvPr/>
          </p:nvSpPr>
          <p:spPr>
            <a:xfrm>
              <a:off x="14688830" y="5335325"/>
              <a:ext cx="138430" cy="1975485"/>
            </a:xfrm>
            <a:custGeom>
              <a:avLst/>
              <a:gdLst/>
              <a:ahLst/>
              <a:cxnLst/>
              <a:rect l="l" t="t" r="r" b="b"/>
              <a:pathLst>
                <a:path w="138430" h="1975484">
                  <a:moveTo>
                    <a:pt x="68898" y="0"/>
                  </a:moveTo>
                  <a:lnTo>
                    <a:pt x="34437" y="1480"/>
                  </a:lnTo>
                  <a:lnTo>
                    <a:pt x="0" y="3612"/>
                  </a:lnTo>
                  <a:lnTo>
                    <a:pt x="137880" y="1975311"/>
                  </a:lnTo>
                  <a:lnTo>
                    <a:pt x="68898" y="0"/>
                  </a:lnTo>
                  <a:close/>
                </a:path>
              </a:pathLst>
            </a:custGeom>
            <a:solidFill>
              <a:srgbClr val="AA00FF"/>
            </a:solidFill>
          </p:spPr>
          <p:txBody>
            <a:bodyPr wrap="square" lIns="0" tIns="0" rIns="0" bIns="0" rtlCol="0"/>
            <a:lstStyle/>
            <a:p>
              <a:endParaRPr/>
            </a:p>
          </p:txBody>
        </p:sp>
        <p:sp>
          <p:nvSpPr>
            <p:cNvPr id="64" name="object 64"/>
            <p:cNvSpPr/>
            <p:nvPr/>
          </p:nvSpPr>
          <p:spPr>
            <a:xfrm>
              <a:off x="14585828" y="5338937"/>
              <a:ext cx="241300" cy="1972310"/>
            </a:xfrm>
            <a:custGeom>
              <a:avLst/>
              <a:gdLst/>
              <a:ahLst/>
              <a:cxnLst/>
              <a:rect l="l" t="t" r="r" b="b"/>
              <a:pathLst>
                <a:path w="241300" h="1972309">
                  <a:moveTo>
                    <a:pt x="103002" y="0"/>
                  </a:moveTo>
                  <a:lnTo>
                    <a:pt x="76775" y="1988"/>
                  </a:lnTo>
                  <a:lnTo>
                    <a:pt x="51434" y="4251"/>
                  </a:lnTo>
                  <a:lnTo>
                    <a:pt x="26126" y="6867"/>
                  </a:lnTo>
                  <a:lnTo>
                    <a:pt x="0" y="9915"/>
                  </a:lnTo>
                  <a:lnTo>
                    <a:pt x="240882" y="1971699"/>
                  </a:lnTo>
                  <a:lnTo>
                    <a:pt x="103002" y="0"/>
                  </a:lnTo>
                  <a:close/>
                </a:path>
              </a:pathLst>
            </a:custGeom>
            <a:solidFill>
              <a:srgbClr val="E2C700"/>
            </a:solidFill>
          </p:spPr>
          <p:txBody>
            <a:bodyPr wrap="square" lIns="0" tIns="0" rIns="0" bIns="0" rtlCol="0"/>
            <a:lstStyle/>
            <a:p>
              <a:endParaRPr/>
            </a:p>
          </p:txBody>
        </p:sp>
        <p:sp>
          <p:nvSpPr>
            <p:cNvPr id="65" name="object 65"/>
            <p:cNvSpPr/>
            <p:nvPr/>
          </p:nvSpPr>
          <p:spPr>
            <a:xfrm>
              <a:off x="14382085" y="5348853"/>
              <a:ext cx="445134" cy="1962150"/>
            </a:xfrm>
            <a:custGeom>
              <a:avLst/>
              <a:gdLst/>
              <a:ahLst/>
              <a:cxnLst/>
              <a:rect l="l" t="t" r="r" b="b"/>
              <a:pathLst>
                <a:path w="445134" h="1962150">
                  <a:moveTo>
                    <a:pt x="203742" y="0"/>
                  </a:moveTo>
                  <a:lnTo>
                    <a:pt x="152848" y="6953"/>
                  </a:lnTo>
                  <a:lnTo>
                    <a:pt x="101415" y="15347"/>
                  </a:lnTo>
                  <a:lnTo>
                    <a:pt x="50211" y="25049"/>
                  </a:lnTo>
                  <a:lnTo>
                    <a:pt x="0" y="35925"/>
                  </a:lnTo>
                  <a:lnTo>
                    <a:pt x="444625" y="1961783"/>
                  </a:lnTo>
                  <a:lnTo>
                    <a:pt x="203742" y="0"/>
                  </a:lnTo>
                  <a:close/>
                </a:path>
              </a:pathLst>
            </a:custGeom>
            <a:solidFill>
              <a:srgbClr val="F96800"/>
            </a:solidFill>
          </p:spPr>
          <p:txBody>
            <a:bodyPr wrap="square" lIns="0" tIns="0" rIns="0" bIns="0" rtlCol="0"/>
            <a:lstStyle/>
            <a:p>
              <a:endParaRPr/>
            </a:p>
          </p:txBody>
        </p:sp>
        <p:sp>
          <p:nvSpPr>
            <p:cNvPr id="66" name="object 66"/>
            <p:cNvSpPr/>
            <p:nvPr/>
          </p:nvSpPr>
          <p:spPr>
            <a:xfrm>
              <a:off x="14118386" y="5384779"/>
              <a:ext cx="708660" cy="1925955"/>
            </a:xfrm>
            <a:custGeom>
              <a:avLst/>
              <a:gdLst/>
              <a:ahLst/>
              <a:cxnLst/>
              <a:rect l="l" t="t" r="r" b="b"/>
              <a:pathLst>
                <a:path w="708659" h="1925954">
                  <a:moveTo>
                    <a:pt x="263698" y="0"/>
                  </a:moveTo>
                  <a:lnTo>
                    <a:pt x="209874" y="13209"/>
                  </a:lnTo>
                  <a:lnTo>
                    <a:pt x="156769" y="27821"/>
                  </a:lnTo>
                  <a:lnTo>
                    <a:pt x="104207" y="43890"/>
                  </a:lnTo>
                  <a:lnTo>
                    <a:pt x="52009" y="61469"/>
                  </a:lnTo>
                  <a:lnTo>
                    <a:pt x="0" y="80615"/>
                  </a:lnTo>
                  <a:lnTo>
                    <a:pt x="708323" y="1925857"/>
                  </a:lnTo>
                  <a:lnTo>
                    <a:pt x="263698" y="0"/>
                  </a:lnTo>
                  <a:close/>
                </a:path>
              </a:pathLst>
            </a:custGeom>
            <a:solidFill>
              <a:srgbClr val="1BA0E1"/>
            </a:solidFill>
          </p:spPr>
          <p:txBody>
            <a:bodyPr wrap="square" lIns="0" tIns="0" rIns="0" bIns="0" rtlCol="0"/>
            <a:lstStyle/>
            <a:p>
              <a:endParaRPr/>
            </a:p>
          </p:txBody>
        </p:sp>
        <p:sp>
          <p:nvSpPr>
            <p:cNvPr id="67" name="object 67"/>
            <p:cNvSpPr/>
            <p:nvPr/>
          </p:nvSpPr>
          <p:spPr>
            <a:xfrm>
              <a:off x="13838458" y="5465394"/>
              <a:ext cx="988694" cy="1845310"/>
            </a:xfrm>
            <a:custGeom>
              <a:avLst/>
              <a:gdLst/>
              <a:ahLst/>
              <a:cxnLst/>
              <a:rect l="l" t="t" r="r" b="b"/>
              <a:pathLst>
                <a:path w="988694" h="1845309">
                  <a:moveTo>
                    <a:pt x="279928" y="0"/>
                  </a:moveTo>
                  <a:lnTo>
                    <a:pt x="228067" y="20467"/>
                  </a:lnTo>
                  <a:lnTo>
                    <a:pt x="181126" y="40297"/>
                  </a:lnTo>
                  <a:lnTo>
                    <a:pt x="136976" y="60503"/>
                  </a:lnTo>
                  <a:lnTo>
                    <a:pt x="93490" y="82100"/>
                  </a:lnTo>
                  <a:lnTo>
                    <a:pt x="48540" y="106102"/>
                  </a:lnTo>
                  <a:lnTo>
                    <a:pt x="0" y="133524"/>
                  </a:lnTo>
                  <a:lnTo>
                    <a:pt x="988252" y="1845242"/>
                  </a:lnTo>
                  <a:lnTo>
                    <a:pt x="279928" y="0"/>
                  </a:lnTo>
                  <a:close/>
                </a:path>
              </a:pathLst>
            </a:custGeom>
            <a:solidFill>
              <a:srgbClr val="6C8663"/>
            </a:solidFill>
          </p:spPr>
          <p:txBody>
            <a:bodyPr wrap="square" lIns="0" tIns="0" rIns="0" bIns="0" rtlCol="0"/>
            <a:lstStyle/>
            <a:p>
              <a:endParaRPr/>
            </a:p>
          </p:txBody>
        </p:sp>
        <p:sp>
          <p:nvSpPr>
            <p:cNvPr id="68" name="object 68"/>
            <p:cNvSpPr/>
            <p:nvPr/>
          </p:nvSpPr>
          <p:spPr>
            <a:xfrm>
              <a:off x="13404911" y="5598919"/>
              <a:ext cx="1422400" cy="1711960"/>
            </a:xfrm>
            <a:custGeom>
              <a:avLst/>
              <a:gdLst/>
              <a:ahLst/>
              <a:cxnLst/>
              <a:rect l="l" t="t" r="r" b="b"/>
              <a:pathLst>
                <a:path w="1422400" h="1711959">
                  <a:moveTo>
                    <a:pt x="433547" y="0"/>
                  </a:moveTo>
                  <a:lnTo>
                    <a:pt x="390325" y="25687"/>
                  </a:lnTo>
                  <a:lnTo>
                    <a:pt x="347821" y="52431"/>
                  </a:lnTo>
                  <a:lnTo>
                    <a:pt x="306049" y="80218"/>
                  </a:lnTo>
                  <a:lnTo>
                    <a:pt x="265024" y="109039"/>
                  </a:lnTo>
                  <a:lnTo>
                    <a:pt x="224760" y="138880"/>
                  </a:lnTo>
                  <a:lnTo>
                    <a:pt x="185273" y="169730"/>
                  </a:lnTo>
                  <a:lnTo>
                    <a:pt x="146577" y="201578"/>
                  </a:lnTo>
                  <a:lnTo>
                    <a:pt x="108687" y="234412"/>
                  </a:lnTo>
                  <a:lnTo>
                    <a:pt x="71617" y="268220"/>
                  </a:lnTo>
                  <a:lnTo>
                    <a:pt x="35383" y="302990"/>
                  </a:lnTo>
                  <a:lnTo>
                    <a:pt x="0" y="338712"/>
                  </a:lnTo>
                  <a:lnTo>
                    <a:pt x="1421799" y="1711717"/>
                  </a:lnTo>
                  <a:lnTo>
                    <a:pt x="433547" y="0"/>
                  </a:lnTo>
                  <a:close/>
                </a:path>
              </a:pathLst>
            </a:custGeom>
            <a:solidFill>
              <a:srgbClr val="5FA916"/>
            </a:solidFill>
          </p:spPr>
          <p:txBody>
            <a:bodyPr wrap="square" lIns="0" tIns="0" rIns="0" bIns="0" rtlCol="0"/>
            <a:lstStyle/>
            <a:p>
              <a:endParaRPr/>
            </a:p>
          </p:txBody>
        </p:sp>
        <p:sp>
          <p:nvSpPr>
            <p:cNvPr id="69" name="object 69"/>
            <p:cNvSpPr/>
            <p:nvPr/>
          </p:nvSpPr>
          <p:spPr>
            <a:xfrm>
              <a:off x="13035372" y="5937631"/>
              <a:ext cx="1791335" cy="1373505"/>
            </a:xfrm>
            <a:custGeom>
              <a:avLst/>
              <a:gdLst/>
              <a:ahLst/>
              <a:cxnLst/>
              <a:rect l="l" t="t" r="r" b="b"/>
              <a:pathLst>
                <a:path w="1791334" h="1373504">
                  <a:moveTo>
                    <a:pt x="369538" y="0"/>
                  </a:moveTo>
                  <a:lnTo>
                    <a:pt x="333309" y="38353"/>
                  </a:lnTo>
                  <a:lnTo>
                    <a:pt x="298747" y="76674"/>
                  </a:lnTo>
                  <a:lnTo>
                    <a:pt x="265752" y="115109"/>
                  </a:lnTo>
                  <a:lnTo>
                    <a:pt x="234224" y="153803"/>
                  </a:lnTo>
                  <a:lnTo>
                    <a:pt x="204063" y="192901"/>
                  </a:lnTo>
                  <a:lnTo>
                    <a:pt x="175169" y="232549"/>
                  </a:lnTo>
                  <a:lnTo>
                    <a:pt x="147443" y="272891"/>
                  </a:lnTo>
                  <a:lnTo>
                    <a:pt x="120783" y="314075"/>
                  </a:lnTo>
                  <a:lnTo>
                    <a:pt x="95092" y="356244"/>
                  </a:lnTo>
                  <a:lnTo>
                    <a:pt x="70267" y="399545"/>
                  </a:lnTo>
                  <a:lnTo>
                    <a:pt x="46210" y="444123"/>
                  </a:lnTo>
                  <a:lnTo>
                    <a:pt x="22821" y="490123"/>
                  </a:lnTo>
                  <a:lnTo>
                    <a:pt x="0" y="537690"/>
                  </a:lnTo>
                  <a:lnTo>
                    <a:pt x="1791338" y="1373005"/>
                  </a:lnTo>
                  <a:lnTo>
                    <a:pt x="369538" y="0"/>
                  </a:lnTo>
                  <a:close/>
                </a:path>
              </a:pathLst>
            </a:custGeom>
            <a:solidFill>
              <a:srgbClr val="0050EE"/>
            </a:solidFill>
          </p:spPr>
          <p:txBody>
            <a:bodyPr wrap="square" lIns="0" tIns="0" rIns="0" bIns="0" rtlCol="0"/>
            <a:lstStyle/>
            <a:p>
              <a:endParaRPr/>
            </a:p>
          </p:txBody>
        </p:sp>
        <p:sp>
          <p:nvSpPr>
            <p:cNvPr id="70" name="object 70"/>
            <p:cNvSpPr/>
            <p:nvPr/>
          </p:nvSpPr>
          <p:spPr>
            <a:xfrm>
              <a:off x="12846119" y="6475322"/>
              <a:ext cx="3656965" cy="2812415"/>
            </a:xfrm>
            <a:custGeom>
              <a:avLst/>
              <a:gdLst/>
              <a:ahLst/>
              <a:cxnLst/>
              <a:rect l="l" t="t" r="r" b="b"/>
              <a:pathLst>
                <a:path w="3656965" h="2812415">
                  <a:moveTo>
                    <a:pt x="189253" y="0"/>
                  </a:moveTo>
                  <a:lnTo>
                    <a:pt x="169182" y="44391"/>
                  </a:lnTo>
                  <a:lnTo>
                    <a:pt x="150263" y="88995"/>
                  </a:lnTo>
                  <a:lnTo>
                    <a:pt x="132491" y="133792"/>
                  </a:lnTo>
                  <a:lnTo>
                    <a:pt x="115860" y="178767"/>
                  </a:lnTo>
                  <a:lnTo>
                    <a:pt x="100366" y="223902"/>
                  </a:lnTo>
                  <a:lnTo>
                    <a:pt x="86004" y="269181"/>
                  </a:lnTo>
                  <a:lnTo>
                    <a:pt x="72769" y="314586"/>
                  </a:lnTo>
                  <a:lnTo>
                    <a:pt x="60655" y="360101"/>
                  </a:lnTo>
                  <a:lnTo>
                    <a:pt x="49658" y="405708"/>
                  </a:lnTo>
                  <a:lnTo>
                    <a:pt x="39773" y="451392"/>
                  </a:lnTo>
                  <a:lnTo>
                    <a:pt x="30994" y="497134"/>
                  </a:lnTo>
                  <a:lnTo>
                    <a:pt x="23316" y="542918"/>
                  </a:lnTo>
                  <a:lnTo>
                    <a:pt x="16736" y="588727"/>
                  </a:lnTo>
                  <a:lnTo>
                    <a:pt x="11247" y="634544"/>
                  </a:lnTo>
                  <a:lnTo>
                    <a:pt x="6844" y="680353"/>
                  </a:lnTo>
                  <a:lnTo>
                    <a:pt x="3523" y="726135"/>
                  </a:lnTo>
                  <a:lnTo>
                    <a:pt x="1279" y="771875"/>
                  </a:lnTo>
                  <a:lnTo>
                    <a:pt x="106" y="817556"/>
                  </a:lnTo>
                  <a:lnTo>
                    <a:pt x="0" y="863159"/>
                  </a:lnTo>
                  <a:lnTo>
                    <a:pt x="955" y="908670"/>
                  </a:lnTo>
                  <a:lnTo>
                    <a:pt x="2966" y="954069"/>
                  </a:lnTo>
                  <a:lnTo>
                    <a:pt x="6029" y="999342"/>
                  </a:lnTo>
                  <a:lnTo>
                    <a:pt x="10139" y="1044470"/>
                  </a:lnTo>
                  <a:lnTo>
                    <a:pt x="15290" y="1089437"/>
                  </a:lnTo>
                  <a:lnTo>
                    <a:pt x="21477" y="1134226"/>
                  </a:lnTo>
                  <a:lnTo>
                    <a:pt x="28696" y="1178820"/>
                  </a:lnTo>
                  <a:lnTo>
                    <a:pt x="36941" y="1223202"/>
                  </a:lnTo>
                  <a:lnTo>
                    <a:pt x="46208" y="1267355"/>
                  </a:lnTo>
                  <a:lnTo>
                    <a:pt x="56491" y="1311262"/>
                  </a:lnTo>
                  <a:lnTo>
                    <a:pt x="67785" y="1354906"/>
                  </a:lnTo>
                  <a:lnTo>
                    <a:pt x="80086" y="1398271"/>
                  </a:lnTo>
                  <a:lnTo>
                    <a:pt x="93388" y="1441339"/>
                  </a:lnTo>
                  <a:lnTo>
                    <a:pt x="107686" y="1484094"/>
                  </a:lnTo>
                  <a:lnTo>
                    <a:pt x="122976" y="1526518"/>
                  </a:lnTo>
                  <a:lnTo>
                    <a:pt x="139252" y="1568595"/>
                  </a:lnTo>
                  <a:lnTo>
                    <a:pt x="156509" y="1610307"/>
                  </a:lnTo>
                  <a:lnTo>
                    <a:pt x="174742" y="1651638"/>
                  </a:lnTo>
                  <a:lnTo>
                    <a:pt x="193947" y="1692571"/>
                  </a:lnTo>
                  <a:lnTo>
                    <a:pt x="214118" y="1733089"/>
                  </a:lnTo>
                  <a:lnTo>
                    <a:pt x="235250" y="1773175"/>
                  </a:lnTo>
                  <a:lnTo>
                    <a:pt x="257338" y="1812812"/>
                  </a:lnTo>
                  <a:lnTo>
                    <a:pt x="280378" y="1851983"/>
                  </a:lnTo>
                  <a:lnTo>
                    <a:pt x="304364" y="1890672"/>
                  </a:lnTo>
                  <a:lnTo>
                    <a:pt x="329291" y="1928860"/>
                  </a:lnTo>
                  <a:lnTo>
                    <a:pt x="355154" y="1966532"/>
                  </a:lnTo>
                  <a:lnTo>
                    <a:pt x="381948" y="2003670"/>
                  </a:lnTo>
                  <a:lnTo>
                    <a:pt x="409668" y="2040258"/>
                  </a:lnTo>
                  <a:lnTo>
                    <a:pt x="438310" y="2076279"/>
                  </a:lnTo>
                  <a:lnTo>
                    <a:pt x="467867" y="2111715"/>
                  </a:lnTo>
                  <a:lnTo>
                    <a:pt x="498336" y="2146549"/>
                  </a:lnTo>
                  <a:lnTo>
                    <a:pt x="529711" y="2180766"/>
                  </a:lnTo>
                  <a:lnTo>
                    <a:pt x="561986" y="2214347"/>
                  </a:lnTo>
                  <a:lnTo>
                    <a:pt x="595158" y="2247277"/>
                  </a:lnTo>
                  <a:lnTo>
                    <a:pt x="629221" y="2279537"/>
                  </a:lnTo>
                  <a:lnTo>
                    <a:pt x="664170" y="2311111"/>
                  </a:lnTo>
                  <a:lnTo>
                    <a:pt x="699999" y="2341983"/>
                  </a:lnTo>
                  <a:lnTo>
                    <a:pt x="736705" y="2372134"/>
                  </a:lnTo>
                  <a:lnTo>
                    <a:pt x="774282" y="2401550"/>
                  </a:lnTo>
                  <a:lnTo>
                    <a:pt x="812725" y="2430211"/>
                  </a:lnTo>
                  <a:lnTo>
                    <a:pt x="852028" y="2458102"/>
                  </a:lnTo>
                  <a:lnTo>
                    <a:pt x="892188" y="2485205"/>
                  </a:lnTo>
                  <a:lnTo>
                    <a:pt x="933199" y="2511504"/>
                  </a:lnTo>
                  <a:lnTo>
                    <a:pt x="974227" y="2536467"/>
                  </a:lnTo>
                  <a:lnTo>
                    <a:pt x="1015618" y="2560318"/>
                  </a:lnTo>
                  <a:lnTo>
                    <a:pt x="1057355" y="2583061"/>
                  </a:lnTo>
                  <a:lnTo>
                    <a:pt x="1099419" y="2604701"/>
                  </a:lnTo>
                  <a:lnTo>
                    <a:pt x="1141793" y="2625242"/>
                  </a:lnTo>
                  <a:lnTo>
                    <a:pt x="1184459" y="2644687"/>
                  </a:lnTo>
                  <a:lnTo>
                    <a:pt x="1227399" y="2663041"/>
                  </a:lnTo>
                  <a:lnTo>
                    <a:pt x="1270595" y="2680308"/>
                  </a:lnTo>
                  <a:lnTo>
                    <a:pt x="1314030" y="2696492"/>
                  </a:lnTo>
                  <a:lnTo>
                    <a:pt x="1357685" y="2711597"/>
                  </a:lnTo>
                  <a:lnTo>
                    <a:pt x="1401543" y="2725627"/>
                  </a:lnTo>
                  <a:lnTo>
                    <a:pt x="1445586" y="2738587"/>
                  </a:lnTo>
                  <a:lnTo>
                    <a:pt x="1489796" y="2750481"/>
                  </a:lnTo>
                  <a:lnTo>
                    <a:pt x="1534155" y="2761312"/>
                  </a:lnTo>
                  <a:lnTo>
                    <a:pt x="1578645" y="2771085"/>
                  </a:lnTo>
                  <a:lnTo>
                    <a:pt x="1623249" y="2779803"/>
                  </a:lnTo>
                  <a:lnTo>
                    <a:pt x="1667949" y="2787472"/>
                  </a:lnTo>
                  <a:lnTo>
                    <a:pt x="1712726" y="2794095"/>
                  </a:lnTo>
                  <a:lnTo>
                    <a:pt x="1757564" y="2799676"/>
                  </a:lnTo>
                  <a:lnTo>
                    <a:pt x="1802444" y="2804220"/>
                  </a:lnTo>
                  <a:lnTo>
                    <a:pt x="1847348" y="2807729"/>
                  </a:lnTo>
                  <a:lnTo>
                    <a:pt x="1892259" y="2810210"/>
                  </a:lnTo>
                  <a:lnTo>
                    <a:pt x="1937158" y="2811665"/>
                  </a:lnTo>
                  <a:lnTo>
                    <a:pt x="1982028" y="2812099"/>
                  </a:lnTo>
                  <a:lnTo>
                    <a:pt x="2026852" y="2811516"/>
                  </a:lnTo>
                  <a:lnTo>
                    <a:pt x="2071610" y="2809920"/>
                  </a:lnTo>
                  <a:lnTo>
                    <a:pt x="2116286" y="2807315"/>
                  </a:lnTo>
                  <a:lnTo>
                    <a:pt x="2160862" y="2803706"/>
                  </a:lnTo>
                  <a:lnTo>
                    <a:pt x="2205319" y="2799096"/>
                  </a:lnTo>
                  <a:lnTo>
                    <a:pt x="2249640" y="2793489"/>
                  </a:lnTo>
                  <a:lnTo>
                    <a:pt x="2293807" y="2786890"/>
                  </a:lnTo>
                  <a:lnTo>
                    <a:pt x="2337803" y="2779303"/>
                  </a:lnTo>
                  <a:lnTo>
                    <a:pt x="2381608" y="2770731"/>
                  </a:lnTo>
                  <a:lnTo>
                    <a:pt x="2425207" y="2761180"/>
                  </a:lnTo>
                  <a:lnTo>
                    <a:pt x="2468580" y="2750653"/>
                  </a:lnTo>
                  <a:lnTo>
                    <a:pt x="2511710" y="2739153"/>
                  </a:lnTo>
                  <a:lnTo>
                    <a:pt x="2554579" y="2726687"/>
                  </a:lnTo>
                  <a:lnTo>
                    <a:pt x="2597169" y="2713256"/>
                  </a:lnTo>
                  <a:lnTo>
                    <a:pt x="2639462" y="2698867"/>
                  </a:lnTo>
                  <a:lnTo>
                    <a:pt x="2681441" y="2683522"/>
                  </a:lnTo>
                  <a:lnTo>
                    <a:pt x="2723088" y="2667225"/>
                  </a:lnTo>
                  <a:lnTo>
                    <a:pt x="2764385" y="2649982"/>
                  </a:lnTo>
                  <a:lnTo>
                    <a:pt x="2805313" y="2631796"/>
                  </a:lnTo>
                  <a:lnTo>
                    <a:pt x="2845856" y="2612671"/>
                  </a:lnTo>
                  <a:lnTo>
                    <a:pt x="2885996" y="2592611"/>
                  </a:lnTo>
                  <a:lnTo>
                    <a:pt x="2925713" y="2571620"/>
                  </a:lnTo>
                  <a:lnTo>
                    <a:pt x="2964992" y="2549703"/>
                  </a:lnTo>
                  <a:lnTo>
                    <a:pt x="3003813" y="2526864"/>
                  </a:lnTo>
                  <a:lnTo>
                    <a:pt x="3042160" y="2503106"/>
                  </a:lnTo>
                  <a:lnTo>
                    <a:pt x="3080013" y="2478435"/>
                  </a:lnTo>
                  <a:lnTo>
                    <a:pt x="3117356" y="2452853"/>
                  </a:lnTo>
                  <a:lnTo>
                    <a:pt x="3154171" y="2426365"/>
                  </a:lnTo>
                  <a:lnTo>
                    <a:pt x="3190439" y="2398976"/>
                  </a:lnTo>
                  <a:lnTo>
                    <a:pt x="3226143" y="2370688"/>
                  </a:lnTo>
                  <a:lnTo>
                    <a:pt x="3261265" y="2341508"/>
                  </a:lnTo>
                  <a:lnTo>
                    <a:pt x="3295788" y="2311438"/>
                  </a:lnTo>
                  <a:lnTo>
                    <a:pt x="3329693" y="2280482"/>
                  </a:lnTo>
                  <a:lnTo>
                    <a:pt x="3362962" y="2248645"/>
                  </a:lnTo>
                  <a:lnTo>
                    <a:pt x="3395578" y="2215931"/>
                  </a:lnTo>
                  <a:lnTo>
                    <a:pt x="3427523" y="2182345"/>
                  </a:lnTo>
                  <a:lnTo>
                    <a:pt x="3458778" y="2147889"/>
                  </a:lnTo>
                  <a:lnTo>
                    <a:pt x="3489328" y="2112569"/>
                  </a:lnTo>
                  <a:lnTo>
                    <a:pt x="3519152" y="2076388"/>
                  </a:lnTo>
                  <a:lnTo>
                    <a:pt x="3548234" y="2039350"/>
                  </a:lnTo>
                  <a:lnTo>
                    <a:pt x="3576556" y="2001460"/>
                  </a:lnTo>
                  <a:lnTo>
                    <a:pt x="3604099" y="1962722"/>
                  </a:lnTo>
                  <a:lnTo>
                    <a:pt x="3630847" y="1923139"/>
                  </a:lnTo>
                  <a:lnTo>
                    <a:pt x="3656781" y="1882717"/>
                  </a:lnTo>
                  <a:lnTo>
                    <a:pt x="1980591" y="835314"/>
                  </a:lnTo>
                  <a:lnTo>
                    <a:pt x="189253" y="0"/>
                  </a:lnTo>
                  <a:close/>
                </a:path>
              </a:pathLst>
            </a:custGeom>
            <a:solidFill>
              <a:srgbClr val="D70073"/>
            </a:solidFill>
          </p:spPr>
          <p:txBody>
            <a:bodyPr wrap="square" lIns="0" tIns="0" rIns="0" bIns="0" rtlCol="0"/>
            <a:lstStyle/>
            <a:p>
              <a:endParaRPr/>
            </a:p>
          </p:txBody>
        </p:sp>
        <p:sp>
          <p:nvSpPr>
            <p:cNvPr id="71" name="object 71"/>
            <p:cNvSpPr/>
            <p:nvPr/>
          </p:nvSpPr>
          <p:spPr>
            <a:xfrm>
              <a:off x="14826711" y="5334121"/>
              <a:ext cx="1976755" cy="3024505"/>
            </a:xfrm>
            <a:custGeom>
              <a:avLst/>
              <a:gdLst/>
              <a:ahLst/>
              <a:cxnLst/>
              <a:rect l="l" t="t" r="r" b="b"/>
              <a:pathLst>
                <a:path w="1976755" h="3024504">
                  <a:moveTo>
                    <a:pt x="0" y="0"/>
                  </a:moveTo>
                  <a:lnTo>
                    <a:pt x="0" y="1976515"/>
                  </a:lnTo>
                  <a:lnTo>
                    <a:pt x="1676189" y="3023918"/>
                  </a:lnTo>
                  <a:lnTo>
                    <a:pt x="1703867" y="2978539"/>
                  </a:lnTo>
                  <a:lnTo>
                    <a:pt x="1730119" y="2933264"/>
                  </a:lnTo>
                  <a:lnTo>
                    <a:pt x="1754958" y="2888044"/>
                  </a:lnTo>
                  <a:lnTo>
                    <a:pt x="1778398" y="2842832"/>
                  </a:lnTo>
                  <a:lnTo>
                    <a:pt x="1800452" y="2797581"/>
                  </a:lnTo>
                  <a:lnTo>
                    <a:pt x="1821135" y="2752243"/>
                  </a:lnTo>
                  <a:lnTo>
                    <a:pt x="1840459" y="2706772"/>
                  </a:lnTo>
                  <a:lnTo>
                    <a:pt x="1858437" y="2661120"/>
                  </a:lnTo>
                  <a:lnTo>
                    <a:pt x="1875085" y="2615240"/>
                  </a:lnTo>
                  <a:lnTo>
                    <a:pt x="1890415" y="2569084"/>
                  </a:lnTo>
                  <a:lnTo>
                    <a:pt x="1904440" y="2522606"/>
                  </a:lnTo>
                  <a:lnTo>
                    <a:pt x="1917175" y="2475757"/>
                  </a:lnTo>
                  <a:lnTo>
                    <a:pt x="1928633" y="2428491"/>
                  </a:lnTo>
                  <a:lnTo>
                    <a:pt x="1938827" y="2380761"/>
                  </a:lnTo>
                  <a:lnTo>
                    <a:pt x="1947771" y="2332518"/>
                  </a:lnTo>
                  <a:lnTo>
                    <a:pt x="1955478" y="2283717"/>
                  </a:lnTo>
                  <a:lnTo>
                    <a:pt x="1961963" y="2234309"/>
                  </a:lnTo>
                  <a:lnTo>
                    <a:pt x="1967238" y="2184247"/>
                  </a:lnTo>
                  <a:lnTo>
                    <a:pt x="1971317" y="2133484"/>
                  </a:lnTo>
                  <a:lnTo>
                    <a:pt x="1974214" y="2081972"/>
                  </a:lnTo>
                  <a:lnTo>
                    <a:pt x="1975942" y="2029665"/>
                  </a:lnTo>
                  <a:lnTo>
                    <a:pt x="1976515" y="1976515"/>
                  </a:lnTo>
                  <a:lnTo>
                    <a:pt x="1975943" y="1928493"/>
                  </a:lnTo>
                  <a:lnTo>
                    <a:pt x="1974236" y="1880751"/>
                  </a:lnTo>
                  <a:lnTo>
                    <a:pt x="1971406" y="1833304"/>
                  </a:lnTo>
                  <a:lnTo>
                    <a:pt x="1967467" y="1786163"/>
                  </a:lnTo>
                  <a:lnTo>
                    <a:pt x="1962432" y="1739343"/>
                  </a:lnTo>
                  <a:lnTo>
                    <a:pt x="1956313" y="1692856"/>
                  </a:lnTo>
                  <a:lnTo>
                    <a:pt x="1949123" y="1646714"/>
                  </a:lnTo>
                  <a:lnTo>
                    <a:pt x="1940876" y="1600931"/>
                  </a:lnTo>
                  <a:lnTo>
                    <a:pt x="1931584" y="1555520"/>
                  </a:lnTo>
                  <a:lnTo>
                    <a:pt x="1921260" y="1510493"/>
                  </a:lnTo>
                  <a:lnTo>
                    <a:pt x="1909917" y="1465864"/>
                  </a:lnTo>
                  <a:lnTo>
                    <a:pt x="1897569" y="1421646"/>
                  </a:lnTo>
                  <a:lnTo>
                    <a:pt x="1884227" y="1377851"/>
                  </a:lnTo>
                  <a:lnTo>
                    <a:pt x="1869906" y="1334493"/>
                  </a:lnTo>
                  <a:lnTo>
                    <a:pt x="1854617" y="1291584"/>
                  </a:lnTo>
                  <a:lnTo>
                    <a:pt x="1838375" y="1249137"/>
                  </a:lnTo>
                  <a:lnTo>
                    <a:pt x="1821191" y="1207166"/>
                  </a:lnTo>
                  <a:lnTo>
                    <a:pt x="1803079" y="1165683"/>
                  </a:lnTo>
                  <a:lnTo>
                    <a:pt x="1784052" y="1124700"/>
                  </a:lnTo>
                  <a:lnTo>
                    <a:pt x="1764122" y="1084232"/>
                  </a:lnTo>
                  <a:lnTo>
                    <a:pt x="1743303" y="1044292"/>
                  </a:lnTo>
                  <a:lnTo>
                    <a:pt x="1721607" y="1004891"/>
                  </a:lnTo>
                  <a:lnTo>
                    <a:pt x="1699048" y="966042"/>
                  </a:lnTo>
                  <a:lnTo>
                    <a:pt x="1675639" y="927760"/>
                  </a:lnTo>
                  <a:lnTo>
                    <a:pt x="1651391" y="890057"/>
                  </a:lnTo>
                  <a:lnTo>
                    <a:pt x="1626319" y="852945"/>
                  </a:lnTo>
                  <a:lnTo>
                    <a:pt x="1600436" y="816438"/>
                  </a:lnTo>
                  <a:lnTo>
                    <a:pt x="1573753" y="780549"/>
                  </a:lnTo>
                  <a:lnTo>
                    <a:pt x="1546285" y="745290"/>
                  </a:lnTo>
                  <a:lnTo>
                    <a:pt x="1518043" y="710675"/>
                  </a:lnTo>
                  <a:lnTo>
                    <a:pt x="1489042" y="676716"/>
                  </a:lnTo>
                  <a:lnTo>
                    <a:pt x="1459294" y="643426"/>
                  </a:lnTo>
                  <a:lnTo>
                    <a:pt x="1428811" y="610819"/>
                  </a:lnTo>
                  <a:lnTo>
                    <a:pt x="1397607" y="578907"/>
                  </a:lnTo>
                  <a:lnTo>
                    <a:pt x="1365696" y="547704"/>
                  </a:lnTo>
                  <a:lnTo>
                    <a:pt x="1333088" y="517221"/>
                  </a:lnTo>
                  <a:lnTo>
                    <a:pt x="1299799" y="487473"/>
                  </a:lnTo>
                  <a:lnTo>
                    <a:pt x="1265840" y="458471"/>
                  </a:lnTo>
                  <a:lnTo>
                    <a:pt x="1231225" y="430230"/>
                  </a:lnTo>
                  <a:lnTo>
                    <a:pt x="1195966" y="402762"/>
                  </a:lnTo>
                  <a:lnTo>
                    <a:pt x="1160077" y="376079"/>
                  </a:lnTo>
                  <a:lnTo>
                    <a:pt x="1123570" y="350195"/>
                  </a:lnTo>
                  <a:lnTo>
                    <a:pt x="1086458" y="325123"/>
                  </a:lnTo>
                  <a:lnTo>
                    <a:pt x="1048755" y="300876"/>
                  </a:lnTo>
                  <a:lnTo>
                    <a:pt x="1010472" y="277467"/>
                  </a:lnTo>
                  <a:lnTo>
                    <a:pt x="971624" y="254907"/>
                  </a:lnTo>
                  <a:lnTo>
                    <a:pt x="932223" y="233212"/>
                  </a:lnTo>
                  <a:lnTo>
                    <a:pt x="892282" y="212393"/>
                  </a:lnTo>
                  <a:lnTo>
                    <a:pt x="851814" y="192463"/>
                  </a:lnTo>
                  <a:lnTo>
                    <a:pt x="810832" y="173436"/>
                  </a:lnTo>
                  <a:lnTo>
                    <a:pt x="769349" y="155324"/>
                  </a:lnTo>
                  <a:lnTo>
                    <a:pt x="727378" y="138140"/>
                  </a:lnTo>
                  <a:lnTo>
                    <a:pt x="684931" y="121897"/>
                  </a:lnTo>
                  <a:lnTo>
                    <a:pt x="642022" y="106609"/>
                  </a:lnTo>
                  <a:lnTo>
                    <a:pt x="598663" y="92287"/>
                  </a:lnTo>
                  <a:lnTo>
                    <a:pt x="554869" y="78946"/>
                  </a:lnTo>
                  <a:lnTo>
                    <a:pt x="510650" y="66597"/>
                  </a:lnTo>
                  <a:lnTo>
                    <a:pt x="466021" y="55255"/>
                  </a:lnTo>
                  <a:lnTo>
                    <a:pt x="420995" y="44931"/>
                  </a:lnTo>
                  <a:lnTo>
                    <a:pt x="375584" y="35639"/>
                  </a:lnTo>
                  <a:lnTo>
                    <a:pt x="329801" y="27392"/>
                  </a:lnTo>
                  <a:lnTo>
                    <a:pt x="283659" y="20202"/>
                  </a:lnTo>
                  <a:lnTo>
                    <a:pt x="237172" y="14083"/>
                  </a:lnTo>
                  <a:lnTo>
                    <a:pt x="190351" y="9047"/>
                  </a:lnTo>
                  <a:lnTo>
                    <a:pt x="143211" y="5108"/>
                  </a:lnTo>
                  <a:lnTo>
                    <a:pt x="95764" y="2279"/>
                  </a:lnTo>
                  <a:lnTo>
                    <a:pt x="48022" y="571"/>
                  </a:lnTo>
                  <a:lnTo>
                    <a:pt x="0" y="0"/>
                  </a:lnTo>
                  <a:close/>
                </a:path>
              </a:pathLst>
            </a:custGeom>
            <a:solidFill>
              <a:srgbClr val="017C8A"/>
            </a:solidFill>
          </p:spPr>
          <p:txBody>
            <a:bodyPr wrap="square" lIns="0" tIns="0" rIns="0" bIns="0" rtlCol="0"/>
            <a:lstStyle/>
            <a:p>
              <a:endParaRPr/>
            </a:p>
          </p:txBody>
        </p:sp>
        <p:sp>
          <p:nvSpPr>
            <p:cNvPr id="72" name="object 72"/>
            <p:cNvSpPr/>
            <p:nvPr/>
          </p:nvSpPr>
          <p:spPr>
            <a:xfrm>
              <a:off x="13172689" y="5249577"/>
              <a:ext cx="451484" cy="278765"/>
            </a:xfrm>
            <a:custGeom>
              <a:avLst/>
              <a:gdLst/>
              <a:ahLst/>
              <a:cxnLst/>
              <a:rect l="l" t="t" r="r" b="b"/>
              <a:pathLst>
                <a:path w="451484" h="278764">
                  <a:moveTo>
                    <a:pt x="450782" y="278672"/>
                  </a:moveTo>
                  <a:lnTo>
                    <a:pt x="450886" y="188"/>
                  </a:lnTo>
                  <a:lnTo>
                    <a:pt x="0" y="0"/>
                  </a:lnTo>
                </a:path>
              </a:pathLst>
            </a:custGeom>
            <a:ln w="3319">
              <a:solidFill>
                <a:srgbClr val="005BA1"/>
              </a:solidFill>
            </a:ln>
          </p:spPr>
          <p:txBody>
            <a:bodyPr wrap="square" lIns="0" tIns="0" rIns="0" bIns="0" rtlCol="0"/>
            <a:lstStyle/>
            <a:p>
              <a:endParaRPr/>
            </a:p>
          </p:txBody>
        </p:sp>
        <p:sp>
          <p:nvSpPr>
            <p:cNvPr id="73" name="object 73"/>
            <p:cNvSpPr/>
            <p:nvPr/>
          </p:nvSpPr>
          <p:spPr>
            <a:xfrm>
              <a:off x="12854208" y="5673691"/>
              <a:ext cx="411480" cy="305435"/>
            </a:xfrm>
            <a:custGeom>
              <a:avLst/>
              <a:gdLst/>
              <a:ahLst/>
              <a:cxnLst/>
              <a:rect l="l" t="t" r="r" b="b"/>
              <a:pathLst>
                <a:path w="411480" h="305435">
                  <a:moveTo>
                    <a:pt x="410982" y="305184"/>
                  </a:moveTo>
                  <a:lnTo>
                    <a:pt x="411097" y="178"/>
                  </a:lnTo>
                  <a:lnTo>
                    <a:pt x="0" y="0"/>
                  </a:lnTo>
                </a:path>
              </a:pathLst>
            </a:custGeom>
            <a:ln w="3319">
              <a:solidFill>
                <a:srgbClr val="005BA1"/>
              </a:solidFill>
            </a:ln>
          </p:spPr>
          <p:txBody>
            <a:bodyPr wrap="square" lIns="0" tIns="0" rIns="0" bIns="0" rtlCol="0"/>
            <a:lstStyle/>
            <a:p>
              <a:endParaRPr/>
            </a:p>
          </p:txBody>
        </p:sp>
        <p:sp>
          <p:nvSpPr>
            <p:cNvPr id="74" name="object 74"/>
            <p:cNvSpPr/>
            <p:nvPr/>
          </p:nvSpPr>
          <p:spPr>
            <a:xfrm>
              <a:off x="16003347" y="8983248"/>
              <a:ext cx="398145" cy="635"/>
            </a:xfrm>
            <a:custGeom>
              <a:avLst/>
              <a:gdLst/>
              <a:ahLst/>
              <a:cxnLst/>
              <a:rect l="l" t="t" r="r" b="b"/>
              <a:pathLst>
                <a:path w="398144" h="634">
                  <a:moveTo>
                    <a:pt x="0" y="0"/>
                  </a:moveTo>
                  <a:lnTo>
                    <a:pt x="397841" y="157"/>
                  </a:lnTo>
                </a:path>
              </a:pathLst>
            </a:custGeom>
            <a:ln w="3319">
              <a:solidFill>
                <a:srgbClr val="005BA1"/>
              </a:solidFill>
            </a:ln>
          </p:spPr>
          <p:txBody>
            <a:bodyPr wrap="square" lIns="0" tIns="0" rIns="0" bIns="0" rtlCol="0"/>
            <a:lstStyle/>
            <a:p>
              <a:endParaRPr/>
            </a:p>
          </p:txBody>
        </p:sp>
      </p:grpSp>
      <p:sp>
        <p:nvSpPr>
          <p:cNvPr id="75" name="object 75"/>
          <p:cNvSpPr/>
          <p:nvPr/>
        </p:nvSpPr>
        <p:spPr>
          <a:xfrm>
            <a:off x="15234846" y="4547261"/>
            <a:ext cx="484505" cy="736600"/>
          </a:xfrm>
          <a:custGeom>
            <a:avLst/>
            <a:gdLst/>
            <a:ahLst/>
            <a:cxnLst/>
            <a:rect l="l" t="t" r="r" b="b"/>
            <a:pathLst>
              <a:path w="484505" h="736600">
                <a:moveTo>
                  <a:pt x="0" y="735998"/>
                </a:moveTo>
                <a:lnTo>
                  <a:pt x="240" y="0"/>
                </a:lnTo>
                <a:lnTo>
                  <a:pt x="484278" y="157"/>
                </a:lnTo>
              </a:path>
            </a:pathLst>
          </a:custGeom>
          <a:ln w="3319">
            <a:solidFill>
              <a:srgbClr val="005BA1"/>
            </a:solidFill>
          </a:ln>
        </p:spPr>
        <p:txBody>
          <a:bodyPr wrap="square" lIns="0" tIns="0" rIns="0" bIns="0" rtlCol="0"/>
          <a:lstStyle/>
          <a:p>
            <a:endParaRPr/>
          </a:p>
        </p:txBody>
      </p:sp>
      <p:sp>
        <p:nvSpPr>
          <p:cNvPr id="76" name="object 76"/>
          <p:cNvSpPr txBox="1"/>
          <p:nvPr/>
        </p:nvSpPr>
        <p:spPr>
          <a:xfrm>
            <a:off x="16487601" y="8842911"/>
            <a:ext cx="2021839" cy="216535"/>
          </a:xfrm>
          <a:prstGeom prst="rect">
            <a:avLst/>
          </a:prstGeom>
        </p:spPr>
        <p:txBody>
          <a:bodyPr vert="horz" wrap="square" lIns="0" tIns="12700" rIns="0" bIns="0" rtlCol="0">
            <a:spAutoFit/>
          </a:bodyPr>
          <a:lstStyle/>
          <a:p>
            <a:pPr marL="12700">
              <a:lnSpc>
                <a:spcPct val="100000"/>
              </a:lnSpc>
              <a:spcBef>
                <a:spcPts val="100"/>
              </a:spcBef>
            </a:pPr>
            <a:r>
              <a:rPr sz="1250" spc="-20" dirty="0">
                <a:latin typeface="Trebuchet MS"/>
                <a:cs typeface="Trebuchet MS"/>
              </a:rPr>
              <a:t>Textiles</a:t>
            </a:r>
            <a:r>
              <a:rPr sz="1250" spc="20" dirty="0">
                <a:latin typeface="Trebuchet MS"/>
                <a:cs typeface="Trebuchet MS"/>
              </a:rPr>
              <a:t> </a:t>
            </a:r>
            <a:r>
              <a:rPr sz="1250" dirty="0">
                <a:latin typeface="Trebuchet MS"/>
                <a:cs typeface="Trebuchet MS"/>
              </a:rPr>
              <a:t>G</a:t>
            </a:r>
            <a:r>
              <a:rPr sz="1250" spc="25" dirty="0">
                <a:latin typeface="Trebuchet MS"/>
                <a:cs typeface="Trebuchet MS"/>
              </a:rPr>
              <a:t> </a:t>
            </a:r>
            <a:r>
              <a:rPr sz="1250" dirty="0">
                <a:latin typeface="Trebuchet MS"/>
                <a:cs typeface="Trebuchet MS"/>
              </a:rPr>
              <a:t>Garments</a:t>
            </a:r>
            <a:r>
              <a:rPr sz="1250" spc="25" dirty="0">
                <a:latin typeface="Trebuchet MS"/>
                <a:cs typeface="Trebuchet MS"/>
              </a:rPr>
              <a:t> </a:t>
            </a:r>
            <a:r>
              <a:rPr sz="1250" spc="-10" dirty="0">
                <a:latin typeface="Trebuchet MS"/>
                <a:cs typeface="Trebuchet MS"/>
              </a:rPr>
              <a:t>46.43%</a:t>
            </a:r>
            <a:endParaRPr sz="1250">
              <a:latin typeface="Trebuchet MS"/>
              <a:cs typeface="Trebuchet MS"/>
            </a:endParaRPr>
          </a:p>
        </p:txBody>
      </p:sp>
      <p:sp>
        <p:nvSpPr>
          <p:cNvPr id="77" name="object 77"/>
          <p:cNvSpPr txBox="1"/>
          <p:nvPr/>
        </p:nvSpPr>
        <p:spPr>
          <a:xfrm>
            <a:off x="10892180" y="5115722"/>
            <a:ext cx="217614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Electrical</a:t>
            </a:r>
            <a:r>
              <a:rPr sz="1250" spc="-95" dirty="0">
                <a:latin typeface="Trebuchet MS"/>
                <a:cs typeface="Trebuchet MS"/>
              </a:rPr>
              <a:t> </a:t>
            </a:r>
            <a:r>
              <a:rPr sz="1250" spc="50" dirty="0">
                <a:latin typeface="Trebuchet MS"/>
                <a:cs typeface="Trebuchet MS"/>
              </a:rPr>
              <a:t>components</a:t>
            </a:r>
            <a:r>
              <a:rPr sz="1250" spc="280" dirty="0">
                <a:latin typeface="Trebuchet MS"/>
                <a:cs typeface="Trebuchet MS"/>
              </a:rPr>
              <a:t> </a:t>
            </a:r>
            <a:r>
              <a:rPr sz="1250" spc="-10" dirty="0">
                <a:latin typeface="Trebuchet MS"/>
                <a:cs typeface="Trebuchet MS"/>
              </a:rPr>
              <a:t>4.08%</a:t>
            </a:r>
            <a:endParaRPr sz="1250">
              <a:latin typeface="Trebuchet MS"/>
              <a:cs typeface="Trebuchet MS"/>
            </a:endParaRPr>
          </a:p>
        </p:txBody>
      </p:sp>
      <p:sp>
        <p:nvSpPr>
          <p:cNvPr id="78" name="object 78"/>
          <p:cNvSpPr txBox="1"/>
          <p:nvPr/>
        </p:nvSpPr>
        <p:spPr>
          <a:xfrm>
            <a:off x="11926723" y="4691014"/>
            <a:ext cx="2007870" cy="216535"/>
          </a:xfrm>
          <a:prstGeom prst="rect">
            <a:avLst/>
          </a:prstGeom>
        </p:spPr>
        <p:txBody>
          <a:bodyPr vert="horz" wrap="square" lIns="0" tIns="12700" rIns="0" bIns="0" rtlCol="0">
            <a:spAutoFit/>
          </a:bodyPr>
          <a:lstStyle/>
          <a:p>
            <a:pPr marL="12700">
              <a:lnSpc>
                <a:spcPct val="100000"/>
              </a:lnSpc>
              <a:spcBef>
                <a:spcPts val="100"/>
              </a:spcBef>
              <a:tabLst>
                <a:tab pos="1994535" algn="l"/>
              </a:tabLst>
            </a:pPr>
            <a:r>
              <a:rPr sz="1250" dirty="0">
                <a:latin typeface="Trebuchet MS"/>
                <a:cs typeface="Trebuchet MS"/>
              </a:rPr>
              <a:t>Cotton 2.61%</a:t>
            </a:r>
            <a:r>
              <a:rPr sz="1250" spc="45" dirty="0">
                <a:latin typeface="Trebuchet MS"/>
                <a:cs typeface="Trebuchet MS"/>
              </a:rPr>
              <a:t> </a:t>
            </a:r>
            <a:r>
              <a:rPr sz="1250" u="sng" dirty="0">
                <a:uFill>
                  <a:solidFill>
                    <a:srgbClr val="005BA1"/>
                  </a:solidFill>
                </a:uFill>
                <a:latin typeface="Trebuchet MS"/>
                <a:cs typeface="Trebuchet MS"/>
              </a:rPr>
              <a:t>	</a:t>
            </a:r>
            <a:endParaRPr sz="1250">
              <a:latin typeface="Trebuchet MS"/>
              <a:cs typeface="Trebuchet MS"/>
            </a:endParaRPr>
          </a:p>
        </p:txBody>
      </p:sp>
      <p:sp>
        <p:nvSpPr>
          <p:cNvPr id="79" name="object 79"/>
          <p:cNvSpPr txBox="1"/>
          <p:nvPr/>
        </p:nvSpPr>
        <p:spPr>
          <a:xfrm>
            <a:off x="15786020" y="4375215"/>
            <a:ext cx="2541905" cy="216535"/>
          </a:xfrm>
          <a:prstGeom prst="rect">
            <a:avLst/>
          </a:prstGeom>
        </p:spPr>
        <p:txBody>
          <a:bodyPr vert="horz" wrap="square" lIns="0" tIns="12700" rIns="0" bIns="0" rtlCol="0">
            <a:spAutoFit/>
          </a:bodyPr>
          <a:lstStyle/>
          <a:p>
            <a:pPr marL="12700">
              <a:lnSpc>
                <a:spcPct val="100000"/>
              </a:lnSpc>
              <a:spcBef>
                <a:spcPts val="100"/>
              </a:spcBef>
            </a:pPr>
            <a:r>
              <a:rPr sz="1250" spc="60" dirty="0">
                <a:latin typeface="Trebuchet MS"/>
                <a:cs typeface="Trebuchet MS"/>
              </a:rPr>
              <a:t>Diamonds</a:t>
            </a:r>
            <a:r>
              <a:rPr sz="1250" spc="50" dirty="0">
                <a:latin typeface="Trebuchet MS"/>
                <a:cs typeface="Trebuchet MS"/>
              </a:rPr>
              <a:t> </a:t>
            </a:r>
            <a:r>
              <a:rPr sz="1250" dirty="0">
                <a:latin typeface="Trebuchet MS"/>
                <a:cs typeface="Trebuchet MS"/>
              </a:rPr>
              <a:t>G</a:t>
            </a:r>
            <a:r>
              <a:rPr sz="1250" spc="50" dirty="0">
                <a:latin typeface="Trebuchet MS"/>
                <a:cs typeface="Trebuchet MS"/>
              </a:rPr>
              <a:t> </a:t>
            </a:r>
            <a:r>
              <a:rPr sz="1250" dirty="0">
                <a:latin typeface="Trebuchet MS"/>
                <a:cs typeface="Trebuchet MS"/>
              </a:rPr>
              <a:t>precios</a:t>
            </a:r>
            <a:r>
              <a:rPr sz="1250" spc="50" dirty="0">
                <a:latin typeface="Trebuchet MS"/>
                <a:cs typeface="Trebuchet MS"/>
              </a:rPr>
              <a:t> </a:t>
            </a:r>
            <a:r>
              <a:rPr sz="1250" dirty="0">
                <a:latin typeface="Trebuchet MS"/>
                <a:cs typeface="Trebuchet MS"/>
              </a:rPr>
              <a:t>stones</a:t>
            </a:r>
            <a:r>
              <a:rPr sz="1250" spc="50" dirty="0">
                <a:latin typeface="Trebuchet MS"/>
                <a:cs typeface="Trebuchet MS"/>
              </a:rPr>
              <a:t> </a:t>
            </a:r>
            <a:r>
              <a:rPr sz="1250" spc="-10" dirty="0">
                <a:latin typeface="Trebuchet MS"/>
                <a:cs typeface="Trebuchet MS"/>
              </a:rPr>
              <a:t>32.73%</a:t>
            </a:r>
            <a:endParaRPr sz="1250">
              <a:latin typeface="Trebuchet MS"/>
              <a:cs typeface="Trebuchet MS"/>
            </a:endParaRPr>
          </a:p>
        </p:txBody>
      </p:sp>
      <p:sp>
        <p:nvSpPr>
          <p:cNvPr id="80" name="object 80"/>
          <p:cNvSpPr txBox="1"/>
          <p:nvPr/>
        </p:nvSpPr>
        <p:spPr>
          <a:xfrm>
            <a:off x="10877204" y="5553649"/>
            <a:ext cx="1915160" cy="216535"/>
          </a:xfrm>
          <a:prstGeom prst="rect">
            <a:avLst/>
          </a:prstGeom>
        </p:spPr>
        <p:txBody>
          <a:bodyPr vert="horz" wrap="square" lIns="0" tIns="12700" rIns="0" bIns="0" rtlCol="0">
            <a:spAutoFit/>
          </a:bodyPr>
          <a:lstStyle/>
          <a:p>
            <a:pPr marL="12700">
              <a:lnSpc>
                <a:spcPct val="100000"/>
              </a:lnSpc>
              <a:spcBef>
                <a:spcPts val="100"/>
              </a:spcBef>
            </a:pPr>
            <a:r>
              <a:rPr sz="1250" spc="65" dirty="0">
                <a:latin typeface="Trebuchet MS"/>
                <a:cs typeface="Trebuchet MS"/>
              </a:rPr>
              <a:t>Wool</a:t>
            </a:r>
            <a:r>
              <a:rPr sz="1250" spc="-55" dirty="0">
                <a:latin typeface="Trebuchet MS"/>
                <a:cs typeface="Trebuchet MS"/>
              </a:rPr>
              <a:t> </a:t>
            </a:r>
            <a:r>
              <a:rPr sz="1250" dirty="0">
                <a:latin typeface="Trebuchet MS"/>
                <a:cs typeface="Trebuchet MS"/>
              </a:rPr>
              <a:t>G</a:t>
            </a:r>
            <a:r>
              <a:rPr sz="1250" spc="-10" dirty="0">
                <a:latin typeface="Trebuchet MS"/>
                <a:cs typeface="Trebuchet MS"/>
              </a:rPr>
              <a:t> </a:t>
            </a:r>
            <a:r>
              <a:rPr sz="1250" dirty="0">
                <a:latin typeface="Trebuchet MS"/>
                <a:cs typeface="Trebuchet MS"/>
              </a:rPr>
              <a:t>Mohair</a:t>
            </a:r>
            <a:r>
              <a:rPr sz="1250" spc="-40" dirty="0">
                <a:latin typeface="Trebuchet MS"/>
                <a:cs typeface="Trebuchet MS"/>
              </a:rPr>
              <a:t> </a:t>
            </a:r>
            <a:r>
              <a:rPr sz="1250" spc="-50" dirty="0">
                <a:latin typeface="Trebuchet MS"/>
                <a:cs typeface="Trebuchet MS"/>
              </a:rPr>
              <a:t>(raw)</a:t>
            </a:r>
            <a:r>
              <a:rPr sz="1250" spc="-5" dirty="0">
                <a:latin typeface="Trebuchet MS"/>
                <a:cs typeface="Trebuchet MS"/>
              </a:rPr>
              <a:t> </a:t>
            </a:r>
            <a:r>
              <a:rPr sz="1250" spc="-10" dirty="0">
                <a:latin typeface="Trebuchet MS"/>
                <a:cs typeface="Trebuchet MS"/>
              </a:rPr>
              <a:t>5.14%</a:t>
            </a:r>
            <a:endParaRPr sz="1250">
              <a:latin typeface="Trebuchet MS"/>
              <a:cs typeface="Trebuchet MS"/>
            </a:endParaRPr>
          </a:p>
        </p:txBody>
      </p:sp>
      <p:sp>
        <p:nvSpPr>
          <p:cNvPr id="81" name="object 81"/>
          <p:cNvSpPr/>
          <p:nvPr/>
        </p:nvSpPr>
        <p:spPr>
          <a:xfrm>
            <a:off x="12979775" y="4580502"/>
            <a:ext cx="1247140" cy="702945"/>
          </a:xfrm>
          <a:custGeom>
            <a:avLst/>
            <a:gdLst/>
            <a:ahLst/>
            <a:cxnLst/>
            <a:rect l="l" t="t" r="r" b="b"/>
            <a:pathLst>
              <a:path w="1247140" h="702945">
                <a:moveTo>
                  <a:pt x="1246558" y="702847"/>
                </a:moveTo>
                <a:lnTo>
                  <a:pt x="1246558" y="0"/>
                </a:lnTo>
                <a:lnTo>
                  <a:pt x="0" y="0"/>
                </a:lnTo>
              </a:path>
            </a:pathLst>
          </a:custGeom>
          <a:ln w="3319">
            <a:solidFill>
              <a:srgbClr val="005BA1"/>
            </a:solidFill>
          </a:ln>
        </p:spPr>
        <p:txBody>
          <a:bodyPr wrap="square" lIns="0" tIns="0" rIns="0" bIns="0" rtlCol="0"/>
          <a:lstStyle/>
          <a:p>
            <a:endParaRPr/>
          </a:p>
        </p:txBody>
      </p:sp>
      <p:sp>
        <p:nvSpPr>
          <p:cNvPr id="82" name="object 82"/>
          <p:cNvSpPr txBox="1"/>
          <p:nvPr/>
        </p:nvSpPr>
        <p:spPr>
          <a:xfrm>
            <a:off x="10375261" y="3873568"/>
            <a:ext cx="4275455" cy="795655"/>
          </a:xfrm>
          <a:prstGeom prst="rect">
            <a:avLst/>
          </a:prstGeom>
        </p:spPr>
        <p:txBody>
          <a:bodyPr vert="horz" wrap="square" lIns="0" tIns="12065" rIns="0" bIns="0" rtlCol="0">
            <a:spAutoFit/>
          </a:bodyPr>
          <a:lstStyle/>
          <a:p>
            <a:pPr marL="12700" marR="5080" indent="1896110">
              <a:lnSpc>
                <a:spcPct val="139600"/>
              </a:lnSpc>
              <a:spcBef>
                <a:spcPts val="95"/>
              </a:spcBef>
              <a:tabLst>
                <a:tab pos="2856230" algn="l"/>
                <a:tab pos="4129404" algn="l"/>
                <a:tab pos="4262120" algn="l"/>
              </a:tabLst>
            </a:pPr>
            <a:r>
              <a:rPr sz="1250" dirty="0">
                <a:latin typeface="Trebuchet MS"/>
                <a:cs typeface="Trebuchet MS"/>
              </a:rPr>
              <a:t>Footwear 0.82% </a:t>
            </a:r>
            <a:r>
              <a:rPr sz="1250" u="sng" dirty="0">
                <a:uFill>
                  <a:solidFill>
                    <a:srgbClr val="005BA1"/>
                  </a:solidFill>
                </a:uFill>
                <a:latin typeface="Trebuchet MS"/>
                <a:cs typeface="Trebuchet MS"/>
              </a:rPr>
              <a:t>		</a:t>
            </a:r>
            <a:r>
              <a:rPr sz="1250" dirty="0">
                <a:latin typeface="Trebuchet MS"/>
                <a:cs typeface="Trebuchet MS"/>
              </a:rPr>
              <a:t> Electrical</a:t>
            </a:r>
            <a:r>
              <a:rPr sz="1250" spc="-25" dirty="0">
                <a:latin typeface="Trebuchet MS"/>
                <a:cs typeface="Trebuchet MS"/>
              </a:rPr>
              <a:t> </a:t>
            </a:r>
            <a:r>
              <a:rPr sz="1250" dirty="0">
                <a:latin typeface="Trebuchet MS"/>
                <a:cs typeface="Trebuchet MS"/>
              </a:rPr>
              <a:t>appliances</a:t>
            </a:r>
            <a:r>
              <a:rPr sz="1250" spc="25" dirty="0">
                <a:latin typeface="Trebuchet MS"/>
                <a:cs typeface="Trebuchet MS"/>
              </a:rPr>
              <a:t> </a:t>
            </a:r>
            <a:r>
              <a:rPr sz="1250" spc="-30" dirty="0">
                <a:latin typeface="Trebuchet MS"/>
                <a:cs typeface="Trebuchet MS"/>
              </a:rPr>
              <a:t>(TVs,</a:t>
            </a:r>
            <a:r>
              <a:rPr sz="1250" spc="25" dirty="0">
                <a:latin typeface="Trebuchet MS"/>
                <a:cs typeface="Trebuchet MS"/>
              </a:rPr>
              <a:t> </a:t>
            </a:r>
            <a:r>
              <a:rPr sz="1250" spc="-30" dirty="0">
                <a:latin typeface="Trebuchet MS"/>
                <a:cs typeface="Trebuchet MS"/>
              </a:rPr>
              <a:t>etc)</a:t>
            </a:r>
            <a:r>
              <a:rPr sz="1250" spc="25" dirty="0">
                <a:latin typeface="Trebuchet MS"/>
                <a:cs typeface="Trebuchet MS"/>
              </a:rPr>
              <a:t> </a:t>
            </a:r>
            <a:r>
              <a:rPr sz="1250" spc="-10" dirty="0">
                <a:latin typeface="Trebuchet MS"/>
                <a:cs typeface="Trebuchet MS"/>
              </a:rPr>
              <a:t>1.50%</a:t>
            </a:r>
            <a:r>
              <a:rPr sz="1250" dirty="0">
                <a:latin typeface="Trebuchet MS"/>
                <a:cs typeface="Trebuchet MS"/>
              </a:rPr>
              <a:t>	</a:t>
            </a:r>
            <a:r>
              <a:rPr sz="1250" u="sng" dirty="0">
                <a:uFill>
                  <a:solidFill>
                    <a:srgbClr val="005BA1"/>
                  </a:solidFill>
                </a:uFill>
                <a:latin typeface="Trebuchet MS"/>
                <a:cs typeface="Trebuchet MS"/>
              </a:rPr>
              <a:t>	</a:t>
            </a:r>
            <a:endParaRPr sz="1250">
              <a:latin typeface="Trebuchet MS"/>
              <a:cs typeface="Trebuchet MS"/>
            </a:endParaRPr>
          </a:p>
          <a:p>
            <a:pPr marL="901065">
              <a:lnSpc>
                <a:spcPct val="100000"/>
              </a:lnSpc>
              <a:spcBef>
                <a:spcPts val="380"/>
              </a:spcBef>
            </a:pPr>
            <a:r>
              <a:rPr sz="1250" dirty="0">
                <a:latin typeface="Trebuchet MS"/>
                <a:cs typeface="Trebuchet MS"/>
              </a:rPr>
              <a:t>Milled</a:t>
            </a:r>
            <a:r>
              <a:rPr sz="1250" spc="185" dirty="0">
                <a:latin typeface="Trebuchet MS"/>
                <a:cs typeface="Trebuchet MS"/>
              </a:rPr>
              <a:t> </a:t>
            </a:r>
            <a:r>
              <a:rPr sz="1250" dirty="0">
                <a:latin typeface="Trebuchet MS"/>
                <a:cs typeface="Trebuchet MS"/>
              </a:rPr>
              <a:t>products</a:t>
            </a:r>
            <a:r>
              <a:rPr sz="1250" spc="185" dirty="0">
                <a:latin typeface="Trebuchet MS"/>
                <a:cs typeface="Trebuchet MS"/>
              </a:rPr>
              <a:t> </a:t>
            </a:r>
            <a:r>
              <a:rPr sz="1250" spc="-10" dirty="0">
                <a:latin typeface="Trebuchet MS"/>
                <a:cs typeface="Trebuchet MS"/>
              </a:rPr>
              <a:t>2.06%</a:t>
            </a:r>
            <a:endParaRPr sz="1250">
              <a:latin typeface="Trebuchet MS"/>
              <a:cs typeface="Trebuchet MS"/>
            </a:endParaRPr>
          </a:p>
        </p:txBody>
      </p:sp>
      <p:sp>
        <p:nvSpPr>
          <p:cNvPr id="83" name="object 83"/>
          <p:cNvSpPr txBox="1"/>
          <p:nvPr/>
        </p:nvSpPr>
        <p:spPr>
          <a:xfrm>
            <a:off x="12364506" y="3656813"/>
            <a:ext cx="2365375" cy="216535"/>
          </a:xfrm>
          <a:prstGeom prst="rect">
            <a:avLst/>
          </a:prstGeom>
        </p:spPr>
        <p:txBody>
          <a:bodyPr vert="horz" wrap="square" lIns="0" tIns="12700" rIns="0" bIns="0" rtlCol="0">
            <a:spAutoFit/>
          </a:bodyPr>
          <a:lstStyle/>
          <a:p>
            <a:pPr marL="12700">
              <a:lnSpc>
                <a:spcPct val="100000"/>
              </a:lnSpc>
              <a:spcBef>
                <a:spcPts val="100"/>
              </a:spcBef>
              <a:tabLst>
                <a:tab pos="2352040" algn="l"/>
              </a:tabLst>
            </a:pPr>
            <a:r>
              <a:rPr sz="1250" dirty="0">
                <a:latin typeface="Trebuchet MS"/>
                <a:cs typeface="Trebuchet MS"/>
              </a:rPr>
              <a:t>Fish </a:t>
            </a:r>
            <a:r>
              <a:rPr sz="1250" spc="-50" dirty="0">
                <a:latin typeface="Trebuchet MS"/>
                <a:cs typeface="Trebuchet MS"/>
              </a:rPr>
              <a:t>(trout) </a:t>
            </a:r>
            <a:r>
              <a:rPr sz="1250" dirty="0">
                <a:latin typeface="Trebuchet MS"/>
                <a:cs typeface="Trebuchet MS"/>
              </a:rPr>
              <a:t>0.57%</a:t>
            </a:r>
            <a:r>
              <a:rPr sz="1250" spc="555" dirty="0">
                <a:latin typeface="Trebuchet MS"/>
                <a:cs typeface="Trebuchet MS"/>
              </a:rPr>
              <a:t> </a:t>
            </a:r>
            <a:r>
              <a:rPr sz="1250" u="sng" dirty="0">
                <a:uFill>
                  <a:solidFill>
                    <a:srgbClr val="005BA1"/>
                  </a:solidFill>
                </a:uFill>
                <a:latin typeface="Trebuchet MS"/>
                <a:cs typeface="Trebuchet MS"/>
              </a:rPr>
              <a:t>	</a:t>
            </a:r>
            <a:endParaRPr sz="1250">
              <a:latin typeface="Trebuchet MS"/>
              <a:cs typeface="Trebuchet MS"/>
            </a:endParaRPr>
          </a:p>
        </p:txBody>
      </p:sp>
      <p:sp>
        <p:nvSpPr>
          <p:cNvPr id="84" name="object 84"/>
          <p:cNvSpPr txBox="1"/>
          <p:nvPr/>
        </p:nvSpPr>
        <p:spPr>
          <a:xfrm>
            <a:off x="13902822" y="3352046"/>
            <a:ext cx="2205355" cy="216535"/>
          </a:xfrm>
          <a:prstGeom prst="rect">
            <a:avLst/>
          </a:prstGeom>
        </p:spPr>
        <p:txBody>
          <a:bodyPr vert="horz" wrap="square" lIns="0" tIns="12700" rIns="0" bIns="0" rtlCol="0">
            <a:spAutoFit/>
          </a:bodyPr>
          <a:lstStyle/>
          <a:p>
            <a:pPr marL="12700">
              <a:lnSpc>
                <a:spcPct val="100000"/>
              </a:lnSpc>
              <a:spcBef>
                <a:spcPts val="100"/>
              </a:spcBef>
            </a:pPr>
            <a:r>
              <a:rPr sz="1250" dirty="0">
                <a:latin typeface="Trebuchet MS"/>
                <a:cs typeface="Trebuchet MS"/>
              </a:rPr>
              <a:t>Automotive</a:t>
            </a:r>
            <a:r>
              <a:rPr sz="1250" spc="50" dirty="0">
                <a:latin typeface="Trebuchet MS"/>
                <a:cs typeface="Trebuchet MS"/>
              </a:rPr>
              <a:t> compnents </a:t>
            </a:r>
            <a:r>
              <a:rPr sz="1250" spc="-10" dirty="0">
                <a:latin typeface="Trebuchet MS"/>
                <a:cs typeface="Trebuchet MS"/>
              </a:rPr>
              <a:t>0.45%</a:t>
            </a:r>
            <a:endParaRPr sz="1250">
              <a:latin typeface="Trebuchet MS"/>
              <a:cs typeface="Trebuchet MS"/>
            </a:endParaRPr>
          </a:p>
        </p:txBody>
      </p:sp>
      <p:sp>
        <p:nvSpPr>
          <p:cNvPr id="85" name="object 85"/>
          <p:cNvSpPr/>
          <p:nvPr/>
        </p:nvSpPr>
        <p:spPr>
          <a:xfrm>
            <a:off x="14823092" y="3612432"/>
            <a:ext cx="0" cy="1631314"/>
          </a:xfrm>
          <a:custGeom>
            <a:avLst/>
            <a:gdLst/>
            <a:ahLst/>
            <a:cxnLst/>
            <a:rect l="l" t="t" r="r" b="b"/>
            <a:pathLst>
              <a:path h="1631314">
                <a:moveTo>
                  <a:pt x="0" y="1631133"/>
                </a:moveTo>
                <a:lnTo>
                  <a:pt x="0" y="0"/>
                </a:lnTo>
              </a:path>
            </a:pathLst>
          </a:custGeom>
          <a:ln w="3319">
            <a:solidFill>
              <a:srgbClr val="005BA1"/>
            </a:solidFill>
          </a:ln>
        </p:spPr>
        <p:txBody>
          <a:bodyPr wrap="square" lIns="0" tIns="0" rIns="0" bIns="0" rtlCol="0"/>
          <a:lstStyle/>
          <a:p>
            <a:endParaRPr/>
          </a:p>
        </p:txBody>
      </p:sp>
      <p:sp>
        <p:nvSpPr>
          <p:cNvPr id="86" name="object 86"/>
          <p:cNvSpPr/>
          <p:nvPr/>
        </p:nvSpPr>
        <p:spPr>
          <a:xfrm>
            <a:off x="9731739" y="2104647"/>
            <a:ext cx="0" cy="7990840"/>
          </a:xfrm>
          <a:custGeom>
            <a:avLst/>
            <a:gdLst/>
            <a:ahLst/>
            <a:cxnLst/>
            <a:rect l="l" t="t" r="r" b="b"/>
            <a:pathLst>
              <a:path h="7990840">
                <a:moveTo>
                  <a:pt x="0" y="0"/>
                </a:moveTo>
                <a:lnTo>
                  <a:pt x="0" y="7990384"/>
                </a:lnTo>
              </a:path>
            </a:pathLst>
          </a:custGeom>
          <a:ln w="19748">
            <a:solidFill>
              <a:srgbClr val="004D89"/>
            </a:solidFill>
            <a:prstDash val="lgDash"/>
          </a:ln>
        </p:spPr>
        <p:txBody>
          <a:bodyPr wrap="square" lIns="0" tIns="0" rIns="0" bIns="0" rtlCol="0"/>
          <a:lstStyle/>
          <a:p>
            <a:endParaRPr/>
          </a:p>
        </p:txBody>
      </p:sp>
      <p:sp>
        <p:nvSpPr>
          <p:cNvPr id="87" name="object 87"/>
          <p:cNvSpPr txBox="1"/>
          <p:nvPr/>
        </p:nvSpPr>
        <p:spPr>
          <a:xfrm>
            <a:off x="2179695" y="2481460"/>
            <a:ext cx="6426200" cy="402590"/>
          </a:xfrm>
          <a:prstGeom prst="rect">
            <a:avLst/>
          </a:prstGeom>
        </p:spPr>
        <p:txBody>
          <a:bodyPr vert="horz" wrap="square" lIns="0" tIns="15240" rIns="0" bIns="0" rtlCol="0">
            <a:spAutoFit/>
          </a:bodyPr>
          <a:lstStyle/>
          <a:p>
            <a:pPr marL="12700">
              <a:lnSpc>
                <a:spcPct val="100000"/>
              </a:lnSpc>
              <a:spcBef>
                <a:spcPts val="120"/>
              </a:spcBef>
            </a:pPr>
            <a:r>
              <a:rPr sz="2450" spc="155" dirty="0">
                <a:latin typeface="Trebuchet MS"/>
                <a:cs typeface="Trebuchet MS"/>
              </a:rPr>
              <a:t>L</a:t>
            </a:r>
            <a:r>
              <a:rPr sz="2450" spc="140" dirty="0">
                <a:latin typeface="Trebuchet MS"/>
                <a:cs typeface="Trebuchet MS"/>
              </a:rPr>
              <a:t>es</a:t>
            </a:r>
            <a:r>
              <a:rPr sz="2450" spc="135" dirty="0">
                <a:latin typeface="Trebuchet MS"/>
                <a:cs typeface="Trebuchet MS"/>
              </a:rPr>
              <a:t>o</a:t>
            </a:r>
            <a:r>
              <a:rPr sz="2450" spc="-30" dirty="0">
                <a:latin typeface="Trebuchet MS"/>
                <a:cs typeface="Trebuchet MS"/>
              </a:rPr>
              <a:t>tho</a:t>
            </a:r>
            <a:r>
              <a:rPr sz="2450" spc="-580" dirty="0">
                <a:latin typeface="Trebuchet MS"/>
                <a:cs typeface="Trebuchet MS"/>
              </a:rPr>
              <a:t>’</a:t>
            </a:r>
            <a:r>
              <a:rPr sz="2450" spc="195" dirty="0">
                <a:latin typeface="Trebuchet MS"/>
                <a:cs typeface="Trebuchet MS"/>
              </a:rPr>
              <a:t>s</a:t>
            </a:r>
            <a:r>
              <a:rPr sz="2450" spc="-150" dirty="0">
                <a:latin typeface="Trebuchet MS"/>
                <a:cs typeface="Trebuchet MS"/>
              </a:rPr>
              <a:t> </a:t>
            </a:r>
            <a:r>
              <a:rPr sz="2450" dirty="0">
                <a:latin typeface="Trebuchet MS"/>
                <a:cs typeface="Trebuchet MS"/>
              </a:rPr>
              <a:t>Top</a:t>
            </a:r>
            <a:r>
              <a:rPr sz="2450" spc="-70" dirty="0">
                <a:latin typeface="Trebuchet MS"/>
                <a:cs typeface="Trebuchet MS"/>
              </a:rPr>
              <a:t> </a:t>
            </a:r>
            <a:r>
              <a:rPr sz="2450" dirty="0">
                <a:latin typeface="Trebuchet MS"/>
                <a:cs typeface="Trebuchet MS"/>
              </a:rPr>
              <a:t>10</a:t>
            </a:r>
            <a:r>
              <a:rPr sz="2450" spc="-65" dirty="0">
                <a:latin typeface="Trebuchet MS"/>
                <a:cs typeface="Trebuchet MS"/>
              </a:rPr>
              <a:t> </a:t>
            </a:r>
            <a:r>
              <a:rPr sz="2450" spc="55" dirty="0">
                <a:latin typeface="Trebuchet MS"/>
                <a:cs typeface="Trebuchet MS"/>
              </a:rPr>
              <a:t>Imports</a:t>
            </a:r>
            <a:r>
              <a:rPr sz="2450" spc="-70" dirty="0">
                <a:latin typeface="Trebuchet MS"/>
                <a:cs typeface="Trebuchet MS"/>
              </a:rPr>
              <a:t> </a:t>
            </a:r>
            <a:r>
              <a:rPr sz="2450" dirty="0">
                <a:latin typeface="Trebuchet MS"/>
                <a:cs typeface="Trebuchet MS"/>
              </a:rPr>
              <a:t>from</a:t>
            </a:r>
            <a:r>
              <a:rPr sz="2450" spc="-160" dirty="0">
                <a:latin typeface="Trebuchet MS"/>
                <a:cs typeface="Trebuchet MS"/>
              </a:rPr>
              <a:t> </a:t>
            </a:r>
            <a:r>
              <a:rPr sz="2450" spc="95" dirty="0">
                <a:latin typeface="Trebuchet MS"/>
                <a:cs typeface="Trebuchet MS"/>
              </a:rPr>
              <a:t>World</a:t>
            </a:r>
            <a:r>
              <a:rPr sz="2450" spc="-70" dirty="0">
                <a:latin typeface="Trebuchet MS"/>
                <a:cs typeface="Trebuchet MS"/>
              </a:rPr>
              <a:t> </a:t>
            </a:r>
            <a:r>
              <a:rPr sz="2450" dirty="0">
                <a:latin typeface="Trebuchet MS"/>
                <a:cs typeface="Trebuchet MS"/>
              </a:rPr>
              <a:t>in</a:t>
            </a:r>
            <a:r>
              <a:rPr sz="2450" spc="-70" dirty="0">
                <a:latin typeface="Trebuchet MS"/>
                <a:cs typeface="Trebuchet MS"/>
              </a:rPr>
              <a:t> </a:t>
            </a:r>
            <a:r>
              <a:rPr sz="2450" spc="95" dirty="0">
                <a:latin typeface="Trebuchet MS"/>
                <a:cs typeface="Trebuchet MS"/>
              </a:rPr>
              <a:t>2020</a:t>
            </a:r>
            <a:endParaRPr sz="2450">
              <a:latin typeface="Trebuchet MS"/>
              <a:cs typeface="Trebuchet MS"/>
            </a:endParaRPr>
          </a:p>
        </p:txBody>
      </p:sp>
      <p:sp>
        <p:nvSpPr>
          <p:cNvPr id="88" name="object 88"/>
          <p:cNvSpPr txBox="1"/>
          <p:nvPr/>
        </p:nvSpPr>
        <p:spPr>
          <a:xfrm>
            <a:off x="11902065" y="2481460"/>
            <a:ext cx="6394450" cy="402590"/>
          </a:xfrm>
          <a:prstGeom prst="rect">
            <a:avLst/>
          </a:prstGeom>
        </p:spPr>
        <p:txBody>
          <a:bodyPr vert="horz" wrap="square" lIns="0" tIns="15240" rIns="0" bIns="0" rtlCol="0">
            <a:spAutoFit/>
          </a:bodyPr>
          <a:lstStyle/>
          <a:p>
            <a:pPr marL="12700">
              <a:lnSpc>
                <a:spcPct val="100000"/>
              </a:lnSpc>
              <a:spcBef>
                <a:spcPts val="120"/>
              </a:spcBef>
            </a:pPr>
            <a:r>
              <a:rPr sz="2450" spc="100" dirty="0">
                <a:latin typeface="Trebuchet MS"/>
                <a:cs typeface="Trebuchet MS"/>
              </a:rPr>
              <a:t>Lesotho</a:t>
            </a:r>
            <a:r>
              <a:rPr sz="2450" spc="-165" dirty="0">
                <a:latin typeface="Trebuchet MS"/>
                <a:cs typeface="Trebuchet MS"/>
              </a:rPr>
              <a:t> </a:t>
            </a:r>
            <a:r>
              <a:rPr sz="2450" dirty="0">
                <a:latin typeface="Trebuchet MS"/>
                <a:cs typeface="Trebuchet MS"/>
              </a:rPr>
              <a:t>Top</a:t>
            </a:r>
            <a:r>
              <a:rPr sz="2450" spc="-90" dirty="0">
                <a:latin typeface="Trebuchet MS"/>
                <a:cs typeface="Trebuchet MS"/>
              </a:rPr>
              <a:t> </a:t>
            </a:r>
            <a:r>
              <a:rPr sz="2450" dirty="0">
                <a:latin typeface="Trebuchet MS"/>
                <a:cs typeface="Trebuchet MS"/>
              </a:rPr>
              <a:t>10</a:t>
            </a:r>
            <a:r>
              <a:rPr sz="2450" spc="-90" dirty="0">
                <a:latin typeface="Trebuchet MS"/>
                <a:cs typeface="Trebuchet MS"/>
              </a:rPr>
              <a:t> </a:t>
            </a:r>
            <a:r>
              <a:rPr sz="2450" spc="65" dirty="0">
                <a:latin typeface="Trebuchet MS"/>
                <a:cs typeface="Trebuchet MS"/>
              </a:rPr>
              <a:t>Exports</a:t>
            </a:r>
            <a:r>
              <a:rPr sz="2450" spc="-90" dirty="0">
                <a:latin typeface="Trebuchet MS"/>
                <a:cs typeface="Trebuchet MS"/>
              </a:rPr>
              <a:t> </a:t>
            </a:r>
            <a:r>
              <a:rPr sz="2450" dirty="0">
                <a:latin typeface="Trebuchet MS"/>
                <a:cs typeface="Trebuchet MS"/>
              </a:rPr>
              <a:t>to</a:t>
            </a:r>
            <a:r>
              <a:rPr sz="2450" spc="-85" dirty="0">
                <a:latin typeface="Trebuchet MS"/>
                <a:cs typeface="Trebuchet MS"/>
              </a:rPr>
              <a:t> </a:t>
            </a:r>
            <a:r>
              <a:rPr sz="2450" dirty="0">
                <a:latin typeface="Trebuchet MS"/>
                <a:cs typeface="Trebuchet MS"/>
              </a:rPr>
              <a:t>the</a:t>
            </a:r>
            <a:r>
              <a:rPr sz="2450" spc="-180" dirty="0">
                <a:latin typeface="Trebuchet MS"/>
                <a:cs typeface="Trebuchet MS"/>
              </a:rPr>
              <a:t> </a:t>
            </a:r>
            <a:r>
              <a:rPr sz="2450" spc="95" dirty="0">
                <a:latin typeface="Trebuchet MS"/>
                <a:cs typeface="Trebuchet MS"/>
              </a:rPr>
              <a:t>World</a:t>
            </a:r>
            <a:r>
              <a:rPr sz="2450" spc="-90" dirty="0">
                <a:latin typeface="Trebuchet MS"/>
                <a:cs typeface="Trebuchet MS"/>
              </a:rPr>
              <a:t> </a:t>
            </a:r>
            <a:r>
              <a:rPr sz="2450" dirty="0">
                <a:latin typeface="Trebuchet MS"/>
                <a:cs typeface="Trebuchet MS"/>
              </a:rPr>
              <a:t>in</a:t>
            </a:r>
            <a:r>
              <a:rPr sz="2450" spc="-90" dirty="0">
                <a:latin typeface="Trebuchet MS"/>
                <a:cs typeface="Trebuchet MS"/>
              </a:rPr>
              <a:t> </a:t>
            </a:r>
            <a:r>
              <a:rPr sz="2450" spc="95" dirty="0">
                <a:latin typeface="Trebuchet MS"/>
                <a:cs typeface="Trebuchet MS"/>
              </a:rPr>
              <a:t>2020</a:t>
            </a:r>
            <a:endParaRPr sz="2450">
              <a:latin typeface="Trebuchet MS"/>
              <a:cs typeface="Trebuchet MS"/>
            </a:endParaRPr>
          </a:p>
        </p:txBody>
      </p:sp>
      <p:grpSp>
        <p:nvGrpSpPr>
          <p:cNvPr id="89" name="object 21">
            <a:extLst>
              <a:ext uri="{FF2B5EF4-FFF2-40B4-BE49-F238E27FC236}">
                <a16:creationId xmlns:a16="http://schemas.microsoft.com/office/drawing/2014/main" id="{A81E739F-08A3-4112-B7D1-23767E3B97AE}"/>
              </a:ext>
            </a:extLst>
          </p:cNvPr>
          <p:cNvGrpSpPr/>
          <p:nvPr/>
        </p:nvGrpSpPr>
        <p:grpSpPr>
          <a:xfrm>
            <a:off x="2285625" y="3713507"/>
            <a:ext cx="4540857" cy="5459095"/>
            <a:chOff x="2284473" y="3715927"/>
            <a:chExt cx="4587875" cy="5459095"/>
          </a:xfrm>
        </p:grpSpPr>
        <p:sp>
          <p:nvSpPr>
            <p:cNvPr id="90" name="object 22">
              <a:extLst>
                <a:ext uri="{FF2B5EF4-FFF2-40B4-BE49-F238E27FC236}">
                  <a16:creationId xmlns:a16="http://schemas.microsoft.com/office/drawing/2014/main" id="{ACC05FAD-4B33-4540-A87A-4EA3118976F4}"/>
                </a:ext>
              </a:extLst>
            </p:cNvPr>
            <p:cNvSpPr/>
            <p:nvPr/>
          </p:nvSpPr>
          <p:spPr>
            <a:xfrm>
              <a:off x="4269884" y="4999996"/>
              <a:ext cx="610870" cy="1976755"/>
            </a:xfrm>
            <a:custGeom>
              <a:avLst/>
              <a:gdLst/>
              <a:ahLst/>
              <a:cxnLst/>
              <a:rect l="l" t="t" r="r" b="b"/>
              <a:pathLst>
                <a:path w="610870" h="1976754">
                  <a:moveTo>
                    <a:pt x="610787" y="0"/>
                  </a:moveTo>
                  <a:lnTo>
                    <a:pt x="557709" y="640"/>
                  </a:lnTo>
                  <a:lnTo>
                    <a:pt x="505383" y="2573"/>
                  </a:lnTo>
                  <a:lnTo>
                    <a:pt x="453702" y="5816"/>
                  </a:lnTo>
                  <a:lnTo>
                    <a:pt x="402561" y="10386"/>
                  </a:lnTo>
                  <a:lnTo>
                    <a:pt x="351851" y="16299"/>
                  </a:lnTo>
                  <a:lnTo>
                    <a:pt x="301467" y="23572"/>
                  </a:lnTo>
                  <a:lnTo>
                    <a:pt x="251300" y="32223"/>
                  </a:lnTo>
                  <a:lnTo>
                    <a:pt x="201245" y="42268"/>
                  </a:lnTo>
                  <a:lnTo>
                    <a:pt x="151195" y="53724"/>
                  </a:lnTo>
                  <a:lnTo>
                    <a:pt x="101041" y="66608"/>
                  </a:lnTo>
                  <a:lnTo>
                    <a:pt x="50679" y="80938"/>
                  </a:lnTo>
                  <a:lnTo>
                    <a:pt x="0" y="96730"/>
                  </a:lnTo>
                  <a:lnTo>
                    <a:pt x="610787" y="1976515"/>
                  </a:lnTo>
                  <a:lnTo>
                    <a:pt x="610787" y="0"/>
                  </a:lnTo>
                  <a:close/>
                </a:path>
              </a:pathLst>
            </a:custGeom>
            <a:solidFill>
              <a:srgbClr val="E41300"/>
            </a:solidFill>
          </p:spPr>
          <p:txBody>
            <a:bodyPr wrap="square" lIns="0" tIns="0" rIns="0" bIns="0" rtlCol="0"/>
            <a:lstStyle/>
            <a:p>
              <a:endParaRPr/>
            </a:p>
          </p:txBody>
        </p:sp>
        <p:sp>
          <p:nvSpPr>
            <p:cNvPr id="91" name="object 23">
              <a:extLst>
                <a:ext uri="{FF2B5EF4-FFF2-40B4-BE49-F238E27FC236}">
                  <a16:creationId xmlns:a16="http://schemas.microsoft.com/office/drawing/2014/main" id="{A7001042-334C-431B-95C2-DA86B184A3FC}"/>
                </a:ext>
              </a:extLst>
            </p:cNvPr>
            <p:cNvSpPr/>
            <p:nvPr/>
          </p:nvSpPr>
          <p:spPr>
            <a:xfrm>
              <a:off x="3558126" y="5096726"/>
              <a:ext cx="1322705" cy="1880235"/>
            </a:xfrm>
            <a:custGeom>
              <a:avLst/>
              <a:gdLst/>
              <a:ahLst/>
              <a:cxnLst/>
              <a:rect l="l" t="t" r="r" b="b"/>
              <a:pathLst>
                <a:path w="1322704" h="1880234">
                  <a:moveTo>
                    <a:pt x="711758" y="0"/>
                  </a:moveTo>
                  <a:lnTo>
                    <a:pt x="661277" y="17078"/>
                  </a:lnTo>
                  <a:lnTo>
                    <a:pt x="611801" y="35184"/>
                  </a:lnTo>
                  <a:lnTo>
                    <a:pt x="563285" y="54345"/>
                  </a:lnTo>
                  <a:lnTo>
                    <a:pt x="515687" y="74586"/>
                  </a:lnTo>
                  <a:lnTo>
                    <a:pt x="468962" y="95931"/>
                  </a:lnTo>
                  <a:lnTo>
                    <a:pt x="423066" y="118407"/>
                  </a:lnTo>
                  <a:lnTo>
                    <a:pt x="377954" y="142039"/>
                  </a:lnTo>
                  <a:lnTo>
                    <a:pt x="333584" y="166853"/>
                  </a:lnTo>
                  <a:lnTo>
                    <a:pt x="289910" y="192874"/>
                  </a:lnTo>
                  <a:lnTo>
                    <a:pt x="246888" y="220127"/>
                  </a:lnTo>
                  <a:lnTo>
                    <a:pt x="204476" y="248637"/>
                  </a:lnTo>
                  <a:lnTo>
                    <a:pt x="162627" y="278431"/>
                  </a:lnTo>
                  <a:lnTo>
                    <a:pt x="121300" y="309534"/>
                  </a:lnTo>
                  <a:lnTo>
                    <a:pt x="80449" y="341971"/>
                  </a:lnTo>
                  <a:lnTo>
                    <a:pt x="40030" y="375768"/>
                  </a:lnTo>
                  <a:lnTo>
                    <a:pt x="0" y="410950"/>
                  </a:lnTo>
                  <a:lnTo>
                    <a:pt x="1322546" y="1879785"/>
                  </a:lnTo>
                  <a:lnTo>
                    <a:pt x="711758" y="0"/>
                  </a:lnTo>
                  <a:close/>
                </a:path>
              </a:pathLst>
            </a:custGeom>
            <a:solidFill>
              <a:srgbClr val="AA00FF"/>
            </a:solidFill>
          </p:spPr>
          <p:txBody>
            <a:bodyPr wrap="square" lIns="0" tIns="0" rIns="0" bIns="0" rtlCol="0"/>
            <a:lstStyle/>
            <a:p>
              <a:endParaRPr/>
            </a:p>
          </p:txBody>
        </p:sp>
        <p:sp>
          <p:nvSpPr>
            <p:cNvPr id="92" name="object 24">
              <a:extLst>
                <a:ext uri="{FF2B5EF4-FFF2-40B4-BE49-F238E27FC236}">
                  <a16:creationId xmlns:a16="http://schemas.microsoft.com/office/drawing/2014/main" id="{B0BF3D71-7620-4156-96E9-ADAF1B01814D}"/>
                </a:ext>
              </a:extLst>
            </p:cNvPr>
            <p:cNvSpPr/>
            <p:nvPr/>
          </p:nvSpPr>
          <p:spPr>
            <a:xfrm>
              <a:off x="3558126" y="5096726"/>
              <a:ext cx="1322705" cy="1880235"/>
            </a:xfrm>
            <a:custGeom>
              <a:avLst/>
              <a:gdLst/>
              <a:ahLst/>
              <a:cxnLst/>
              <a:rect l="l" t="t" r="r" b="b"/>
              <a:pathLst>
                <a:path w="1322704" h="1880234">
                  <a:moveTo>
                    <a:pt x="1322546" y="1879785"/>
                  </a:moveTo>
                  <a:lnTo>
                    <a:pt x="0" y="410950"/>
                  </a:lnTo>
                  <a:lnTo>
                    <a:pt x="40030" y="375768"/>
                  </a:lnTo>
                  <a:lnTo>
                    <a:pt x="80449" y="341971"/>
                  </a:lnTo>
                  <a:lnTo>
                    <a:pt x="121300" y="309534"/>
                  </a:lnTo>
                  <a:lnTo>
                    <a:pt x="162627" y="278431"/>
                  </a:lnTo>
                  <a:lnTo>
                    <a:pt x="204476" y="248637"/>
                  </a:lnTo>
                  <a:lnTo>
                    <a:pt x="246888" y="220127"/>
                  </a:lnTo>
                  <a:lnTo>
                    <a:pt x="289910" y="192874"/>
                  </a:lnTo>
                  <a:lnTo>
                    <a:pt x="333584" y="166853"/>
                  </a:lnTo>
                  <a:lnTo>
                    <a:pt x="377954" y="142039"/>
                  </a:lnTo>
                  <a:lnTo>
                    <a:pt x="423066" y="118407"/>
                  </a:lnTo>
                  <a:lnTo>
                    <a:pt x="468962" y="95931"/>
                  </a:lnTo>
                  <a:lnTo>
                    <a:pt x="515687" y="74586"/>
                  </a:lnTo>
                  <a:lnTo>
                    <a:pt x="563285" y="54345"/>
                  </a:lnTo>
                  <a:lnTo>
                    <a:pt x="611801" y="35184"/>
                  </a:lnTo>
                  <a:lnTo>
                    <a:pt x="661277" y="17078"/>
                  </a:lnTo>
                  <a:lnTo>
                    <a:pt x="711758" y="0"/>
                  </a:lnTo>
                  <a:lnTo>
                    <a:pt x="1322546" y="1879785"/>
                  </a:lnTo>
                  <a:close/>
                </a:path>
              </a:pathLst>
            </a:custGeom>
            <a:ln w="6628">
              <a:solidFill>
                <a:srgbClr val="FFFFFF"/>
              </a:solidFill>
              <a:prstDash val="dash"/>
            </a:ln>
          </p:spPr>
          <p:txBody>
            <a:bodyPr wrap="square" lIns="0" tIns="0" rIns="0" bIns="0" rtlCol="0"/>
            <a:lstStyle/>
            <a:p>
              <a:endParaRPr/>
            </a:p>
          </p:txBody>
        </p:sp>
        <p:sp>
          <p:nvSpPr>
            <p:cNvPr id="93" name="object 25">
              <a:extLst>
                <a:ext uri="{FF2B5EF4-FFF2-40B4-BE49-F238E27FC236}">
                  <a16:creationId xmlns:a16="http://schemas.microsoft.com/office/drawing/2014/main" id="{E79E99AD-C10E-4840-A6B4-FA6C782133C8}"/>
                </a:ext>
              </a:extLst>
            </p:cNvPr>
            <p:cNvSpPr/>
            <p:nvPr/>
          </p:nvSpPr>
          <p:spPr>
            <a:xfrm>
              <a:off x="3089334" y="5507677"/>
              <a:ext cx="1791335" cy="1469390"/>
            </a:xfrm>
            <a:custGeom>
              <a:avLst/>
              <a:gdLst/>
              <a:ahLst/>
              <a:cxnLst/>
              <a:rect l="l" t="t" r="r" b="b"/>
              <a:pathLst>
                <a:path w="1791335" h="1469390">
                  <a:moveTo>
                    <a:pt x="468792" y="0"/>
                  </a:moveTo>
                  <a:lnTo>
                    <a:pt x="429829" y="35803"/>
                  </a:lnTo>
                  <a:lnTo>
                    <a:pt x="392584" y="71532"/>
                  </a:lnTo>
                  <a:lnTo>
                    <a:pt x="356963" y="107313"/>
                  </a:lnTo>
                  <a:lnTo>
                    <a:pt x="322875" y="143269"/>
                  </a:lnTo>
                  <a:lnTo>
                    <a:pt x="290228" y="179523"/>
                  </a:lnTo>
                  <a:lnTo>
                    <a:pt x="258931" y="216200"/>
                  </a:lnTo>
                  <a:lnTo>
                    <a:pt x="228892" y="253424"/>
                  </a:lnTo>
                  <a:lnTo>
                    <a:pt x="200018" y="291319"/>
                  </a:lnTo>
                  <a:lnTo>
                    <a:pt x="172219" y="330009"/>
                  </a:lnTo>
                  <a:lnTo>
                    <a:pt x="145403" y="369618"/>
                  </a:lnTo>
                  <a:lnTo>
                    <a:pt x="119477" y="410271"/>
                  </a:lnTo>
                  <a:lnTo>
                    <a:pt x="94350" y="452090"/>
                  </a:lnTo>
                  <a:lnTo>
                    <a:pt x="69931" y="495200"/>
                  </a:lnTo>
                  <a:lnTo>
                    <a:pt x="46127" y="539726"/>
                  </a:lnTo>
                  <a:lnTo>
                    <a:pt x="22847" y="585791"/>
                  </a:lnTo>
                  <a:lnTo>
                    <a:pt x="0" y="633519"/>
                  </a:lnTo>
                  <a:lnTo>
                    <a:pt x="1791338" y="1468834"/>
                  </a:lnTo>
                  <a:lnTo>
                    <a:pt x="468792" y="0"/>
                  </a:lnTo>
                  <a:close/>
                </a:path>
              </a:pathLst>
            </a:custGeom>
            <a:solidFill>
              <a:srgbClr val="E2C700"/>
            </a:solidFill>
          </p:spPr>
          <p:txBody>
            <a:bodyPr wrap="square" lIns="0" tIns="0" rIns="0" bIns="0" rtlCol="0"/>
            <a:lstStyle/>
            <a:p>
              <a:endParaRPr/>
            </a:p>
          </p:txBody>
        </p:sp>
        <p:sp>
          <p:nvSpPr>
            <p:cNvPr id="94" name="object 26">
              <a:extLst>
                <a:ext uri="{FF2B5EF4-FFF2-40B4-BE49-F238E27FC236}">
                  <a16:creationId xmlns:a16="http://schemas.microsoft.com/office/drawing/2014/main" id="{9B952B34-0324-4724-9586-4209428F1780}"/>
                </a:ext>
              </a:extLst>
            </p:cNvPr>
            <p:cNvSpPr/>
            <p:nvPr/>
          </p:nvSpPr>
          <p:spPr>
            <a:xfrm>
              <a:off x="3089334" y="5507677"/>
              <a:ext cx="1791335" cy="1469390"/>
            </a:xfrm>
            <a:custGeom>
              <a:avLst/>
              <a:gdLst/>
              <a:ahLst/>
              <a:cxnLst/>
              <a:rect l="l" t="t" r="r" b="b"/>
              <a:pathLst>
                <a:path w="1791335" h="1469390">
                  <a:moveTo>
                    <a:pt x="1791338" y="1468834"/>
                  </a:moveTo>
                  <a:lnTo>
                    <a:pt x="0" y="633519"/>
                  </a:lnTo>
                  <a:lnTo>
                    <a:pt x="22847" y="585791"/>
                  </a:lnTo>
                  <a:lnTo>
                    <a:pt x="46127" y="539726"/>
                  </a:lnTo>
                  <a:lnTo>
                    <a:pt x="69931" y="495200"/>
                  </a:lnTo>
                  <a:lnTo>
                    <a:pt x="94350" y="452090"/>
                  </a:lnTo>
                  <a:lnTo>
                    <a:pt x="119477" y="410271"/>
                  </a:lnTo>
                  <a:lnTo>
                    <a:pt x="145403" y="369618"/>
                  </a:lnTo>
                  <a:lnTo>
                    <a:pt x="172219" y="330009"/>
                  </a:lnTo>
                  <a:lnTo>
                    <a:pt x="200018" y="291319"/>
                  </a:lnTo>
                  <a:lnTo>
                    <a:pt x="228892" y="253424"/>
                  </a:lnTo>
                  <a:lnTo>
                    <a:pt x="258931" y="216200"/>
                  </a:lnTo>
                  <a:lnTo>
                    <a:pt x="290228" y="179523"/>
                  </a:lnTo>
                  <a:lnTo>
                    <a:pt x="322875" y="143269"/>
                  </a:lnTo>
                  <a:lnTo>
                    <a:pt x="356963" y="107313"/>
                  </a:lnTo>
                  <a:lnTo>
                    <a:pt x="392584" y="71532"/>
                  </a:lnTo>
                  <a:lnTo>
                    <a:pt x="429829" y="35803"/>
                  </a:lnTo>
                  <a:lnTo>
                    <a:pt x="468792" y="0"/>
                  </a:lnTo>
                  <a:lnTo>
                    <a:pt x="1791338" y="1468834"/>
                  </a:lnTo>
                  <a:close/>
                </a:path>
              </a:pathLst>
            </a:custGeom>
            <a:ln w="6628">
              <a:solidFill>
                <a:srgbClr val="FFFFFF"/>
              </a:solidFill>
              <a:prstDash val="dash"/>
            </a:ln>
          </p:spPr>
          <p:txBody>
            <a:bodyPr wrap="square" lIns="0" tIns="0" rIns="0" bIns="0" rtlCol="0"/>
            <a:lstStyle/>
            <a:p>
              <a:endParaRPr/>
            </a:p>
          </p:txBody>
        </p:sp>
        <p:sp>
          <p:nvSpPr>
            <p:cNvPr id="95" name="object 27">
              <a:extLst>
                <a:ext uri="{FF2B5EF4-FFF2-40B4-BE49-F238E27FC236}">
                  <a16:creationId xmlns:a16="http://schemas.microsoft.com/office/drawing/2014/main" id="{9CE92C9F-6B96-45DC-A8A1-817E2909D603}"/>
                </a:ext>
              </a:extLst>
            </p:cNvPr>
            <p:cNvSpPr/>
            <p:nvPr/>
          </p:nvSpPr>
          <p:spPr>
            <a:xfrm>
              <a:off x="2904449" y="6141197"/>
              <a:ext cx="1976755" cy="835660"/>
            </a:xfrm>
            <a:custGeom>
              <a:avLst/>
              <a:gdLst/>
              <a:ahLst/>
              <a:cxnLst/>
              <a:rect l="l" t="t" r="r" b="b"/>
              <a:pathLst>
                <a:path w="1976754" h="835659">
                  <a:moveTo>
                    <a:pt x="184884" y="0"/>
                  </a:moveTo>
                  <a:lnTo>
                    <a:pt x="162943" y="48568"/>
                  </a:lnTo>
                  <a:lnTo>
                    <a:pt x="142439" y="97102"/>
                  </a:lnTo>
                  <a:lnTo>
                    <a:pt x="123363" y="145653"/>
                  </a:lnTo>
                  <a:lnTo>
                    <a:pt x="105702" y="194269"/>
                  </a:lnTo>
                  <a:lnTo>
                    <a:pt x="89445" y="243001"/>
                  </a:lnTo>
                  <a:lnTo>
                    <a:pt x="74580" y="291898"/>
                  </a:lnTo>
                  <a:lnTo>
                    <a:pt x="61096" y="341008"/>
                  </a:lnTo>
                  <a:lnTo>
                    <a:pt x="48982" y="390383"/>
                  </a:lnTo>
                  <a:lnTo>
                    <a:pt x="38226" y="440071"/>
                  </a:lnTo>
                  <a:lnTo>
                    <a:pt x="28817" y="490122"/>
                  </a:lnTo>
                  <a:lnTo>
                    <a:pt x="20743" y="540585"/>
                  </a:lnTo>
                  <a:lnTo>
                    <a:pt x="13992" y="591511"/>
                  </a:lnTo>
                  <a:lnTo>
                    <a:pt x="8554" y="642948"/>
                  </a:lnTo>
                  <a:lnTo>
                    <a:pt x="4417" y="694946"/>
                  </a:lnTo>
                  <a:lnTo>
                    <a:pt x="1569" y="747554"/>
                  </a:lnTo>
                  <a:lnTo>
                    <a:pt x="0" y="800823"/>
                  </a:lnTo>
                  <a:lnTo>
                    <a:pt x="1976222" y="835314"/>
                  </a:lnTo>
                  <a:lnTo>
                    <a:pt x="184884" y="0"/>
                  </a:lnTo>
                  <a:close/>
                </a:path>
              </a:pathLst>
            </a:custGeom>
            <a:solidFill>
              <a:srgbClr val="F96800"/>
            </a:solidFill>
          </p:spPr>
          <p:txBody>
            <a:bodyPr wrap="square" lIns="0" tIns="0" rIns="0" bIns="0" rtlCol="0"/>
            <a:lstStyle/>
            <a:p>
              <a:endParaRPr/>
            </a:p>
          </p:txBody>
        </p:sp>
        <p:sp>
          <p:nvSpPr>
            <p:cNvPr id="96" name="object 28">
              <a:extLst>
                <a:ext uri="{FF2B5EF4-FFF2-40B4-BE49-F238E27FC236}">
                  <a16:creationId xmlns:a16="http://schemas.microsoft.com/office/drawing/2014/main" id="{11B5E52F-6CE6-4C31-B576-AEDB0DC8B5A5}"/>
                </a:ext>
              </a:extLst>
            </p:cNvPr>
            <p:cNvSpPr/>
            <p:nvPr/>
          </p:nvSpPr>
          <p:spPr>
            <a:xfrm>
              <a:off x="2904449" y="6141197"/>
              <a:ext cx="1976755" cy="835660"/>
            </a:xfrm>
            <a:custGeom>
              <a:avLst/>
              <a:gdLst/>
              <a:ahLst/>
              <a:cxnLst/>
              <a:rect l="l" t="t" r="r" b="b"/>
              <a:pathLst>
                <a:path w="1976754" h="835659">
                  <a:moveTo>
                    <a:pt x="1976222" y="835314"/>
                  </a:moveTo>
                  <a:lnTo>
                    <a:pt x="0" y="800823"/>
                  </a:lnTo>
                  <a:lnTo>
                    <a:pt x="1569" y="747554"/>
                  </a:lnTo>
                  <a:lnTo>
                    <a:pt x="4417" y="694946"/>
                  </a:lnTo>
                  <a:lnTo>
                    <a:pt x="8554" y="642948"/>
                  </a:lnTo>
                  <a:lnTo>
                    <a:pt x="13992" y="591511"/>
                  </a:lnTo>
                  <a:lnTo>
                    <a:pt x="20743" y="540585"/>
                  </a:lnTo>
                  <a:lnTo>
                    <a:pt x="28817" y="490122"/>
                  </a:lnTo>
                  <a:lnTo>
                    <a:pt x="38226" y="440071"/>
                  </a:lnTo>
                  <a:lnTo>
                    <a:pt x="48982" y="390383"/>
                  </a:lnTo>
                  <a:lnTo>
                    <a:pt x="61096" y="341008"/>
                  </a:lnTo>
                  <a:lnTo>
                    <a:pt x="74580" y="291898"/>
                  </a:lnTo>
                  <a:lnTo>
                    <a:pt x="89445" y="243001"/>
                  </a:lnTo>
                  <a:lnTo>
                    <a:pt x="105702" y="194269"/>
                  </a:lnTo>
                  <a:lnTo>
                    <a:pt x="123363" y="145653"/>
                  </a:lnTo>
                  <a:lnTo>
                    <a:pt x="142439" y="97102"/>
                  </a:lnTo>
                  <a:lnTo>
                    <a:pt x="162943" y="48568"/>
                  </a:lnTo>
                  <a:lnTo>
                    <a:pt x="184884" y="0"/>
                  </a:lnTo>
                  <a:lnTo>
                    <a:pt x="1976222" y="835314"/>
                  </a:lnTo>
                  <a:close/>
                </a:path>
              </a:pathLst>
            </a:custGeom>
            <a:ln w="6628">
              <a:solidFill>
                <a:srgbClr val="FFFFFF"/>
              </a:solidFill>
              <a:prstDash val="dash"/>
            </a:ln>
          </p:spPr>
          <p:txBody>
            <a:bodyPr wrap="square" lIns="0" tIns="0" rIns="0" bIns="0" rtlCol="0"/>
            <a:lstStyle/>
            <a:p>
              <a:endParaRPr/>
            </a:p>
          </p:txBody>
        </p:sp>
        <p:sp>
          <p:nvSpPr>
            <p:cNvPr id="97" name="object 29">
              <a:extLst>
                <a:ext uri="{FF2B5EF4-FFF2-40B4-BE49-F238E27FC236}">
                  <a16:creationId xmlns:a16="http://schemas.microsoft.com/office/drawing/2014/main" id="{FECAC44A-6A90-4AD8-833A-52E9B6DF6EE8}"/>
                </a:ext>
              </a:extLst>
            </p:cNvPr>
            <p:cNvSpPr/>
            <p:nvPr/>
          </p:nvSpPr>
          <p:spPr>
            <a:xfrm>
              <a:off x="2904161" y="6942021"/>
              <a:ext cx="1976755" cy="807085"/>
            </a:xfrm>
            <a:custGeom>
              <a:avLst/>
              <a:gdLst/>
              <a:ahLst/>
              <a:cxnLst/>
              <a:rect l="l" t="t" r="r" b="b"/>
              <a:pathLst>
                <a:path w="1976754" h="807084">
                  <a:moveTo>
                    <a:pt x="287" y="0"/>
                  </a:moveTo>
                  <a:lnTo>
                    <a:pt x="0" y="53291"/>
                  </a:lnTo>
                  <a:lnTo>
                    <a:pt x="1012" y="105967"/>
                  </a:lnTo>
                  <a:lnTo>
                    <a:pt x="3333" y="158077"/>
                  </a:lnTo>
                  <a:lnTo>
                    <a:pt x="6974" y="209672"/>
                  </a:lnTo>
                  <a:lnTo>
                    <a:pt x="11944" y="260801"/>
                  </a:lnTo>
                  <a:lnTo>
                    <a:pt x="18253" y="311515"/>
                  </a:lnTo>
                  <a:lnTo>
                    <a:pt x="25910" y="361864"/>
                  </a:lnTo>
                  <a:lnTo>
                    <a:pt x="34925" y="411897"/>
                  </a:lnTo>
                  <a:lnTo>
                    <a:pt x="45308" y="461664"/>
                  </a:lnTo>
                  <a:lnTo>
                    <a:pt x="57069" y="511215"/>
                  </a:lnTo>
                  <a:lnTo>
                    <a:pt x="70217" y="560601"/>
                  </a:lnTo>
                  <a:lnTo>
                    <a:pt x="84763" y="609871"/>
                  </a:lnTo>
                  <a:lnTo>
                    <a:pt x="100715" y="659075"/>
                  </a:lnTo>
                  <a:lnTo>
                    <a:pt x="118084" y="708263"/>
                  </a:lnTo>
                  <a:lnTo>
                    <a:pt x="136879" y="757485"/>
                  </a:lnTo>
                  <a:lnTo>
                    <a:pt x="157110" y="806792"/>
                  </a:lnTo>
                  <a:lnTo>
                    <a:pt x="1976510" y="34491"/>
                  </a:lnTo>
                  <a:lnTo>
                    <a:pt x="287" y="0"/>
                  </a:lnTo>
                  <a:close/>
                </a:path>
              </a:pathLst>
            </a:custGeom>
            <a:solidFill>
              <a:srgbClr val="1BA0E1"/>
            </a:solidFill>
          </p:spPr>
          <p:txBody>
            <a:bodyPr wrap="square" lIns="0" tIns="0" rIns="0" bIns="0" rtlCol="0"/>
            <a:lstStyle/>
            <a:p>
              <a:endParaRPr/>
            </a:p>
          </p:txBody>
        </p:sp>
        <p:sp>
          <p:nvSpPr>
            <p:cNvPr id="98" name="object 30">
              <a:extLst>
                <a:ext uri="{FF2B5EF4-FFF2-40B4-BE49-F238E27FC236}">
                  <a16:creationId xmlns:a16="http://schemas.microsoft.com/office/drawing/2014/main" id="{E358711F-3AF8-475E-815E-56AAB8AF9CE0}"/>
                </a:ext>
              </a:extLst>
            </p:cNvPr>
            <p:cNvSpPr/>
            <p:nvPr/>
          </p:nvSpPr>
          <p:spPr>
            <a:xfrm>
              <a:off x="2904161" y="6942021"/>
              <a:ext cx="1976755" cy="807085"/>
            </a:xfrm>
            <a:custGeom>
              <a:avLst/>
              <a:gdLst/>
              <a:ahLst/>
              <a:cxnLst/>
              <a:rect l="l" t="t" r="r" b="b"/>
              <a:pathLst>
                <a:path w="1976754" h="807084">
                  <a:moveTo>
                    <a:pt x="1976510" y="34491"/>
                  </a:moveTo>
                  <a:lnTo>
                    <a:pt x="157110" y="806792"/>
                  </a:lnTo>
                  <a:lnTo>
                    <a:pt x="136879" y="757485"/>
                  </a:lnTo>
                  <a:lnTo>
                    <a:pt x="118084" y="708263"/>
                  </a:lnTo>
                  <a:lnTo>
                    <a:pt x="100715" y="659075"/>
                  </a:lnTo>
                  <a:lnTo>
                    <a:pt x="84763" y="609871"/>
                  </a:lnTo>
                  <a:lnTo>
                    <a:pt x="70217" y="560601"/>
                  </a:lnTo>
                  <a:lnTo>
                    <a:pt x="57069" y="511215"/>
                  </a:lnTo>
                  <a:lnTo>
                    <a:pt x="45308" y="461664"/>
                  </a:lnTo>
                  <a:lnTo>
                    <a:pt x="34925" y="411897"/>
                  </a:lnTo>
                  <a:lnTo>
                    <a:pt x="25910" y="361864"/>
                  </a:lnTo>
                  <a:lnTo>
                    <a:pt x="18253" y="311515"/>
                  </a:lnTo>
                  <a:lnTo>
                    <a:pt x="11944" y="260801"/>
                  </a:lnTo>
                  <a:lnTo>
                    <a:pt x="6974" y="209672"/>
                  </a:lnTo>
                  <a:lnTo>
                    <a:pt x="3333" y="158077"/>
                  </a:lnTo>
                  <a:lnTo>
                    <a:pt x="1012" y="105967"/>
                  </a:lnTo>
                  <a:lnTo>
                    <a:pt x="0" y="53291"/>
                  </a:lnTo>
                  <a:lnTo>
                    <a:pt x="287" y="0"/>
                  </a:lnTo>
                  <a:lnTo>
                    <a:pt x="1976510" y="34491"/>
                  </a:lnTo>
                  <a:close/>
                </a:path>
              </a:pathLst>
            </a:custGeom>
            <a:ln w="6628">
              <a:solidFill>
                <a:srgbClr val="FFFFFF"/>
              </a:solidFill>
              <a:prstDash val="dash"/>
            </a:ln>
          </p:spPr>
          <p:txBody>
            <a:bodyPr wrap="square" lIns="0" tIns="0" rIns="0" bIns="0" rtlCol="0"/>
            <a:lstStyle/>
            <a:p>
              <a:endParaRPr/>
            </a:p>
          </p:txBody>
        </p:sp>
        <p:sp>
          <p:nvSpPr>
            <p:cNvPr id="99" name="object 31">
              <a:extLst>
                <a:ext uri="{FF2B5EF4-FFF2-40B4-BE49-F238E27FC236}">
                  <a16:creationId xmlns:a16="http://schemas.microsoft.com/office/drawing/2014/main" id="{7C814614-C813-43BE-A0BB-32E2A2015F9E}"/>
                </a:ext>
              </a:extLst>
            </p:cNvPr>
            <p:cNvSpPr/>
            <p:nvPr/>
          </p:nvSpPr>
          <p:spPr>
            <a:xfrm>
              <a:off x="3061272" y="6976512"/>
              <a:ext cx="1819910" cy="1557655"/>
            </a:xfrm>
            <a:custGeom>
              <a:avLst/>
              <a:gdLst/>
              <a:ahLst/>
              <a:cxnLst/>
              <a:rect l="l" t="t" r="r" b="b"/>
              <a:pathLst>
                <a:path w="1819910" h="1557654">
                  <a:moveTo>
                    <a:pt x="1819400" y="0"/>
                  </a:moveTo>
                  <a:lnTo>
                    <a:pt x="0" y="772301"/>
                  </a:lnTo>
                  <a:lnTo>
                    <a:pt x="21245" y="820906"/>
                  </a:lnTo>
                  <a:lnTo>
                    <a:pt x="43167" y="868192"/>
                  </a:lnTo>
                  <a:lnTo>
                    <a:pt x="65810" y="914215"/>
                  </a:lnTo>
                  <a:lnTo>
                    <a:pt x="89217" y="959031"/>
                  </a:lnTo>
                  <a:lnTo>
                    <a:pt x="113429" y="1002695"/>
                  </a:lnTo>
                  <a:lnTo>
                    <a:pt x="138491" y="1045264"/>
                  </a:lnTo>
                  <a:lnTo>
                    <a:pt x="164444" y="1086794"/>
                  </a:lnTo>
                  <a:lnTo>
                    <a:pt x="191332" y="1127340"/>
                  </a:lnTo>
                  <a:lnTo>
                    <a:pt x="219198" y="1166958"/>
                  </a:lnTo>
                  <a:lnTo>
                    <a:pt x="248085" y="1205705"/>
                  </a:lnTo>
                  <a:lnTo>
                    <a:pt x="278035" y="1243636"/>
                  </a:lnTo>
                  <a:lnTo>
                    <a:pt x="309092" y="1280806"/>
                  </a:lnTo>
                  <a:lnTo>
                    <a:pt x="341298" y="1317273"/>
                  </a:lnTo>
                  <a:lnTo>
                    <a:pt x="374696" y="1353092"/>
                  </a:lnTo>
                  <a:lnTo>
                    <a:pt x="409329" y="1388318"/>
                  </a:lnTo>
                  <a:lnTo>
                    <a:pt x="445241" y="1423008"/>
                  </a:lnTo>
                  <a:lnTo>
                    <a:pt x="482473" y="1457218"/>
                  </a:lnTo>
                  <a:lnTo>
                    <a:pt x="521070" y="1491003"/>
                  </a:lnTo>
                  <a:lnTo>
                    <a:pt x="561073" y="1524419"/>
                  </a:lnTo>
                  <a:lnTo>
                    <a:pt x="602526" y="1557523"/>
                  </a:lnTo>
                  <a:lnTo>
                    <a:pt x="1819400" y="0"/>
                  </a:lnTo>
                  <a:close/>
                </a:path>
              </a:pathLst>
            </a:custGeom>
            <a:solidFill>
              <a:srgbClr val="6C8663"/>
            </a:solidFill>
          </p:spPr>
          <p:txBody>
            <a:bodyPr wrap="square" lIns="0" tIns="0" rIns="0" bIns="0" rtlCol="0"/>
            <a:lstStyle/>
            <a:p>
              <a:endParaRPr/>
            </a:p>
          </p:txBody>
        </p:sp>
        <p:sp>
          <p:nvSpPr>
            <p:cNvPr id="100" name="object 32">
              <a:extLst>
                <a:ext uri="{FF2B5EF4-FFF2-40B4-BE49-F238E27FC236}">
                  <a16:creationId xmlns:a16="http://schemas.microsoft.com/office/drawing/2014/main" id="{F20191DA-2CFD-44C8-900C-EB7B2EC3E473}"/>
                </a:ext>
              </a:extLst>
            </p:cNvPr>
            <p:cNvSpPr/>
            <p:nvPr/>
          </p:nvSpPr>
          <p:spPr>
            <a:xfrm>
              <a:off x="3061272" y="6976512"/>
              <a:ext cx="1819910" cy="1557655"/>
            </a:xfrm>
            <a:custGeom>
              <a:avLst/>
              <a:gdLst/>
              <a:ahLst/>
              <a:cxnLst/>
              <a:rect l="l" t="t" r="r" b="b"/>
              <a:pathLst>
                <a:path w="1819910" h="1557654">
                  <a:moveTo>
                    <a:pt x="1819400" y="0"/>
                  </a:moveTo>
                  <a:lnTo>
                    <a:pt x="602526" y="1557523"/>
                  </a:lnTo>
                  <a:lnTo>
                    <a:pt x="561073" y="1524419"/>
                  </a:lnTo>
                  <a:lnTo>
                    <a:pt x="521070" y="1491003"/>
                  </a:lnTo>
                  <a:lnTo>
                    <a:pt x="482473" y="1457218"/>
                  </a:lnTo>
                  <a:lnTo>
                    <a:pt x="445241" y="1423008"/>
                  </a:lnTo>
                  <a:lnTo>
                    <a:pt x="409329" y="1388318"/>
                  </a:lnTo>
                  <a:lnTo>
                    <a:pt x="374696" y="1353092"/>
                  </a:lnTo>
                  <a:lnTo>
                    <a:pt x="341298" y="1317273"/>
                  </a:lnTo>
                  <a:lnTo>
                    <a:pt x="309092" y="1280806"/>
                  </a:lnTo>
                  <a:lnTo>
                    <a:pt x="278035" y="1243636"/>
                  </a:lnTo>
                  <a:lnTo>
                    <a:pt x="248085" y="1205705"/>
                  </a:lnTo>
                  <a:lnTo>
                    <a:pt x="219198" y="1166958"/>
                  </a:lnTo>
                  <a:lnTo>
                    <a:pt x="191332" y="1127340"/>
                  </a:lnTo>
                  <a:lnTo>
                    <a:pt x="164444" y="1086794"/>
                  </a:lnTo>
                  <a:lnTo>
                    <a:pt x="138491" y="1045264"/>
                  </a:lnTo>
                  <a:lnTo>
                    <a:pt x="113429" y="1002695"/>
                  </a:lnTo>
                  <a:lnTo>
                    <a:pt x="89217" y="959031"/>
                  </a:lnTo>
                  <a:lnTo>
                    <a:pt x="65810" y="914215"/>
                  </a:lnTo>
                  <a:lnTo>
                    <a:pt x="43167" y="868192"/>
                  </a:lnTo>
                  <a:lnTo>
                    <a:pt x="21245" y="820906"/>
                  </a:lnTo>
                  <a:lnTo>
                    <a:pt x="0" y="772301"/>
                  </a:lnTo>
                  <a:lnTo>
                    <a:pt x="1819400" y="0"/>
                  </a:lnTo>
                  <a:close/>
                </a:path>
              </a:pathLst>
            </a:custGeom>
            <a:ln w="6628">
              <a:solidFill>
                <a:srgbClr val="FFFFFF"/>
              </a:solidFill>
              <a:prstDash val="dash"/>
            </a:ln>
          </p:spPr>
          <p:txBody>
            <a:bodyPr wrap="square" lIns="0" tIns="0" rIns="0" bIns="0" rtlCol="0"/>
            <a:lstStyle/>
            <a:p>
              <a:endParaRPr/>
            </a:p>
          </p:txBody>
        </p:sp>
        <p:sp>
          <p:nvSpPr>
            <p:cNvPr id="101" name="object 33">
              <a:extLst>
                <a:ext uri="{FF2B5EF4-FFF2-40B4-BE49-F238E27FC236}">
                  <a16:creationId xmlns:a16="http://schemas.microsoft.com/office/drawing/2014/main" id="{D26FBFD5-E268-4E8F-A235-4EAF59392492}"/>
                </a:ext>
              </a:extLst>
            </p:cNvPr>
            <p:cNvSpPr/>
            <p:nvPr/>
          </p:nvSpPr>
          <p:spPr>
            <a:xfrm>
              <a:off x="3663798" y="6976512"/>
              <a:ext cx="1217295" cy="1957705"/>
            </a:xfrm>
            <a:custGeom>
              <a:avLst/>
              <a:gdLst/>
              <a:ahLst/>
              <a:cxnLst/>
              <a:rect l="l" t="t" r="r" b="b"/>
              <a:pathLst>
                <a:path w="1217295" h="1957704">
                  <a:moveTo>
                    <a:pt x="1216873" y="0"/>
                  </a:moveTo>
                  <a:lnTo>
                    <a:pt x="0" y="1557523"/>
                  </a:lnTo>
                  <a:lnTo>
                    <a:pt x="40361" y="1588309"/>
                  </a:lnTo>
                  <a:lnTo>
                    <a:pt x="81086" y="1617884"/>
                  </a:lnTo>
                  <a:lnTo>
                    <a:pt x="122188" y="1646253"/>
                  </a:lnTo>
                  <a:lnTo>
                    <a:pt x="163681" y="1673423"/>
                  </a:lnTo>
                  <a:lnTo>
                    <a:pt x="205577" y="1699400"/>
                  </a:lnTo>
                  <a:lnTo>
                    <a:pt x="247891" y="1724188"/>
                  </a:lnTo>
                  <a:lnTo>
                    <a:pt x="290636" y="1747793"/>
                  </a:lnTo>
                  <a:lnTo>
                    <a:pt x="333824" y="1770222"/>
                  </a:lnTo>
                  <a:lnTo>
                    <a:pt x="377470" y="1791479"/>
                  </a:lnTo>
                  <a:lnTo>
                    <a:pt x="421587" y="1811571"/>
                  </a:lnTo>
                  <a:lnTo>
                    <a:pt x="466188" y="1830504"/>
                  </a:lnTo>
                  <a:lnTo>
                    <a:pt x="511287" y="1848282"/>
                  </a:lnTo>
                  <a:lnTo>
                    <a:pt x="556898" y="1864912"/>
                  </a:lnTo>
                  <a:lnTo>
                    <a:pt x="603033" y="1880399"/>
                  </a:lnTo>
                  <a:lnTo>
                    <a:pt x="649705" y="1894749"/>
                  </a:lnTo>
                  <a:lnTo>
                    <a:pt x="696930" y="1907968"/>
                  </a:lnTo>
                  <a:lnTo>
                    <a:pt x="744719" y="1920061"/>
                  </a:lnTo>
                  <a:lnTo>
                    <a:pt x="793086" y="1931034"/>
                  </a:lnTo>
                  <a:lnTo>
                    <a:pt x="842046" y="1940893"/>
                  </a:lnTo>
                  <a:lnTo>
                    <a:pt x="891610" y="1949643"/>
                  </a:lnTo>
                  <a:lnTo>
                    <a:pt x="941793" y="1957291"/>
                  </a:lnTo>
                  <a:lnTo>
                    <a:pt x="1216873" y="0"/>
                  </a:lnTo>
                  <a:close/>
                </a:path>
              </a:pathLst>
            </a:custGeom>
            <a:solidFill>
              <a:srgbClr val="5FA916"/>
            </a:solidFill>
          </p:spPr>
          <p:txBody>
            <a:bodyPr wrap="square" lIns="0" tIns="0" rIns="0" bIns="0" rtlCol="0"/>
            <a:lstStyle/>
            <a:p>
              <a:endParaRPr/>
            </a:p>
          </p:txBody>
        </p:sp>
        <p:sp>
          <p:nvSpPr>
            <p:cNvPr id="102" name="object 34">
              <a:extLst>
                <a:ext uri="{FF2B5EF4-FFF2-40B4-BE49-F238E27FC236}">
                  <a16:creationId xmlns:a16="http://schemas.microsoft.com/office/drawing/2014/main" id="{30B96106-A37A-4246-9740-5548C20955C3}"/>
                </a:ext>
              </a:extLst>
            </p:cNvPr>
            <p:cNvSpPr/>
            <p:nvPr/>
          </p:nvSpPr>
          <p:spPr>
            <a:xfrm>
              <a:off x="3663798" y="6976512"/>
              <a:ext cx="1217295" cy="1957705"/>
            </a:xfrm>
            <a:custGeom>
              <a:avLst/>
              <a:gdLst/>
              <a:ahLst/>
              <a:cxnLst/>
              <a:rect l="l" t="t" r="r" b="b"/>
              <a:pathLst>
                <a:path w="1217295" h="1957704">
                  <a:moveTo>
                    <a:pt x="1216873" y="0"/>
                  </a:moveTo>
                  <a:lnTo>
                    <a:pt x="941793" y="1957291"/>
                  </a:lnTo>
                  <a:lnTo>
                    <a:pt x="891610" y="1949643"/>
                  </a:lnTo>
                  <a:lnTo>
                    <a:pt x="842046" y="1940893"/>
                  </a:lnTo>
                  <a:lnTo>
                    <a:pt x="793086" y="1931034"/>
                  </a:lnTo>
                  <a:lnTo>
                    <a:pt x="744719" y="1920061"/>
                  </a:lnTo>
                  <a:lnTo>
                    <a:pt x="696930" y="1907968"/>
                  </a:lnTo>
                  <a:lnTo>
                    <a:pt x="649705" y="1894749"/>
                  </a:lnTo>
                  <a:lnTo>
                    <a:pt x="603033" y="1880399"/>
                  </a:lnTo>
                  <a:lnTo>
                    <a:pt x="556898" y="1864912"/>
                  </a:lnTo>
                  <a:lnTo>
                    <a:pt x="511287" y="1848282"/>
                  </a:lnTo>
                  <a:lnTo>
                    <a:pt x="466188" y="1830504"/>
                  </a:lnTo>
                  <a:lnTo>
                    <a:pt x="421587" y="1811571"/>
                  </a:lnTo>
                  <a:lnTo>
                    <a:pt x="377470" y="1791479"/>
                  </a:lnTo>
                  <a:lnTo>
                    <a:pt x="333824" y="1770222"/>
                  </a:lnTo>
                  <a:lnTo>
                    <a:pt x="290636" y="1747793"/>
                  </a:lnTo>
                  <a:lnTo>
                    <a:pt x="247891" y="1724188"/>
                  </a:lnTo>
                  <a:lnTo>
                    <a:pt x="205577" y="1699400"/>
                  </a:lnTo>
                  <a:lnTo>
                    <a:pt x="163681" y="1673423"/>
                  </a:lnTo>
                  <a:lnTo>
                    <a:pt x="122188" y="1646253"/>
                  </a:lnTo>
                  <a:lnTo>
                    <a:pt x="81086" y="1617884"/>
                  </a:lnTo>
                  <a:lnTo>
                    <a:pt x="40361" y="1588309"/>
                  </a:lnTo>
                  <a:lnTo>
                    <a:pt x="0" y="1557523"/>
                  </a:lnTo>
                  <a:lnTo>
                    <a:pt x="1216873" y="0"/>
                  </a:lnTo>
                  <a:close/>
                </a:path>
              </a:pathLst>
            </a:custGeom>
            <a:ln w="6628">
              <a:solidFill>
                <a:srgbClr val="FFFFFF"/>
              </a:solidFill>
              <a:prstDash val="dash"/>
            </a:ln>
          </p:spPr>
          <p:txBody>
            <a:bodyPr wrap="square" lIns="0" tIns="0" rIns="0" bIns="0" rtlCol="0"/>
            <a:lstStyle/>
            <a:p>
              <a:endParaRPr/>
            </a:p>
          </p:txBody>
        </p:sp>
        <p:sp>
          <p:nvSpPr>
            <p:cNvPr id="103" name="object 35">
              <a:extLst>
                <a:ext uri="{FF2B5EF4-FFF2-40B4-BE49-F238E27FC236}">
                  <a16:creationId xmlns:a16="http://schemas.microsoft.com/office/drawing/2014/main" id="{8D515251-3A3F-4D56-B10C-C7648B11DA22}"/>
                </a:ext>
              </a:extLst>
            </p:cNvPr>
            <p:cNvSpPr/>
            <p:nvPr/>
          </p:nvSpPr>
          <p:spPr>
            <a:xfrm>
              <a:off x="4605591" y="6976512"/>
              <a:ext cx="1932939" cy="1978025"/>
            </a:xfrm>
            <a:custGeom>
              <a:avLst/>
              <a:gdLst/>
              <a:ahLst/>
              <a:cxnLst/>
              <a:rect l="l" t="t" r="r" b="b"/>
              <a:pathLst>
                <a:path w="1932940" h="1978025">
                  <a:moveTo>
                    <a:pt x="275080" y="0"/>
                  </a:moveTo>
                  <a:lnTo>
                    <a:pt x="0" y="1957291"/>
                  </a:lnTo>
                  <a:lnTo>
                    <a:pt x="49671" y="1963686"/>
                  </a:lnTo>
                  <a:lnTo>
                    <a:pt x="99179" y="1968893"/>
                  </a:lnTo>
                  <a:lnTo>
                    <a:pt x="148511" y="1972919"/>
                  </a:lnTo>
                  <a:lnTo>
                    <a:pt x="197653" y="1975769"/>
                  </a:lnTo>
                  <a:lnTo>
                    <a:pt x="246590" y="1977449"/>
                  </a:lnTo>
                  <a:lnTo>
                    <a:pt x="295309" y="1977967"/>
                  </a:lnTo>
                  <a:lnTo>
                    <a:pt x="343796" y="1977329"/>
                  </a:lnTo>
                  <a:lnTo>
                    <a:pt x="392037" y="1975540"/>
                  </a:lnTo>
                  <a:lnTo>
                    <a:pt x="440017" y="1972608"/>
                  </a:lnTo>
                  <a:lnTo>
                    <a:pt x="487724" y="1968538"/>
                  </a:lnTo>
                  <a:lnTo>
                    <a:pt x="535142" y="1963338"/>
                  </a:lnTo>
                  <a:lnTo>
                    <a:pt x="582259" y="1957012"/>
                  </a:lnTo>
                  <a:lnTo>
                    <a:pt x="629059" y="1949569"/>
                  </a:lnTo>
                  <a:lnTo>
                    <a:pt x="675530" y="1941013"/>
                  </a:lnTo>
                  <a:lnTo>
                    <a:pt x="721657" y="1931352"/>
                  </a:lnTo>
                  <a:lnTo>
                    <a:pt x="767426" y="1920592"/>
                  </a:lnTo>
                  <a:lnTo>
                    <a:pt x="812824" y="1908739"/>
                  </a:lnTo>
                  <a:lnTo>
                    <a:pt x="857835" y="1895799"/>
                  </a:lnTo>
                  <a:lnTo>
                    <a:pt x="902448" y="1881779"/>
                  </a:lnTo>
                  <a:lnTo>
                    <a:pt x="946646" y="1866685"/>
                  </a:lnTo>
                  <a:lnTo>
                    <a:pt x="990418" y="1850524"/>
                  </a:lnTo>
                  <a:lnTo>
                    <a:pt x="1033747" y="1833302"/>
                  </a:lnTo>
                  <a:lnTo>
                    <a:pt x="1076622" y="1815025"/>
                  </a:lnTo>
                  <a:lnTo>
                    <a:pt x="1119027" y="1795700"/>
                  </a:lnTo>
                  <a:lnTo>
                    <a:pt x="1160948" y="1775332"/>
                  </a:lnTo>
                  <a:lnTo>
                    <a:pt x="1202373" y="1753929"/>
                  </a:lnTo>
                  <a:lnTo>
                    <a:pt x="1243286" y="1731497"/>
                  </a:lnTo>
                  <a:lnTo>
                    <a:pt x="1283674" y="1708041"/>
                  </a:lnTo>
                  <a:lnTo>
                    <a:pt x="1323523" y="1683569"/>
                  </a:lnTo>
                  <a:lnTo>
                    <a:pt x="1362819" y="1658087"/>
                  </a:lnTo>
                  <a:lnTo>
                    <a:pt x="1401549" y="1631601"/>
                  </a:lnTo>
                  <a:lnTo>
                    <a:pt x="1439697" y="1604117"/>
                  </a:lnTo>
                  <a:lnTo>
                    <a:pt x="1477250" y="1575643"/>
                  </a:lnTo>
                  <a:lnTo>
                    <a:pt x="1514195" y="1546183"/>
                  </a:lnTo>
                  <a:lnTo>
                    <a:pt x="1550516" y="1515745"/>
                  </a:lnTo>
                  <a:lnTo>
                    <a:pt x="1586202" y="1484335"/>
                  </a:lnTo>
                  <a:lnTo>
                    <a:pt x="1621236" y="1451959"/>
                  </a:lnTo>
                  <a:lnTo>
                    <a:pt x="1655606" y="1418623"/>
                  </a:lnTo>
                  <a:lnTo>
                    <a:pt x="1689297" y="1384335"/>
                  </a:lnTo>
                  <a:lnTo>
                    <a:pt x="1722296" y="1349100"/>
                  </a:lnTo>
                  <a:lnTo>
                    <a:pt x="1754588" y="1312924"/>
                  </a:lnTo>
                  <a:lnTo>
                    <a:pt x="1786160" y="1275815"/>
                  </a:lnTo>
                  <a:lnTo>
                    <a:pt x="1816998" y="1237777"/>
                  </a:lnTo>
                  <a:lnTo>
                    <a:pt x="1847087" y="1198819"/>
                  </a:lnTo>
                  <a:lnTo>
                    <a:pt x="1876414" y="1158946"/>
                  </a:lnTo>
                  <a:lnTo>
                    <a:pt x="1904965" y="1118164"/>
                  </a:lnTo>
                  <a:lnTo>
                    <a:pt x="1932726" y="1076480"/>
                  </a:lnTo>
                  <a:lnTo>
                    <a:pt x="275080" y="0"/>
                  </a:lnTo>
                  <a:close/>
                </a:path>
              </a:pathLst>
            </a:custGeom>
            <a:solidFill>
              <a:srgbClr val="0050EE"/>
            </a:solidFill>
          </p:spPr>
          <p:txBody>
            <a:bodyPr wrap="square" lIns="0" tIns="0" rIns="0" bIns="0" rtlCol="0"/>
            <a:lstStyle/>
            <a:p>
              <a:endParaRPr/>
            </a:p>
          </p:txBody>
        </p:sp>
        <p:sp>
          <p:nvSpPr>
            <p:cNvPr id="104" name="object 36">
              <a:extLst>
                <a:ext uri="{FF2B5EF4-FFF2-40B4-BE49-F238E27FC236}">
                  <a16:creationId xmlns:a16="http://schemas.microsoft.com/office/drawing/2014/main" id="{7F8B5D51-E46B-405B-96F4-283B1B8EF7C7}"/>
                </a:ext>
              </a:extLst>
            </p:cNvPr>
            <p:cNvSpPr/>
            <p:nvPr/>
          </p:nvSpPr>
          <p:spPr>
            <a:xfrm>
              <a:off x="4605591" y="6976512"/>
              <a:ext cx="1932939" cy="1978025"/>
            </a:xfrm>
            <a:custGeom>
              <a:avLst/>
              <a:gdLst/>
              <a:ahLst/>
              <a:cxnLst/>
              <a:rect l="l" t="t" r="r" b="b"/>
              <a:pathLst>
                <a:path w="1932940" h="1978025">
                  <a:moveTo>
                    <a:pt x="275080" y="0"/>
                  </a:moveTo>
                  <a:lnTo>
                    <a:pt x="1932726" y="1076480"/>
                  </a:lnTo>
                  <a:lnTo>
                    <a:pt x="1904965" y="1118164"/>
                  </a:lnTo>
                  <a:lnTo>
                    <a:pt x="1876414" y="1158946"/>
                  </a:lnTo>
                  <a:lnTo>
                    <a:pt x="1847087" y="1198819"/>
                  </a:lnTo>
                  <a:lnTo>
                    <a:pt x="1816998" y="1237777"/>
                  </a:lnTo>
                  <a:lnTo>
                    <a:pt x="1786160" y="1275815"/>
                  </a:lnTo>
                  <a:lnTo>
                    <a:pt x="1754588" y="1312924"/>
                  </a:lnTo>
                  <a:lnTo>
                    <a:pt x="1722296" y="1349100"/>
                  </a:lnTo>
                  <a:lnTo>
                    <a:pt x="1689297" y="1384335"/>
                  </a:lnTo>
                  <a:lnTo>
                    <a:pt x="1655606" y="1418623"/>
                  </a:lnTo>
                  <a:lnTo>
                    <a:pt x="1621236" y="1451959"/>
                  </a:lnTo>
                  <a:lnTo>
                    <a:pt x="1586202" y="1484335"/>
                  </a:lnTo>
                  <a:lnTo>
                    <a:pt x="1550516" y="1515745"/>
                  </a:lnTo>
                  <a:lnTo>
                    <a:pt x="1514195" y="1546183"/>
                  </a:lnTo>
                  <a:lnTo>
                    <a:pt x="1477250" y="1575643"/>
                  </a:lnTo>
                  <a:lnTo>
                    <a:pt x="1439697" y="1604117"/>
                  </a:lnTo>
                  <a:lnTo>
                    <a:pt x="1401549" y="1631601"/>
                  </a:lnTo>
                  <a:lnTo>
                    <a:pt x="1362819" y="1658087"/>
                  </a:lnTo>
                  <a:lnTo>
                    <a:pt x="1323523" y="1683569"/>
                  </a:lnTo>
                  <a:lnTo>
                    <a:pt x="1283674" y="1708041"/>
                  </a:lnTo>
                  <a:lnTo>
                    <a:pt x="1243286" y="1731497"/>
                  </a:lnTo>
                  <a:lnTo>
                    <a:pt x="1202373" y="1753929"/>
                  </a:lnTo>
                  <a:lnTo>
                    <a:pt x="1160948" y="1775332"/>
                  </a:lnTo>
                  <a:lnTo>
                    <a:pt x="1119027" y="1795700"/>
                  </a:lnTo>
                  <a:lnTo>
                    <a:pt x="1076622" y="1815025"/>
                  </a:lnTo>
                  <a:lnTo>
                    <a:pt x="1033747" y="1833302"/>
                  </a:lnTo>
                  <a:lnTo>
                    <a:pt x="990418" y="1850524"/>
                  </a:lnTo>
                  <a:lnTo>
                    <a:pt x="946646" y="1866685"/>
                  </a:lnTo>
                  <a:lnTo>
                    <a:pt x="902448" y="1881779"/>
                  </a:lnTo>
                  <a:lnTo>
                    <a:pt x="857835" y="1895799"/>
                  </a:lnTo>
                  <a:lnTo>
                    <a:pt x="812824" y="1908739"/>
                  </a:lnTo>
                  <a:lnTo>
                    <a:pt x="767426" y="1920592"/>
                  </a:lnTo>
                  <a:lnTo>
                    <a:pt x="721657" y="1931352"/>
                  </a:lnTo>
                  <a:lnTo>
                    <a:pt x="675530" y="1941013"/>
                  </a:lnTo>
                  <a:lnTo>
                    <a:pt x="629059" y="1949569"/>
                  </a:lnTo>
                  <a:lnTo>
                    <a:pt x="582259" y="1957012"/>
                  </a:lnTo>
                  <a:lnTo>
                    <a:pt x="535142" y="1963338"/>
                  </a:lnTo>
                  <a:lnTo>
                    <a:pt x="487724" y="1968538"/>
                  </a:lnTo>
                  <a:lnTo>
                    <a:pt x="440017" y="1972608"/>
                  </a:lnTo>
                  <a:lnTo>
                    <a:pt x="392037" y="1975540"/>
                  </a:lnTo>
                  <a:lnTo>
                    <a:pt x="343796" y="1977329"/>
                  </a:lnTo>
                  <a:lnTo>
                    <a:pt x="295309" y="1977967"/>
                  </a:lnTo>
                  <a:lnTo>
                    <a:pt x="246590" y="1977449"/>
                  </a:lnTo>
                  <a:lnTo>
                    <a:pt x="197653" y="1975769"/>
                  </a:lnTo>
                  <a:lnTo>
                    <a:pt x="148511" y="1972919"/>
                  </a:lnTo>
                  <a:lnTo>
                    <a:pt x="99179" y="1968893"/>
                  </a:lnTo>
                  <a:lnTo>
                    <a:pt x="49671" y="1963686"/>
                  </a:lnTo>
                  <a:lnTo>
                    <a:pt x="0" y="1957291"/>
                  </a:lnTo>
                  <a:lnTo>
                    <a:pt x="275080" y="0"/>
                  </a:lnTo>
                  <a:close/>
                </a:path>
              </a:pathLst>
            </a:custGeom>
            <a:ln w="6628">
              <a:solidFill>
                <a:srgbClr val="FFFFFF"/>
              </a:solidFill>
              <a:prstDash val="dash"/>
            </a:ln>
          </p:spPr>
          <p:txBody>
            <a:bodyPr wrap="square" lIns="0" tIns="0" rIns="0" bIns="0" rtlCol="0"/>
            <a:lstStyle/>
            <a:p>
              <a:endParaRPr/>
            </a:p>
          </p:txBody>
        </p:sp>
        <p:sp>
          <p:nvSpPr>
            <p:cNvPr id="105" name="object 37">
              <a:extLst>
                <a:ext uri="{FF2B5EF4-FFF2-40B4-BE49-F238E27FC236}">
                  <a16:creationId xmlns:a16="http://schemas.microsoft.com/office/drawing/2014/main" id="{125E70FB-486E-4FBA-B350-F925A070DD45}"/>
                </a:ext>
              </a:extLst>
            </p:cNvPr>
            <p:cNvSpPr/>
            <p:nvPr/>
          </p:nvSpPr>
          <p:spPr>
            <a:xfrm>
              <a:off x="4880672" y="5787019"/>
              <a:ext cx="1988185" cy="2266315"/>
            </a:xfrm>
            <a:custGeom>
              <a:avLst/>
              <a:gdLst/>
              <a:ahLst/>
              <a:cxnLst/>
              <a:rect l="l" t="t" r="r" b="b"/>
              <a:pathLst>
                <a:path w="1988184" h="2266315">
                  <a:moveTo>
                    <a:pt x="1578517" y="0"/>
                  </a:moveTo>
                  <a:lnTo>
                    <a:pt x="0" y="1189492"/>
                  </a:lnTo>
                  <a:lnTo>
                    <a:pt x="1657645" y="2265972"/>
                  </a:lnTo>
                  <a:lnTo>
                    <a:pt x="1684560" y="2223484"/>
                  </a:lnTo>
                  <a:lnTo>
                    <a:pt x="1710328" y="2180683"/>
                  </a:lnTo>
                  <a:lnTo>
                    <a:pt x="1734950" y="2137584"/>
                  </a:lnTo>
                  <a:lnTo>
                    <a:pt x="1758426" y="2094202"/>
                  </a:lnTo>
                  <a:lnTo>
                    <a:pt x="1780756" y="2050550"/>
                  </a:lnTo>
                  <a:lnTo>
                    <a:pt x="1801942" y="2006644"/>
                  </a:lnTo>
                  <a:lnTo>
                    <a:pt x="1821983" y="1962497"/>
                  </a:lnTo>
                  <a:lnTo>
                    <a:pt x="1840881" y="1918125"/>
                  </a:lnTo>
                  <a:lnTo>
                    <a:pt x="1858635" y="1873540"/>
                  </a:lnTo>
                  <a:lnTo>
                    <a:pt x="1875246" y="1828758"/>
                  </a:lnTo>
                  <a:lnTo>
                    <a:pt x="1890715" y="1783793"/>
                  </a:lnTo>
                  <a:lnTo>
                    <a:pt x="1905042" y="1738659"/>
                  </a:lnTo>
                  <a:lnTo>
                    <a:pt x="1918227" y="1693371"/>
                  </a:lnTo>
                  <a:lnTo>
                    <a:pt x="1930272" y="1647943"/>
                  </a:lnTo>
                  <a:lnTo>
                    <a:pt x="1941176" y="1602390"/>
                  </a:lnTo>
                  <a:lnTo>
                    <a:pt x="1950941" y="1556725"/>
                  </a:lnTo>
                  <a:lnTo>
                    <a:pt x="1959566" y="1510964"/>
                  </a:lnTo>
                  <a:lnTo>
                    <a:pt x="1967053" y="1465120"/>
                  </a:lnTo>
                  <a:lnTo>
                    <a:pt x="1973401" y="1419208"/>
                  </a:lnTo>
                  <a:lnTo>
                    <a:pt x="1978611" y="1373242"/>
                  </a:lnTo>
                  <a:lnTo>
                    <a:pt x="1982684" y="1327237"/>
                  </a:lnTo>
                  <a:lnTo>
                    <a:pt x="1985621" y="1281206"/>
                  </a:lnTo>
                  <a:lnTo>
                    <a:pt x="1987420" y="1235165"/>
                  </a:lnTo>
                  <a:lnTo>
                    <a:pt x="1988085" y="1189128"/>
                  </a:lnTo>
                  <a:lnTo>
                    <a:pt x="1987613" y="1143109"/>
                  </a:lnTo>
                  <a:lnTo>
                    <a:pt x="1986007" y="1097122"/>
                  </a:lnTo>
                  <a:lnTo>
                    <a:pt x="1983267" y="1051182"/>
                  </a:lnTo>
                  <a:lnTo>
                    <a:pt x="1979393" y="1005303"/>
                  </a:lnTo>
                  <a:lnTo>
                    <a:pt x="1974385" y="959500"/>
                  </a:lnTo>
                  <a:lnTo>
                    <a:pt x="1968245" y="913787"/>
                  </a:lnTo>
                  <a:lnTo>
                    <a:pt x="1960973" y="868177"/>
                  </a:lnTo>
                  <a:lnTo>
                    <a:pt x="1952568" y="822687"/>
                  </a:lnTo>
                  <a:lnTo>
                    <a:pt x="1943033" y="777329"/>
                  </a:lnTo>
                  <a:lnTo>
                    <a:pt x="1932366" y="732119"/>
                  </a:lnTo>
                  <a:lnTo>
                    <a:pt x="1920570" y="687070"/>
                  </a:lnTo>
                  <a:lnTo>
                    <a:pt x="1907643" y="642197"/>
                  </a:lnTo>
                  <a:lnTo>
                    <a:pt x="1893588" y="597515"/>
                  </a:lnTo>
                  <a:lnTo>
                    <a:pt x="1878403" y="553038"/>
                  </a:lnTo>
                  <a:lnTo>
                    <a:pt x="1862091" y="508779"/>
                  </a:lnTo>
                  <a:lnTo>
                    <a:pt x="1844650" y="464755"/>
                  </a:lnTo>
                  <a:lnTo>
                    <a:pt x="1826083" y="420978"/>
                  </a:lnTo>
                  <a:lnTo>
                    <a:pt x="1806388" y="377463"/>
                  </a:lnTo>
                  <a:lnTo>
                    <a:pt x="1785567" y="334225"/>
                  </a:lnTo>
                  <a:lnTo>
                    <a:pt x="1763621" y="291277"/>
                  </a:lnTo>
                  <a:lnTo>
                    <a:pt x="1740549" y="248635"/>
                  </a:lnTo>
                  <a:lnTo>
                    <a:pt x="1716353" y="206313"/>
                  </a:lnTo>
                  <a:lnTo>
                    <a:pt x="1691032" y="164325"/>
                  </a:lnTo>
                  <a:lnTo>
                    <a:pt x="1664588" y="122685"/>
                  </a:lnTo>
                  <a:lnTo>
                    <a:pt x="1637020" y="81408"/>
                  </a:lnTo>
                  <a:lnTo>
                    <a:pt x="1608330" y="40508"/>
                  </a:lnTo>
                  <a:lnTo>
                    <a:pt x="1578517" y="0"/>
                  </a:lnTo>
                  <a:close/>
                </a:path>
              </a:pathLst>
            </a:custGeom>
            <a:solidFill>
              <a:srgbClr val="D70073"/>
            </a:solidFill>
          </p:spPr>
          <p:txBody>
            <a:bodyPr wrap="square" lIns="0" tIns="0" rIns="0" bIns="0" rtlCol="0"/>
            <a:lstStyle/>
            <a:p>
              <a:endParaRPr/>
            </a:p>
          </p:txBody>
        </p:sp>
        <p:sp>
          <p:nvSpPr>
            <p:cNvPr id="106" name="object 38">
              <a:extLst>
                <a:ext uri="{FF2B5EF4-FFF2-40B4-BE49-F238E27FC236}">
                  <a16:creationId xmlns:a16="http://schemas.microsoft.com/office/drawing/2014/main" id="{56CDD995-A248-4F56-856C-3B4EE0DAB75F}"/>
                </a:ext>
              </a:extLst>
            </p:cNvPr>
            <p:cNvSpPr/>
            <p:nvPr/>
          </p:nvSpPr>
          <p:spPr>
            <a:xfrm>
              <a:off x="4880672" y="5787019"/>
              <a:ext cx="1988185" cy="2266315"/>
            </a:xfrm>
            <a:custGeom>
              <a:avLst/>
              <a:gdLst/>
              <a:ahLst/>
              <a:cxnLst/>
              <a:rect l="l" t="t" r="r" b="b"/>
              <a:pathLst>
                <a:path w="1988184" h="2266315">
                  <a:moveTo>
                    <a:pt x="0" y="1189492"/>
                  </a:moveTo>
                  <a:lnTo>
                    <a:pt x="1578517" y="0"/>
                  </a:lnTo>
                  <a:lnTo>
                    <a:pt x="1608330" y="40508"/>
                  </a:lnTo>
                  <a:lnTo>
                    <a:pt x="1637020" y="81408"/>
                  </a:lnTo>
                  <a:lnTo>
                    <a:pt x="1664588" y="122685"/>
                  </a:lnTo>
                  <a:lnTo>
                    <a:pt x="1691032" y="164325"/>
                  </a:lnTo>
                  <a:lnTo>
                    <a:pt x="1716353" y="206313"/>
                  </a:lnTo>
                  <a:lnTo>
                    <a:pt x="1740549" y="248635"/>
                  </a:lnTo>
                  <a:lnTo>
                    <a:pt x="1763621" y="291277"/>
                  </a:lnTo>
                  <a:lnTo>
                    <a:pt x="1785567" y="334225"/>
                  </a:lnTo>
                  <a:lnTo>
                    <a:pt x="1806388" y="377463"/>
                  </a:lnTo>
                  <a:lnTo>
                    <a:pt x="1826083" y="420978"/>
                  </a:lnTo>
                  <a:lnTo>
                    <a:pt x="1844650" y="464755"/>
                  </a:lnTo>
                  <a:lnTo>
                    <a:pt x="1862091" y="508779"/>
                  </a:lnTo>
                  <a:lnTo>
                    <a:pt x="1878403" y="553038"/>
                  </a:lnTo>
                  <a:lnTo>
                    <a:pt x="1893588" y="597515"/>
                  </a:lnTo>
                  <a:lnTo>
                    <a:pt x="1907643" y="642197"/>
                  </a:lnTo>
                  <a:lnTo>
                    <a:pt x="1920570" y="687070"/>
                  </a:lnTo>
                  <a:lnTo>
                    <a:pt x="1932366" y="732119"/>
                  </a:lnTo>
                  <a:lnTo>
                    <a:pt x="1943033" y="777329"/>
                  </a:lnTo>
                  <a:lnTo>
                    <a:pt x="1952568" y="822687"/>
                  </a:lnTo>
                  <a:lnTo>
                    <a:pt x="1960973" y="868177"/>
                  </a:lnTo>
                  <a:lnTo>
                    <a:pt x="1968245" y="913787"/>
                  </a:lnTo>
                  <a:lnTo>
                    <a:pt x="1974385" y="959500"/>
                  </a:lnTo>
                  <a:lnTo>
                    <a:pt x="1979393" y="1005303"/>
                  </a:lnTo>
                  <a:lnTo>
                    <a:pt x="1983267" y="1051182"/>
                  </a:lnTo>
                  <a:lnTo>
                    <a:pt x="1986007" y="1097122"/>
                  </a:lnTo>
                  <a:lnTo>
                    <a:pt x="1987613" y="1143109"/>
                  </a:lnTo>
                  <a:lnTo>
                    <a:pt x="1988085" y="1189128"/>
                  </a:lnTo>
                  <a:lnTo>
                    <a:pt x="1987420" y="1235165"/>
                  </a:lnTo>
                  <a:lnTo>
                    <a:pt x="1985621" y="1281206"/>
                  </a:lnTo>
                  <a:lnTo>
                    <a:pt x="1982684" y="1327237"/>
                  </a:lnTo>
                  <a:lnTo>
                    <a:pt x="1978611" y="1373242"/>
                  </a:lnTo>
                  <a:lnTo>
                    <a:pt x="1973401" y="1419208"/>
                  </a:lnTo>
                  <a:lnTo>
                    <a:pt x="1967053" y="1465120"/>
                  </a:lnTo>
                  <a:lnTo>
                    <a:pt x="1959566" y="1510964"/>
                  </a:lnTo>
                  <a:lnTo>
                    <a:pt x="1950941" y="1556725"/>
                  </a:lnTo>
                  <a:lnTo>
                    <a:pt x="1941176" y="1602390"/>
                  </a:lnTo>
                  <a:lnTo>
                    <a:pt x="1930272" y="1647943"/>
                  </a:lnTo>
                  <a:lnTo>
                    <a:pt x="1918227" y="1693371"/>
                  </a:lnTo>
                  <a:lnTo>
                    <a:pt x="1905042" y="1738659"/>
                  </a:lnTo>
                  <a:lnTo>
                    <a:pt x="1890715" y="1783793"/>
                  </a:lnTo>
                  <a:lnTo>
                    <a:pt x="1875246" y="1828758"/>
                  </a:lnTo>
                  <a:lnTo>
                    <a:pt x="1858635" y="1873540"/>
                  </a:lnTo>
                  <a:lnTo>
                    <a:pt x="1840881" y="1918125"/>
                  </a:lnTo>
                  <a:lnTo>
                    <a:pt x="1821983" y="1962497"/>
                  </a:lnTo>
                  <a:lnTo>
                    <a:pt x="1801942" y="2006644"/>
                  </a:lnTo>
                  <a:lnTo>
                    <a:pt x="1780756" y="2050550"/>
                  </a:lnTo>
                  <a:lnTo>
                    <a:pt x="1758426" y="2094202"/>
                  </a:lnTo>
                  <a:lnTo>
                    <a:pt x="1734950" y="2137584"/>
                  </a:lnTo>
                  <a:lnTo>
                    <a:pt x="1710328" y="2180683"/>
                  </a:lnTo>
                  <a:lnTo>
                    <a:pt x="1684560" y="2223484"/>
                  </a:lnTo>
                  <a:lnTo>
                    <a:pt x="1657645" y="2265972"/>
                  </a:lnTo>
                  <a:lnTo>
                    <a:pt x="0" y="1189492"/>
                  </a:lnTo>
                  <a:close/>
                </a:path>
              </a:pathLst>
            </a:custGeom>
            <a:ln w="6628">
              <a:solidFill>
                <a:srgbClr val="FFFFFF"/>
              </a:solidFill>
              <a:prstDash val="dash"/>
            </a:ln>
          </p:spPr>
          <p:txBody>
            <a:bodyPr wrap="square" lIns="0" tIns="0" rIns="0" bIns="0" rtlCol="0"/>
            <a:lstStyle/>
            <a:p>
              <a:endParaRPr/>
            </a:p>
          </p:txBody>
        </p:sp>
        <p:sp>
          <p:nvSpPr>
            <p:cNvPr id="107" name="object 39">
              <a:extLst>
                <a:ext uri="{FF2B5EF4-FFF2-40B4-BE49-F238E27FC236}">
                  <a16:creationId xmlns:a16="http://schemas.microsoft.com/office/drawing/2014/main" id="{C285755E-FF58-43BF-9FEF-4F7EBBD9964F}"/>
                </a:ext>
              </a:extLst>
            </p:cNvPr>
            <p:cNvSpPr/>
            <p:nvPr/>
          </p:nvSpPr>
          <p:spPr>
            <a:xfrm>
              <a:off x="4880672" y="4999996"/>
              <a:ext cx="1578610" cy="1976755"/>
            </a:xfrm>
            <a:custGeom>
              <a:avLst/>
              <a:gdLst/>
              <a:ahLst/>
              <a:cxnLst/>
              <a:rect l="l" t="t" r="r" b="b"/>
              <a:pathLst>
                <a:path w="1578610" h="1976754">
                  <a:moveTo>
                    <a:pt x="0" y="0"/>
                  </a:moveTo>
                  <a:lnTo>
                    <a:pt x="0" y="1976515"/>
                  </a:lnTo>
                  <a:lnTo>
                    <a:pt x="1578517" y="787023"/>
                  </a:lnTo>
                  <a:lnTo>
                    <a:pt x="1546742" y="745848"/>
                  </a:lnTo>
                  <a:lnTo>
                    <a:pt x="1514276" y="705736"/>
                  </a:lnTo>
                  <a:lnTo>
                    <a:pt x="1481127" y="666691"/>
                  </a:lnTo>
                  <a:lnTo>
                    <a:pt x="1447302" y="628716"/>
                  </a:lnTo>
                  <a:lnTo>
                    <a:pt x="1412809" y="591816"/>
                  </a:lnTo>
                  <a:lnTo>
                    <a:pt x="1377654" y="555992"/>
                  </a:lnTo>
                  <a:lnTo>
                    <a:pt x="1341845" y="521251"/>
                  </a:lnTo>
                  <a:lnTo>
                    <a:pt x="1305389" y="487594"/>
                  </a:lnTo>
                  <a:lnTo>
                    <a:pt x="1268294" y="455026"/>
                  </a:lnTo>
                  <a:lnTo>
                    <a:pt x="1230568" y="423550"/>
                  </a:lnTo>
                  <a:lnTo>
                    <a:pt x="1192217" y="393170"/>
                  </a:lnTo>
                  <a:lnTo>
                    <a:pt x="1153248" y="363890"/>
                  </a:lnTo>
                  <a:lnTo>
                    <a:pt x="1113670" y="335713"/>
                  </a:lnTo>
                  <a:lnTo>
                    <a:pt x="1073490" y="308643"/>
                  </a:lnTo>
                  <a:lnTo>
                    <a:pt x="1032714" y="282684"/>
                  </a:lnTo>
                  <a:lnTo>
                    <a:pt x="991351" y="257839"/>
                  </a:lnTo>
                  <a:lnTo>
                    <a:pt x="949408" y="234112"/>
                  </a:lnTo>
                  <a:lnTo>
                    <a:pt x="906891" y="211506"/>
                  </a:lnTo>
                  <a:lnTo>
                    <a:pt x="863809" y="190027"/>
                  </a:lnTo>
                  <a:lnTo>
                    <a:pt x="820168" y="169676"/>
                  </a:lnTo>
                  <a:lnTo>
                    <a:pt x="775977" y="150457"/>
                  </a:lnTo>
                  <a:lnTo>
                    <a:pt x="731242" y="132375"/>
                  </a:lnTo>
                  <a:lnTo>
                    <a:pt x="685971" y="115433"/>
                  </a:lnTo>
                  <a:lnTo>
                    <a:pt x="640171" y="99635"/>
                  </a:lnTo>
                  <a:lnTo>
                    <a:pt x="593850" y="84984"/>
                  </a:lnTo>
                  <a:lnTo>
                    <a:pt x="547015" y="71484"/>
                  </a:lnTo>
                  <a:lnTo>
                    <a:pt x="499673" y="59139"/>
                  </a:lnTo>
                  <a:lnTo>
                    <a:pt x="451831" y="47952"/>
                  </a:lnTo>
                  <a:lnTo>
                    <a:pt x="403497" y="37927"/>
                  </a:lnTo>
                  <a:lnTo>
                    <a:pt x="354679" y="29068"/>
                  </a:lnTo>
                  <a:lnTo>
                    <a:pt x="305384" y="21378"/>
                  </a:lnTo>
                  <a:lnTo>
                    <a:pt x="255618" y="14861"/>
                  </a:lnTo>
                  <a:lnTo>
                    <a:pt x="205390" y="9520"/>
                  </a:lnTo>
                  <a:lnTo>
                    <a:pt x="154707" y="5361"/>
                  </a:lnTo>
                  <a:lnTo>
                    <a:pt x="103576" y="2385"/>
                  </a:lnTo>
                  <a:lnTo>
                    <a:pt x="52004" y="596"/>
                  </a:lnTo>
                  <a:lnTo>
                    <a:pt x="0" y="0"/>
                  </a:lnTo>
                  <a:close/>
                </a:path>
              </a:pathLst>
            </a:custGeom>
            <a:solidFill>
              <a:srgbClr val="017C8A"/>
            </a:solidFill>
          </p:spPr>
          <p:txBody>
            <a:bodyPr wrap="square" lIns="0" tIns="0" rIns="0" bIns="0" rtlCol="0"/>
            <a:lstStyle/>
            <a:p>
              <a:endParaRPr/>
            </a:p>
          </p:txBody>
        </p:sp>
        <p:sp>
          <p:nvSpPr>
            <p:cNvPr id="108" name="object 40">
              <a:extLst>
                <a:ext uri="{FF2B5EF4-FFF2-40B4-BE49-F238E27FC236}">
                  <a16:creationId xmlns:a16="http://schemas.microsoft.com/office/drawing/2014/main" id="{3BC24C64-907A-4759-BA7F-D3EF6F50DA22}"/>
                </a:ext>
              </a:extLst>
            </p:cNvPr>
            <p:cNvSpPr/>
            <p:nvPr/>
          </p:nvSpPr>
          <p:spPr>
            <a:xfrm>
              <a:off x="4880672" y="4999996"/>
              <a:ext cx="1578610" cy="1976755"/>
            </a:xfrm>
            <a:custGeom>
              <a:avLst/>
              <a:gdLst/>
              <a:ahLst/>
              <a:cxnLst/>
              <a:rect l="l" t="t" r="r" b="b"/>
              <a:pathLst>
                <a:path w="1578610" h="1976754">
                  <a:moveTo>
                    <a:pt x="0" y="1976515"/>
                  </a:moveTo>
                  <a:lnTo>
                    <a:pt x="0" y="0"/>
                  </a:lnTo>
                  <a:lnTo>
                    <a:pt x="52004" y="596"/>
                  </a:lnTo>
                  <a:lnTo>
                    <a:pt x="103576" y="2385"/>
                  </a:lnTo>
                  <a:lnTo>
                    <a:pt x="154707" y="5361"/>
                  </a:lnTo>
                  <a:lnTo>
                    <a:pt x="205390" y="9520"/>
                  </a:lnTo>
                  <a:lnTo>
                    <a:pt x="255618" y="14861"/>
                  </a:lnTo>
                  <a:lnTo>
                    <a:pt x="305384" y="21378"/>
                  </a:lnTo>
                  <a:lnTo>
                    <a:pt x="354679" y="29068"/>
                  </a:lnTo>
                  <a:lnTo>
                    <a:pt x="403497" y="37927"/>
                  </a:lnTo>
                  <a:lnTo>
                    <a:pt x="451831" y="47952"/>
                  </a:lnTo>
                  <a:lnTo>
                    <a:pt x="499673" y="59139"/>
                  </a:lnTo>
                  <a:lnTo>
                    <a:pt x="547015" y="71484"/>
                  </a:lnTo>
                  <a:lnTo>
                    <a:pt x="593850" y="84984"/>
                  </a:lnTo>
                  <a:lnTo>
                    <a:pt x="640171" y="99635"/>
                  </a:lnTo>
                  <a:lnTo>
                    <a:pt x="685971" y="115433"/>
                  </a:lnTo>
                  <a:lnTo>
                    <a:pt x="731242" y="132375"/>
                  </a:lnTo>
                  <a:lnTo>
                    <a:pt x="775977" y="150457"/>
                  </a:lnTo>
                  <a:lnTo>
                    <a:pt x="820168" y="169676"/>
                  </a:lnTo>
                  <a:lnTo>
                    <a:pt x="863809" y="190027"/>
                  </a:lnTo>
                  <a:lnTo>
                    <a:pt x="906891" y="211506"/>
                  </a:lnTo>
                  <a:lnTo>
                    <a:pt x="949408" y="234112"/>
                  </a:lnTo>
                  <a:lnTo>
                    <a:pt x="991351" y="257839"/>
                  </a:lnTo>
                  <a:lnTo>
                    <a:pt x="1032714" y="282684"/>
                  </a:lnTo>
                  <a:lnTo>
                    <a:pt x="1073490" y="308643"/>
                  </a:lnTo>
                  <a:lnTo>
                    <a:pt x="1113670" y="335713"/>
                  </a:lnTo>
                  <a:lnTo>
                    <a:pt x="1153248" y="363890"/>
                  </a:lnTo>
                  <a:lnTo>
                    <a:pt x="1192217" y="393170"/>
                  </a:lnTo>
                  <a:lnTo>
                    <a:pt x="1230568" y="423550"/>
                  </a:lnTo>
                  <a:lnTo>
                    <a:pt x="1268294" y="455026"/>
                  </a:lnTo>
                  <a:lnTo>
                    <a:pt x="1305389" y="487594"/>
                  </a:lnTo>
                  <a:lnTo>
                    <a:pt x="1341845" y="521251"/>
                  </a:lnTo>
                  <a:lnTo>
                    <a:pt x="1377654" y="555992"/>
                  </a:lnTo>
                  <a:lnTo>
                    <a:pt x="1412809" y="591816"/>
                  </a:lnTo>
                  <a:lnTo>
                    <a:pt x="1447302" y="628716"/>
                  </a:lnTo>
                  <a:lnTo>
                    <a:pt x="1481127" y="666691"/>
                  </a:lnTo>
                  <a:lnTo>
                    <a:pt x="1514276" y="705736"/>
                  </a:lnTo>
                  <a:lnTo>
                    <a:pt x="1546742" y="745848"/>
                  </a:lnTo>
                  <a:lnTo>
                    <a:pt x="1578517" y="787023"/>
                  </a:lnTo>
                  <a:lnTo>
                    <a:pt x="0" y="1976515"/>
                  </a:lnTo>
                  <a:close/>
                </a:path>
              </a:pathLst>
            </a:custGeom>
            <a:ln w="6628">
              <a:solidFill>
                <a:srgbClr val="FFFFFF"/>
              </a:solidFill>
              <a:prstDash val="dash"/>
            </a:ln>
          </p:spPr>
          <p:txBody>
            <a:bodyPr wrap="square" lIns="0" tIns="0" rIns="0" bIns="0" rtlCol="0"/>
            <a:lstStyle/>
            <a:p>
              <a:endParaRPr/>
            </a:p>
          </p:txBody>
        </p:sp>
        <p:sp>
          <p:nvSpPr>
            <p:cNvPr id="109" name="object 41">
              <a:extLst>
                <a:ext uri="{FF2B5EF4-FFF2-40B4-BE49-F238E27FC236}">
                  <a16:creationId xmlns:a16="http://schemas.microsoft.com/office/drawing/2014/main" id="{C5033784-5D61-4604-B24C-A50F55C6B623}"/>
                </a:ext>
              </a:extLst>
            </p:cNvPr>
            <p:cNvSpPr/>
            <p:nvPr/>
          </p:nvSpPr>
          <p:spPr>
            <a:xfrm>
              <a:off x="3517769" y="4796723"/>
              <a:ext cx="451484" cy="278765"/>
            </a:xfrm>
            <a:custGeom>
              <a:avLst/>
              <a:gdLst/>
              <a:ahLst/>
              <a:cxnLst/>
              <a:rect l="l" t="t" r="r" b="b"/>
              <a:pathLst>
                <a:path w="451485" h="278764">
                  <a:moveTo>
                    <a:pt x="450886" y="278483"/>
                  </a:moveTo>
                  <a:lnTo>
                    <a:pt x="450886" y="0"/>
                  </a:lnTo>
                  <a:lnTo>
                    <a:pt x="0" y="0"/>
                  </a:lnTo>
                </a:path>
              </a:pathLst>
            </a:custGeom>
            <a:ln w="3319">
              <a:solidFill>
                <a:srgbClr val="005BA1"/>
              </a:solidFill>
            </a:ln>
          </p:spPr>
          <p:txBody>
            <a:bodyPr wrap="square" lIns="0" tIns="0" rIns="0" bIns="0" rtlCol="0"/>
            <a:lstStyle/>
            <a:p>
              <a:endParaRPr/>
            </a:p>
          </p:txBody>
        </p:sp>
        <p:sp>
          <p:nvSpPr>
            <p:cNvPr id="110" name="object 42">
              <a:extLst>
                <a:ext uri="{FF2B5EF4-FFF2-40B4-BE49-F238E27FC236}">
                  <a16:creationId xmlns:a16="http://schemas.microsoft.com/office/drawing/2014/main" id="{75B409F6-2BB9-4C00-92F3-E3F785037FFD}"/>
                </a:ext>
              </a:extLst>
            </p:cNvPr>
            <p:cNvSpPr/>
            <p:nvPr/>
          </p:nvSpPr>
          <p:spPr>
            <a:xfrm>
              <a:off x="2907755" y="5340436"/>
              <a:ext cx="411480" cy="305435"/>
            </a:xfrm>
            <a:custGeom>
              <a:avLst/>
              <a:gdLst/>
              <a:ahLst/>
              <a:cxnLst/>
              <a:rect l="l" t="t" r="r" b="b"/>
              <a:pathLst>
                <a:path w="411479" h="305435">
                  <a:moveTo>
                    <a:pt x="411097" y="305006"/>
                  </a:moveTo>
                  <a:lnTo>
                    <a:pt x="411097" y="0"/>
                  </a:lnTo>
                  <a:lnTo>
                    <a:pt x="0" y="0"/>
                  </a:lnTo>
                </a:path>
              </a:pathLst>
            </a:custGeom>
            <a:ln w="3319">
              <a:solidFill>
                <a:srgbClr val="005BA1"/>
              </a:solidFill>
            </a:ln>
          </p:spPr>
          <p:txBody>
            <a:bodyPr wrap="square" lIns="0" tIns="0" rIns="0" bIns="0" rtlCol="0"/>
            <a:lstStyle/>
            <a:p>
              <a:endParaRPr/>
            </a:p>
          </p:txBody>
        </p:sp>
        <p:sp>
          <p:nvSpPr>
            <p:cNvPr id="111" name="object 43">
              <a:extLst>
                <a:ext uri="{FF2B5EF4-FFF2-40B4-BE49-F238E27FC236}">
                  <a16:creationId xmlns:a16="http://schemas.microsoft.com/office/drawing/2014/main" id="{D4C3056A-BD64-4C3D-98E0-1DFC13B8CCEA}"/>
                </a:ext>
              </a:extLst>
            </p:cNvPr>
            <p:cNvSpPr/>
            <p:nvPr/>
          </p:nvSpPr>
          <p:spPr>
            <a:xfrm>
              <a:off x="2483394" y="5990238"/>
              <a:ext cx="464184" cy="438150"/>
            </a:xfrm>
            <a:custGeom>
              <a:avLst/>
              <a:gdLst/>
              <a:ahLst/>
              <a:cxnLst/>
              <a:rect l="l" t="t" r="r" b="b"/>
              <a:pathLst>
                <a:path w="464185" h="438150">
                  <a:moveTo>
                    <a:pt x="464142" y="437620"/>
                  </a:moveTo>
                  <a:lnTo>
                    <a:pt x="464142" y="0"/>
                  </a:lnTo>
                  <a:lnTo>
                    <a:pt x="0" y="0"/>
                  </a:lnTo>
                </a:path>
              </a:pathLst>
            </a:custGeom>
            <a:ln w="3319">
              <a:solidFill>
                <a:srgbClr val="005BA1"/>
              </a:solidFill>
            </a:ln>
          </p:spPr>
          <p:txBody>
            <a:bodyPr wrap="square" lIns="0" tIns="0" rIns="0" bIns="0" rtlCol="0"/>
            <a:lstStyle/>
            <a:p>
              <a:endParaRPr/>
            </a:p>
          </p:txBody>
        </p:sp>
        <p:sp>
          <p:nvSpPr>
            <p:cNvPr id="112" name="object 44">
              <a:extLst>
                <a:ext uri="{FF2B5EF4-FFF2-40B4-BE49-F238E27FC236}">
                  <a16:creationId xmlns:a16="http://schemas.microsoft.com/office/drawing/2014/main" id="{171B31B5-A9FC-400F-9C5F-0A84031254F1}"/>
                </a:ext>
              </a:extLst>
            </p:cNvPr>
            <p:cNvSpPr/>
            <p:nvPr/>
          </p:nvSpPr>
          <p:spPr>
            <a:xfrm>
              <a:off x="2284473" y="7250057"/>
              <a:ext cx="490855" cy="0"/>
            </a:xfrm>
            <a:custGeom>
              <a:avLst/>
              <a:gdLst/>
              <a:ahLst/>
              <a:cxnLst/>
              <a:rect l="l" t="t" r="r" b="b"/>
              <a:pathLst>
                <a:path w="490855">
                  <a:moveTo>
                    <a:pt x="490665" y="0"/>
                  </a:moveTo>
                  <a:lnTo>
                    <a:pt x="0" y="0"/>
                  </a:lnTo>
                </a:path>
              </a:pathLst>
            </a:custGeom>
            <a:ln w="3319">
              <a:solidFill>
                <a:srgbClr val="005BA1"/>
              </a:solidFill>
            </a:ln>
          </p:spPr>
          <p:txBody>
            <a:bodyPr wrap="square" lIns="0" tIns="0" rIns="0" bIns="0" rtlCol="0"/>
            <a:lstStyle/>
            <a:p>
              <a:endParaRPr/>
            </a:p>
          </p:txBody>
        </p:sp>
        <p:sp>
          <p:nvSpPr>
            <p:cNvPr id="113" name="object 45">
              <a:extLst>
                <a:ext uri="{FF2B5EF4-FFF2-40B4-BE49-F238E27FC236}">
                  <a16:creationId xmlns:a16="http://schemas.microsoft.com/office/drawing/2014/main" id="{12B428AB-AD65-460D-A6F1-2CAE50D18139}"/>
                </a:ext>
              </a:extLst>
            </p:cNvPr>
            <p:cNvSpPr/>
            <p:nvPr/>
          </p:nvSpPr>
          <p:spPr>
            <a:xfrm>
              <a:off x="2854711" y="8244654"/>
              <a:ext cx="358140" cy="384810"/>
            </a:xfrm>
            <a:custGeom>
              <a:avLst/>
              <a:gdLst/>
              <a:ahLst/>
              <a:cxnLst/>
              <a:rect l="l" t="t" r="r" b="b"/>
              <a:pathLst>
                <a:path w="358139" h="384809">
                  <a:moveTo>
                    <a:pt x="358051" y="0"/>
                  </a:moveTo>
                  <a:lnTo>
                    <a:pt x="358051" y="384574"/>
                  </a:lnTo>
                  <a:lnTo>
                    <a:pt x="0" y="384574"/>
                  </a:lnTo>
                </a:path>
              </a:pathLst>
            </a:custGeom>
            <a:ln w="3319">
              <a:solidFill>
                <a:srgbClr val="005BA1"/>
              </a:solidFill>
            </a:ln>
          </p:spPr>
          <p:txBody>
            <a:bodyPr wrap="square" lIns="0" tIns="0" rIns="0" bIns="0" rtlCol="0"/>
            <a:lstStyle/>
            <a:p>
              <a:endParaRPr/>
            </a:p>
          </p:txBody>
        </p:sp>
        <p:sp>
          <p:nvSpPr>
            <p:cNvPr id="114" name="object 46">
              <a:extLst>
                <a:ext uri="{FF2B5EF4-FFF2-40B4-BE49-F238E27FC236}">
                  <a16:creationId xmlns:a16="http://schemas.microsoft.com/office/drawing/2014/main" id="{81608F04-13BF-4602-BA4A-52AF544EA051}"/>
                </a:ext>
              </a:extLst>
            </p:cNvPr>
            <p:cNvSpPr/>
            <p:nvPr/>
          </p:nvSpPr>
          <p:spPr>
            <a:xfrm>
              <a:off x="3318853" y="8801628"/>
              <a:ext cx="596900" cy="371475"/>
            </a:xfrm>
            <a:custGeom>
              <a:avLst/>
              <a:gdLst/>
              <a:ahLst/>
              <a:cxnLst/>
              <a:rect l="l" t="t" r="r" b="b"/>
              <a:pathLst>
                <a:path w="596900" h="371475">
                  <a:moveTo>
                    <a:pt x="596756" y="0"/>
                  </a:moveTo>
                  <a:lnTo>
                    <a:pt x="596756" y="371318"/>
                  </a:lnTo>
                  <a:lnTo>
                    <a:pt x="0" y="371318"/>
                  </a:lnTo>
                </a:path>
              </a:pathLst>
            </a:custGeom>
            <a:ln w="3319">
              <a:solidFill>
                <a:srgbClr val="005BA1"/>
              </a:solidFill>
            </a:ln>
          </p:spPr>
          <p:txBody>
            <a:bodyPr wrap="square" lIns="0" tIns="0" rIns="0" bIns="0" rtlCol="0"/>
            <a:lstStyle/>
            <a:p>
              <a:endParaRPr/>
            </a:p>
          </p:txBody>
        </p:sp>
        <p:sp>
          <p:nvSpPr>
            <p:cNvPr id="115" name="object 47">
              <a:extLst>
                <a:ext uri="{FF2B5EF4-FFF2-40B4-BE49-F238E27FC236}">
                  <a16:creationId xmlns:a16="http://schemas.microsoft.com/office/drawing/2014/main" id="{FD19782C-E897-4FFF-A1CE-41997F2B37D5}"/>
                </a:ext>
              </a:extLst>
            </p:cNvPr>
            <p:cNvSpPr/>
            <p:nvPr/>
          </p:nvSpPr>
          <p:spPr>
            <a:xfrm>
              <a:off x="6216443" y="8649123"/>
              <a:ext cx="398145" cy="0"/>
            </a:xfrm>
            <a:custGeom>
              <a:avLst/>
              <a:gdLst/>
              <a:ahLst/>
              <a:cxnLst/>
              <a:rect l="l" t="t" r="r" b="b"/>
              <a:pathLst>
                <a:path w="398145">
                  <a:moveTo>
                    <a:pt x="0" y="0"/>
                  </a:moveTo>
                  <a:lnTo>
                    <a:pt x="397841" y="0"/>
                  </a:lnTo>
                </a:path>
              </a:pathLst>
            </a:custGeom>
            <a:ln w="3319">
              <a:solidFill>
                <a:srgbClr val="005BA1"/>
              </a:solidFill>
            </a:ln>
          </p:spPr>
          <p:txBody>
            <a:bodyPr wrap="square" lIns="0" tIns="0" rIns="0" bIns="0" rtlCol="0"/>
            <a:lstStyle/>
            <a:p>
              <a:endParaRPr/>
            </a:p>
          </p:txBody>
        </p:sp>
        <p:sp>
          <p:nvSpPr>
            <p:cNvPr id="116" name="object 48">
              <a:extLst>
                <a:ext uri="{FF2B5EF4-FFF2-40B4-BE49-F238E27FC236}">
                  <a16:creationId xmlns:a16="http://schemas.microsoft.com/office/drawing/2014/main" id="{842A531B-551D-4B51-B348-E1BC0857EAE8}"/>
                </a:ext>
              </a:extLst>
            </p:cNvPr>
            <p:cNvSpPr/>
            <p:nvPr/>
          </p:nvSpPr>
          <p:spPr>
            <a:xfrm>
              <a:off x="4518999" y="3715927"/>
              <a:ext cx="0" cy="1087755"/>
            </a:xfrm>
            <a:custGeom>
              <a:avLst/>
              <a:gdLst/>
              <a:ahLst/>
              <a:cxnLst/>
              <a:rect l="l" t="t" r="r" b="b"/>
              <a:pathLst>
                <a:path h="1087754">
                  <a:moveTo>
                    <a:pt x="0" y="1087422"/>
                  </a:moveTo>
                  <a:lnTo>
                    <a:pt x="0" y="0"/>
                  </a:lnTo>
                </a:path>
              </a:pathLst>
            </a:custGeom>
            <a:ln w="3319">
              <a:solidFill>
                <a:srgbClr val="005BA1"/>
              </a:solidFill>
            </a:ln>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C39A4CE-DCC1-4CAE-B4E4-7F7E55D2F4C7}"/>
              </a:ext>
            </a:extLst>
          </p:cNvPr>
          <p:cNvPicPr>
            <a:picLocks noChangeAspect="1"/>
          </p:cNvPicPr>
          <p:nvPr/>
        </p:nvPicPr>
        <p:blipFill rotWithShape="1">
          <a:blip r:embed="rId2">
            <a:extLst>
              <a:ext uri="{28A0092B-C50C-407E-A947-70E740481C1C}">
                <a14:useLocalDpi xmlns:a14="http://schemas.microsoft.com/office/drawing/2010/main" val="0"/>
              </a:ext>
            </a:extLst>
          </a:blip>
          <a:srcRect l="1913" t="5186" r="77589" b="72875"/>
          <a:stretch/>
        </p:blipFill>
        <p:spPr>
          <a:xfrm>
            <a:off x="0" y="165637"/>
            <a:ext cx="20104100" cy="952475"/>
          </a:xfrm>
          <a:prstGeom prst="rect">
            <a:avLst/>
          </a:prstGeom>
        </p:spPr>
      </p:pic>
      <p:sp>
        <p:nvSpPr>
          <p:cNvPr id="20" name="TextBox 19">
            <a:extLst>
              <a:ext uri="{FF2B5EF4-FFF2-40B4-BE49-F238E27FC236}">
                <a16:creationId xmlns:a16="http://schemas.microsoft.com/office/drawing/2014/main" id="{C6B23149-7556-4F81-89A4-AA87BF84CD75}"/>
              </a:ext>
            </a:extLst>
          </p:cNvPr>
          <p:cNvSpPr txBox="1"/>
          <p:nvPr/>
        </p:nvSpPr>
        <p:spPr>
          <a:xfrm>
            <a:off x="0" y="255342"/>
            <a:ext cx="20104100" cy="802848"/>
          </a:xfrm>
          <a:prstGeom prst="rect">
            <a:avLst/>
          </a:prstGeom>
          <a:solidFill>
            <a:srgbClr val="071B4D"/>
          </a:solidFill>
        </p:spPr>
        <p:txBody>
          <a:bodyPr wrap="square" rtlCol="0">
            <a:spAutoFit/>
          </a:bodyPr>
          <a:lstStyle/>
          <a:p>
            <a:pPr algn="ctr"/>
            <a:r>
              <a:rPr lang="en-US" sz="4617" b="1" dirty="0">
                <a:solidFill>
                  <a:schemeClr val="bg1"/>
                </a:solidFill>
                <a:latin typeface="Century Gothic" charset="0"/>
                <a:ea typeface="Century Gothic" charset="0"/>
                <a:cs typeface="Century Gothic" charset="0"/>
              </a:rPr>
              <a:t>LESOTHO’S MAJOR TRADING PARTNERS</a:t>
            </a:r>
          </a:p>
        </p:txBody>
      </p:sp>
      <p:pic>
        <p:nvPicPr>
          <p:cNvPr id="2" name="Picture 1">
            <a:extLst>
              <a:ext uri="{FF2B5EF4-FFF2-40B4-BE49-F238E27FC236}">
                <a16:creationId xmlns:a16="http://schemas.microsoft.com/office/drawing/2014/main" id="{997EA83F-A8A5-418C-9453-5DD52D002BB1}"/>
              </a:ext>
            </a:extLst>
          </p:cNvPr>
          <p:cNvPicPr>
            <a:picLocks noChangeAspect="1"/>
          </p:cNvPicPr>
          <p:nvPr/>
        </p:nvPicPr>
        <p:blipFill rotWithShape="1">
          <a:blip r:embed="rId3"/>
          <a:srcRect l="701" t="1812" r="1276" b="1630"/>
          <a:stretch/>
        </p:blipFill>
        <p:spPr>
          <a:xfrm>
            <a:off x="210770" y="1654121"/>
            <a:ext cx="19439369" cy="8641521"/>
          </a:xfrm>
          <a:prstGeom prst="rect">
            <a:avLst/>
          </a:prstGeom>
        </p:spPr>
      </p:pic>
    </p:spTree>
    <p:extLst>
      <p:ext uri="{BB962C8B-B14F-4D97-AF65-F5344CB8AC3E}">
        <p14:creationId xmlns:p14="http://schemas.microsoft.com/office/powerpoint/2010/main" val="11025200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a:noFill/>
        </p:spPr>
      </p:pic>
      <p:sp>
        <p:nvSpPr>
          <p:cNvPr id="3" name="Rectangle: Rounded Corners 2">
            <a:extLst>
              <a:ext uri="{FF2B5EF4-FFF2-40B4-BE49-F238E27FC236}">
                <a16:creationId xmlns:a16="http://schemas.microsoft.com/office/drawing/2014/main" id="{E9615B65-E224-4589-AF17-D7F4623B5BF2}"/>
              </a:ext>
            </a:extLst>
          </p:cNvPr>
          <p:cNvSpPr/>
          <p:nvPr/>
        </p:nvSpPr>
        <p:spPr>
          <a:xfrm>
            <a:off x="502602" y="9591728"/>
            <a:ext cx="2513013" cy="1256506"/>
          </a:xfrm>
          <a:prstGeom prst="roundRect">
            <a:avLst/>
          </a:prstGeom>
          <a:solidFill>
            <a:srgbClr val="009543">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94985" rtl="0"/>
            <a:endParaRPr lang="en-GB" sz="2638" b="1" i="1" kern="1200" dirty="0">
              <a:solidFill>
                <a:prstClr val="black"/>
              </a:solidFill>
              <a:latin typeface="Century Schoolbook" panose="02040604050505020304" pitchFamily="18" charset="0"/>
            </a:endParaRPr>
          </a:p>
          <a:p>
            <a:pPr algn="ctr" defTabSz="1794985" rtl="0"/>
            <a:r>
              <a:rPr lang="en-GB" sz="2638" b="1" i="1" kern="1200" dirty="0">
                <a:solidFill>
                  <a:prstClr val="black"/>
                </a:solidFill>
                <a:latin typeface="Century Schoolbook" panose="02040604050505020304" pitchFamily="18" charset="0"/>
              </a:rPr>
              <a:t>“Rising to prosperity!”</a:t>
            </a:r>
          </a:p>
          <a:p>
            <a:pPr algn="ctr" defTabSz="1794985" rtl="0"/>
            <a:endParaRPr lang="en-LS" sz="2638" b="1" i="1" kern="1200" dirty="0">
              <a:solidFill>
                <a:prstClr val="black"/>
              </a:solidFill>
              <a:latin typeface="Century Schoolbook" panose="02040604050505020304" pitchFamily="18" charset="0"/>
            </a:endParaRPr>
          </a:p>
        </p:txBody>
      </p:sp>
    </p:spTree>
    <p:extLst>
      <p:ext uri="{BB962C8B-B14F-4D97-AF65-F5344CB8AC3E}">
        <p14:creationId xmlns:p14="http://schemas.microsoft.com/office/powerpoint/2010/main" val="34985312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94138" y="9015934"/>
            <a:ext cx="3353055" cy="2284634"/>
          </a:xfrm>
          <a:prstGeom prst="rect">
            <a:avLst/>
          </a:prstGeom>
        </p:spPr>
      </p:pic>
      <p:sp>
        <p:nvSpPr>
          <p:cNvPr id="3" name="object 3"/>
          <p:cNvSpPr/>
          <p:nvPr/>
        </p:nvSpPr>
        <p:spPr>
          <a:xfrm>
            <a:off x="4711898" y="0"/>
            <a:ext cx="15392400" cy="1414145"/>
          </a:xfrm>
          <a:custGeom>
            <a:avLst/>
            <a:gdLst/>
            <a:ahLst/>
            <a:cxnLst/>
            <a:rect l="l" t="t" r="r" b="b"/>
            <a:pathLst>
              <a:path w="15392400" h="1414145">
                <a:moveTo>
                  <a:pt x="15392201" y="0"/>
                </a:moveTo>
                <a:lnTo>
                  <a:pt x="0" y="0"/>
                </a:lnTo>
                <a:lnTo>
                  <a:pt x="0" y="785315"/>
                </a:lnTo>
                <a:lnTo>
                  <a:pt x="9816" y="1148524"/>
                </a:lnTo>
                <a:lnTo>
                  <a:pt x="78531" y="1335037"/>
                </a:lnTo>
                <a:lnTo>
                  <a:pt x="265044" y="1403752"/>
                </a:lnTo>
                <a:lnTo>
                  <a:pt x="628253" y="1413568"/>
                </a:lnTo>
                <a:lnTo>
                  <a:pt x="15392201" y="1413568"/>
                </a:lnTo>
                <a:lnTo>
                  <a:pt x="15392201" y="0"/>
                </a:lnTo>
                <a:close/>
              </a:path>
            </a:pathLst>
          </a:custGeom>
          <a:solidFill>
            <a:srgbClr val="13239B"/>
          </a:solidFill>
        </p:spPr>
        <p:txBody>
          <a:bodyPr wrap="square" lIns="0" tIns="0" rIns="0" bIns="0" rtlCol="0"/>
          <a:lstStyle/>
          <a:p>
            <a:endParaRPr/>
          </a:p>
        </p:txBody>
      </p:sp>
      <p:pic>
        <p:nvPicPr>
          <p:cNvPr id="19" name="object 19"/>
          <p:cNvPicPr/>
          <p:nvPr/>
        </p:nvPicPr>
        <p:blipFill>
          <a:blip r:embed="rId3" cstate="print"/>
          <a:stretch>
            <a:fillRect/>
          </a:stretch>
        </p:blipFill>
        <p:spPr>
          <a:xfrm>
            <a:off x="17243319" y="9733119"/>
            <a:ext cx="2241325" cy="976514"/>
          </a:xfrm>
          <a:prstGeom prst="rect">
            <a:avLst/>
          </a:prstGeom>
        </p:spPr>
      </p:pic>
      <p:sp>
        <p:nvSpPr>
          <p:cNvPr id="20" name="object 20"/>
          <p:cNvSpPr txBox="1"/>
          <p:nvPr/>
        </p:nvSpPr>
        <p:spPr>
          <a:xfrm>
            <a:off x="12710752" y="326548"/>
            <a:ext cx="6401435" cy="779780"/>
          </a:xfrm>
          <a:prstGeom prst="rect">
            <a:avLst/>
          </a:prstGeom>
        </p:spPr>
        <p:txBody>
          <a:bodyPr vert="horz" wrap="square" lIns="0" tIns="12065" rIns="0" bIns="0" rtlCol="0">
            <a:spAutoFit/>
          </a:bodyPr>
          <a:lstStyle/>
          <a:p>
            <a:pPr marL="12700">
              <a:lnSpc>
                <a:spcPct val="100000"/>
              </a:lnSpc>
              <a:spcBef>
                <a:spcPts val="95"/>
              </a:spcBef>
            </a:pPr>
            <a:r>
              <a:rPr sz="4950" spc="395" dirty="0">
                <a:solidFill>
                  <a:srgbClr val="FFFFFF"/>
                </a:solidFill>
                <a:latin typeface="Trebuchet MS"/>
                <a:cs typeface="Trebuchet MS"/>
              </a:rPr>
              <a:t>Why</a:t>
            </a:r>
            <a:r>
              <a:rPr sz="4950" spc="-300" dirty="0">
                <a:solidFill>
                  <a:srgbClr val="FFFFFF"/>
                </a:solidFill>
                <a:latin typeface="Trebuchet MS"/>
                <a:cs typeface="Trebuchet MS"/>
              </a:rPr>
              <a:t> </a:t>
            </a:r>
            <a:r>
              <a:rPr sz="4950" dirty="0">
                <a:solidFill>
                  <a:srgbClr val="FFFFFF"/>
                </a:solidFill>
                <a:latin typeface="Trebuchet MS"/>
                <a:cs typeface="Trebuchet MS"/>
              </a:rPr>
              <a:t>Invest</a:t>
            </a:r>
            <a:r>
              <a:rPr sz="4950" spc="-165" dirty="0">
                <a:solidFill>
                  <a:srgbClr val="FFFFFF"/>
                </a:solidFill>
                <a:latin typeface="Trebuchet MS"/>
                <a:cs typeface="Trebuchet MS"/>
              </a:rPr>
              <a:t> </a:t>
            </a:r>
            <a:r>
              <a:rPr sz="4950" dirty="0">
                <a:solidFill>
                  <a:srgbClr val="FFFFFF"/>
                </a:solidFill>
                <a:latin typeface="Trebuchet MS"/>
                <a:cs typeface="Trebuchet MS"/>
              </a:rPr>
              <a:t>In</a:t>
            </a:r>
            <a:r>
              <a:rPr sz="4950" spc="-165" dirty="0">
                <a:solidFill>
                  <a:srgbClr val="FFFFFF"/>
                </a:solidFill>
                <a:latin typeface="Trebuchet MS"/>
                <a:cs typeface="Trebuchet MS"/>
              </a:rPr>
              <a:t> </a:t>
            </a:r>
            <a:r>
              <a:rPr sz="4950" spc="150" dirty="0">
                <a:solidFill>
                  <a:srgbClr val="FFFFFF"/>
                </a:solidFill>
                <a:latin typeface="Trebuchet MS"/>
                <a:cs typeface="Trebuchet MS"/>
              </a:rPr>
              <a:t>Lesotho</a:t>
            </a:r>
            <a:endParaRPr sz="4950" dirty="0">
              <a:latin typeface="Trebuchet MS"/>
              <a:cs typeface="Trebuchet MS"/>
            </a:endParaRPr>
          </a:p>
        </p:txBody>
      </p:sp>
      <p:grpSp>
        <p:nvGrpSpPr>
          <p:cNvPr id="21" name="object 21"/>
          <p:cNvGrpSpPr/>
          <p:nvPr/>
        </p:nvGrpSpPr>
        <p:grpSpPr>
          <a:xfrm>
            <a:off x="9638027" y="5735764"/>
            <a:ext cx="7232015" cy="3249295"/>
            <a:chOff x="9638027" y="5735764"/>
            <a:chExt cx="7232015" cy="3249295"/>
          </a:xfrm>
        </p:grpSpPr>
        <p:sp>
          <p:nvSpPr>
            <p:cNvPr id="22" name="object 22"/>
            <p:cNvSpPr/>
            <p:nvPr/>
          </p:nvSpPr>
          <p:spPr>
            <a:xfrm>
              <a:off x="9649217" y="5735764"/>
              <a:ext cx="3608070" cy="1101090"/>
            </a:xfrm>
            <a:custGeom>
              <a:avLst/>
              <a:gdLst/>
              <a:ahLst/>
              <a:cxnLst/>
              <a:rect l="l" t="t" r="r" b="b"/>
              <a:pathLst>
                <a:path w="3608069" h="1101090">
                  <a:moveTo>
                    <a:pt x="5486" y="0"/>
                  </a:moveTo>
                  <a:lnTo>
                    <a:pt x="0" y="1082427"/>
                  </a:lnTo>
                  <a:lnTo>
                    <a:pt x="3602445" y="1100688"/>
                  </a:lnTo>
                  <a:lnTo>
                    <a:pt x="3607932" y="18261"/>
                  </a:lnTo>
                  <a:lnTo>
                    <a:pt x="5486" y="0"/>
                  </a:lnTo>
                  <a:close/>
                </a:path>
              </a:pathLst>
            </a:custGeom>
            <a:solidFill>
              <a:srgbClr val="263F8F"/>
            </a:solidFill>
          </p:spPr>
          <p:txBody>
            <a:bodyPr wrap="square" lIns="0" tIns="0" rIns="0" bIns="0" rtlCol="0"/>
            <a:lstStyle/>
            <a:p>
              <a:endParaRPr/>
            </a:p>
          </p:txBody>
        </p:sp>
        <p:sp>
          <p:nvSpPr>
            <p:cNvPr id="23" name="object 23"/>
            <p:cNvSpPr/>
            <p:nvPr/>
          </p:nvSpPr>
          <p:spPr>
            <a:xfrm>
              <a:off x="9645262" y="6827094"/>
              <a:ext cx="5669915" cy="1082675"/>
            </a:xfrm>
            <a:custGeom>
              <a:avLst/>
              <a:gdLst/>
              <a:ahLst/>
              <a:cxnLst/>
              <a:rect l="l" t="t" r="r" b="b"/>
              <a:pathLst>
                <a:path w="5669915" h="1082675">
                  <a:moveTo>
                    <a:pt x="0" y="1053643"/>
                  </a:moveTo>
                  <a:lnTo>
                    <a:pt x="5340" y="0"/>
                  </a:lnTo>
                  <a:lnTo>
                    <a:pt x="5669293" y="28711"/>
                  </a:lnTo>
                  <a:lnTo>
                    <a:pt x="5663953" y="1082354"/>
                  </a:lnTo>
                  <a:lnTo>
                    <a:pt x="0" y="1053643"/>
                  </a:lnTo>
                  <a:close/>
                </a:path>
              </a:pathLst>
            </a:custGeom>
            <a:ln w="14470">
              <a:solidFill>
                <a:srgbClr val="040505"/>
              </a:solidFill>
            </a:ln>
          </p:spPr>
          <p:txBody>
            <a:bodyPr wrap="square" lIns="0" tIns="0" rIns="0" bIns="0" rtlCol="0"/>
            <a:lstStyle/>
            <a:p>
              <a:endParaRPr/>
            </a:p>
          </p:txBody>
        </p:sp>
        <p:sp>
          <p:nvSpPr>
            <p:cNvPr id="24" name="object 24"/>
            <p:cNvSpPr/>
            <p:nvPr/>
          </p:nvSpPr>
          <p:spPr>
            <a:xfrm>
              <a:off x="9643058" y="7880756"/>
              <a:ext cx="7226934" cy="1104265"/>
            </a:xfrm>
            <a:custGeom>
              <a:avLst/>
              <a:gdLst/>
              <a:ahLst/>
              <a:cxnLst/>
              <a:rect l="l" t="t" r="r" b="b"/>
              <a:pathLst>
                <a:path w="7226934" h="1104265">
                  <a:moveTo>
                    <a:pt x="5413" y="0"/>
                  </a:moveTo>
                  <a:lnTo>
                    <a:pt x="0" y="1067475"/>
                  </a:lnTo>
                  <a:lnTo>
                    <a:pt x="7221445" y="1104081"/>
                  </a:lnTo>
                  <a:lnTo>
                    <a:pt x="7226858" y="36606"/>
                  </a:lnTo>
                  <a:lnTo>
                    <a:pt x="5413" y="0"/>
                  </a:lnTo>
                  <a:close/>
                </a:path>
              </a:pathLst>
            </a:custGeom>
            <a:solidFill>
              <a:srgbClr val="0F9647"/>
            </a:solidFill>
          </p:spPr>
          <p:txBody>
            <a:bodyPr wrap="square" lIns="0" tIns="0" rIns="0" bIns="0" rtlCol="0"/>
            <a:lstStyle/>
            <a:p>
              <a:endParaRPr/>
            </a:p>
          </p:txBody>
        </p:sp>
      </p:grpSp>
      <p:sp>
        <p:nvSpPr>
          <p:cNvPr id="25" name="object 25"/>
          <p:cNvSpPr txBox="1"/>
          <p:nvPr/>
        </p:nvSpPr>
        <p:spPr>
          <a:xfrm>
            <a:off x="4039187" y="5790296"/>
            <a:ext cx="3514090" cy="2670810"/>
          </a:xfrm>
          <a:prstGeom prst="rect">
            <a:avLst/>
          </a:prstGeom>
        </p:spPr>
        <p:txBody>
          <a:bodyPr vert="horz" wrap="square" lIns="0" tIns="12065" rIns="0" bIns="0" rtlCol="0">
            <a:spAutoFit/>
          </a:bodyPr>
          <a:lstStyle/>
          <a:p>
            <a:pPr marL="12700" marR="44450">
              <a:lnSpc>
                <a:spcPts val="2850"/>
              </a:lnSpc>
              <a:spcBef>
                <a:spcPts val="95"/>
              </a:spcBef>
            </a:pPr>
            <a:r>
              <a:rPr sz="2250" spc="210" dirty="0">
                <a:solidFill>
                  <a:srgbClr val="263F8F"/>
                </a:solidFill>
                <a:latin typeface="Trebuchet MS"/>
                <a:cs typeface="Trebuchet MS"/>
              </a:rPr>
              <a:t>A</a:t>
            </a:r>
            <a:r>
              <a:rPr sz="2250" spc="-105" dirty="0">
                <a:solidFill>
                  <a:srgbClr val="263F8F"/>
                </a:solidFill>
                <a:latin typeface="Trebuchet MS"/>
                <a:cs typeface="Trebuchet MS"/>
              </a:rPr>
              <a:t> </a:t>
            </a:r>
            <a:r>
              <a:rPr sz="2250" dirty="0">
                <a:solidFill>
                  <a:srgbClr val="263F8F"/>
                </a:solidFill>
                <a:latin typeface="Trebuchet MS"/>
                <a:cs typeface="Trebuchet MS"/>
              </a:rPr>
              <a:t>free</a:t>
            </a:r>
            <a:r>
              <a:rPr sz="2250" spc="-20" dirty="0">
                <a:solidFill>
                  <a:srgbClr val="263F8F"/>
                </a:solidFill>
                <a:latin typeface="Trebuchet MS"/>
                <a:cs typeface="Trebuchet MS"/>
              </a:rPr>
              <a:t> </a:t>
            </a:r>
            <a:r>
              <a:rPr sz="2250" dirty="0">
                <a:solidFill>
                  <a:srgbClr val="263F8F"/>
                </a:solidFill>
                <a:latin typeface="Trebuchet MS"/>
                <a:cs typeface="Trebuchet MS"/>
              </a:rPr>
              <a:t>enterprise</a:t>
            </a:r>
            <a:r>
              <a:rPr sz="2250" spc="-20" dirty="0">
                <a:solidFill>
                  <a:srgbClr val="263F8F"/>
                </a:solidFill>
                <a:latin typeface="Trebuchet MS"/>
                <a:cs typeface="Trebuchet MS"/>
              </a:rPr>
              <a:t> </a:t>
            </a:r>
            <a:r>
              <a:rPr sz="2250" spc="95" dirty="0">
                <a:solidFill>
                  <a:srgbClr val="263F8F"/>
                </a:solidFill>
                <a:latin typeface="Trebuchet MS"/>
                <a:cs typeface="Trebuchet MS"/>
              </a:rPr>
              <a:t>and</a:t>
            </a:r>
            <a:r>
              <a:rPr sz="2250" spc="-20" dirty="0">
                <a:solidFill>
                  <a:srgbClr val="263F8F"/>
                </a:solidFill>
                <a:latin typeface="Trebuchet MS"/>
                <a:cs typeface="Trebuchet MS"/>
              </a:rPr>
              <a:t> free </a:t>
            </a:r>
            <a:r>
              <a:rPr sz="2250" dirty="0">
                <a:solidFill>
                  <a:srgbClr val="263F8F"/>
                </a:solidFill>
                <a:latin typeface="Trebuchet MS"/>
                <a:cs typeface="Trebuchet MS"/>
              </a:rPr>
              <a:t>market</a:t>
            </a:r>
            <a:r>
              <a:rPr sz="2250" spc="-15" dirty="0">
                <a:solidFill>
                  <a:srgbClr val="263F8F"/>
                </a:solidFill>
                <a:latin typeface="Trebuchet MS"/>
                <a:cs typeface="Trebuchet MS"/>
              </a:rPr>
              <a:t> </a:t>
            </a:r>
            <a:r>
              <a:rPr sz="2250" spc="95" dirty="0">
                <a:solidFill>
                  <a:srgbClr val="263F8F"/>
                </a:solidFill>
                <a:latin typeface="Trebuchet MS"/>
                <a:cs typeface="Trebuchet MS"/>
              </a:rPr>
              <a:t>economic</a:t>
            </a:r>
            <a:r>
              <a:rPr sz="2250" spc="-10" dirty="0">
                <a:solidFill>
                  <a:srgbClr val="263F8F"/>
                </a:solidFill>
                <a:latin typeface="Trebuchet MS"/>
                <a:cs typeface="Trebuchet MS"/>
              </a:rPr>
              <a:t> </a:t>
            </a:r>
            <a:r>
              <a:rPr sz="2250" spc="45" dirty="0">
                <a:solidFill>
                  <a:srgbClr val="263F8F"/>
                </a:solidFill>
                <a:latin typeface="Trebuchet MS"/>
                <a:cs typeface="Trebuchet MS"/>
              </a:rPr>
              <a:t>system, </a:t>
            </a:r>
            <a:r>
              <a:rPr sz="2250" spc="70" dirty="0">
                <a:solidFill>
                  <a:srgbClr val="263F8F"/>
                </a:solidFill>
                <a:latin typeface="Trebuchet MS"/>
                <a:cs typeface="Trebuchet MS"/>
              </a:rPr>
              <a:t>which</a:t>
            </a:r>
            <a:r>
              <a:rPr sz="2250" spc="-80" dirty="0">
                <a:solidFill>
                  <a:srgbClr val="263F8F"/>
                </a:solidFill>
                <a:latin typeface="Trebuchet MS"/>
                <a:cs typeface="Trebuchet MS"/>
              </a:rPr>
              <a:t> </a:t>
            </a:r>
            <a:r>
              <a:rPr sz="2250" spc="70" dirty="0">
                <a:solidFill>
                  <a:srgbClr val="263F8F"/>
                </a:solidFill>
                <a:latin typeface="Trebuchet MS"/>
                <a:cs typeface="Trebuchet MS"/>
              </a:rPr>
              <a:t>forms</a:t>
            </a:r>
            <a:r>
              <a:rPr sz="2250" spc="-75" dirty="0">
                <a:solidFill>
                  <a:srgbClr val="263F8F"/>
                </a:solidFill>
                <a:latin typeface="Trebuchet MS"/>
                <a:cs typeface="Trebuchet MS"/>
              </a:rPr>
              <a:t> </a:t>
            </a:r>
            <a:r>
              <a:rPr sz="2250" dirty="0">
                <a:solidFill>
                  <a:srgbClr val="263F8F"/>
                </a:solidFill>
                <a:latin typeface="Trebuchet MS"/>
                <a:cs typeface="Trebuchet MS"/>
              </a:rPr>
              <a:t>the</a:t>
            </a:r>
            <a:r>
              <a:rPr sz="2250" spc="-75" dirty="0">
                <a:solidFill>
                  <a:srgbClr val="263F8F"/>
                </a:solidFill>
                <a:latin typeface="Trebuchet MS"/>
                <a:cs typeface="Trebuchet MS"/>
              </a:rPr>
              <a:t> </a:t>
            </a:r>
            <a:r>
              <a:rPr sz="2250" spc="85" dirty="0">
                <a:solidFill>
                  <a:srgbClr val="263F8F"/>
                </a:solidFill>
                <a:latin typeface="Trebuchet MS"/>
                <a:cs typeface="Trebuchet MS"/>
              </a:rPr>
              <a:t>basis</a:t>
            </a:r>
            <a:r>
              <a:rPr sz="2250" spc="-75" dirty="0">
                <a:solidFill>
                  <a:srgbClr val="263F8F"/>
                </a:solidFill>
                <a:latin typeface="Trebuchet MS"/>
                <a:cs typeface="Trebuchet MS"/>
              </a:rPr>
              <a:t> </a:t>
            </a:r>
            <a:r>
              <a:rPr sz="2250" spc="-25" dirty="0">
                <a:solidFill>
                  <a:srgbClr val="263F8F"/>
                </a:solidFill>
                <a:latin typeface="Trebuchet MS"/>
                <a:cs typeface="Trebuchet MS"/>
              </a:rPr>
              <a:t>for </a:t>
            </a:r>
            <a:r>
              <a:rPr sz="2250" spc="60" dirty="0">
                <a:solidFill>
                  <a:srgbClr val="263F8F"/>
                </a:solidFill>
                <a:latin typeface="Trebuchet MS"/>
                <a:cs typeface="Trebuchet MS"/>
              </a:rPr>
              <a:t>sustained</a:t>
            </a:r>
            <a:r>
              <a:rPr sz="2250" spc="-75" dirty="0">
                <a:solidFill>
                  <a:srgbClr val="263F8F"/>
                </a:solidFill>
                <a:latin typeface="Trebuchet MS"/>
                <a:cs typeface="Trebuchet MS"/>
              </a:rPr>
              <a:t> </a:t>
            </a:r>
            <a:r>
              <a:rPr sz="2250" spc="70" dirty="0">
                <a:solidFill>
                  <a:srgbClr val="263F8F"/>
                </a:solidFill>
                <a:latin typeface="Trebuchet MS"/>
                <a:cs typeface="Trebuchet MS"/>
              </a:rPr>
              <a:t>development </a:t>
            </a:r>
            <a:r>
              <a:rPr sz="2250" spc="95" dirty="0">
                <a:solidFill>
                  <a:srgbClr val="263F8F"/>
                </a:solidFill>
                <a:latin typeface="Trebuchet MS"/>
                <a:cs typeface="Trebuchet MS"/>
              </a:rPr>
              <a:t>and</a:t>
            </a:r>
            <a:r>
              <a:rPr sz="2250" spc="-95" dirty="0">
                <a:solidFill>
                  <a:srgbClr val="263F8F"/>
                </a:solidFill>
                <a:latin typeface="Trebuchet MS"/>
                <a:cs typeface="Trebuchet MS"/>
              </a:rPr>
              <a:t> </a:t>
            </a:r>
            <a:r>
              <a:rPr sz="2250" spc="50" dirty="0">
                <a:solidFill>
                  <a:srgbClr val="263F8F"/>
                </a:solidFill>
                <a:latin typeface="Trebuchet MS"/>
                <a:cs typeface="Trebuchet MS"/>
              </a:rPr>
              <a:t>growth</a:t>
            </a:r>
            <a:endParaRPr sz="2250" dirty="0">
              <a:latin typeface="Trebuchet MS"/>
              <a:cs typeface="Trebuchet MS"/>
            </a:endParaRPr>
          </a:p>
          <a:p>
            <a:pPr marL="12700" marR="5080">
              <a:lnSpc>
                <a:spcPct val="124900"/>
              </a:lnSpc>
              <a:spcBef>
                <a:spcPts val="875"/>
              </a:spcBef>
            </a:pPr>
            <a:r>
              <a:rPr sz="1900" b="1" spc="95" dirty="0">
                <a:solidFill>
                  <a:srgbClr val="263F8F"/>
                </a:solidFill>
                <a:latin typeface="Trebuchet MS"/>
                <a:cs typeface="Trebuchet MS"/>
              </a:rPr>
              <a:t>A</a:t>
            </a:r>
            <a:r>
              <a:rPr sz="1900" b="1" spc="-140" dirty="0">
                <a:solidFill>
                  <a:srgbClr val="263F8F"/>
                </a:solidFill>
                <a:latin typeface="Trebuchet MS"/>
                <a:cs typeface="Trebuchet MS"/>
              </a:rPr>
              <a:t> </a:t>
            </a:r>
            <a:r>
              <a:rPr sz="1900" b="1" spc="70" dirty="0">
                <a:solidFill>
                  <a:srgbClr val="263F8F"/>
                </a:solidFill>
                <a:latin typeface="Trebuchet MS"/>
                <a:cs typeface="Trebuchet MS"/>
              </a:rPr>
              <a:t>stable</a:t>
            </a:r>
            <a:r>
              <a:rPr sz="1900" b="1" spc="430" dirty="0">
                <a:solidFill>
                  <a:srgbClr val="263F8F"/>
                </a:solidFill>
                <a:latin typeface="Trebuchet MS"/>
                <a:cs typeface="Trebuchet MS"/>
              </a:rPr>
              <a:t> </a:t>
            </a:r>
            <a:r>
              <a:rPr sz="1900" b="1" spc="95" dirty="0">
                <a:solidFill>
                  <a:srgbClr val="263F8F"/>
                </a:solidFill>
                <a:latin typeface="Trebuchet MS"/>
                <a:cs typeface="Trebuchet MS"/>
              </a:rPr>
              <a:t>and</a:t>
            </a:r>
            <a:r>
              <a:rPr sz="1900" b="1" spc="-75" dirty="0">
                <a:solidFill>
                  <a:srgbClr val="263F8F"/>
                </a:solidFill>
                <a:latin typeface="Trebuchet MS"/>
                <a:cs typeface="Trebuchet MS"/>
              </a:rPr>
              <a:t> </a:t>
            </a:r>
            <a:r>
              <a:rPr sz="1900" b="1" dirty="0">
                <a:solidFill>
                  <a:srgbClr val="263F8F"/>
                </a:solidFill>
                <a:latin typeface="Trebuchet MS"/>
                <a:cs typeface="Trebuchet MS"/>
              </a:rPr>
              <a:t>investor</a:t>
            </a:r>
            <a:r>
              <a:rPr sz="1900" b="1" spc="-135" dirty="0">
                <a:solidFill>
                  <a:srgbClr val="263F8F"/>
                </a:solidFill>
                <a:latin typeface="Trebuchet MS"/>
                <a:cs typeface="Trebuchet MS"/>
              </a:rPr>
              <a:t> </a:t>
            </a:r>
            <a:r>
              <a:rPr sz="1900" b="1" spc="-10" dirty="0">
                <a:solidFill>
                  <a:srgbClr val="263F8F"/>
                </a:solidFill>
                <a:latin typeface="Trebuchet MS"/>
                <a:cs typeface="Trebuchet MS"/>
              </a:rPr>
              <a:t>friendly </a:t>
            </a:r>
            <a:r>
              <a:rPr sz="1900" b="1" spc="75" dirty="0">
                <a:solidFill>
                  <a:srgbClr val="263F8F"/>
                </a:solidFill>
                <a:latin typeface="Trebuchet MS"/>
                <a:cs typeface="Trebuchet MS"/>
              </a:rPr>
              <a:t>macro</a:t>
            </a:r>
            <a:r>
              <a:rPr sz="1900" b="1" spc="-100" dirty="0">
                <a:solidFill>
                  <a:srgbClr val="263F8F"/>
                </a:solidFill>
                <a:latin typeface="Trebuchet MS"/>
                <a:cs typeface="Trebuchet MS"/>
              </a:rPr>
              <a:t> </a:t>
            </a:r>
            <a:r>
              <a:rPr sz="1900" b="1" spc="90" dirty="0">
                <a:solidFill>
                  <a:srgbClr val="263F8F"/>
                </a:solidFill>
                <a:latin typeface="Trebuchet MS"/>
                <a:cs typeface="Trebuchet MS"/>
              </a:rPr>
              <a:t>economy</a:t>
            </a:r>
            <a:r>
              <a:rPr sz="1900" b="1" spc="-195" dirty="0">
                <a:solidFill>
                  <a:srgbClr val="263F8F"/>
                </a:solidFill>
                <a:latin typeface="Trebuchet MS"/>
                <a:cs typeface="Trebuchet MS"/>
              </a:rPr>
              <a:t> </a:t>
            </a:r>
            <a:r>
              <a:rPr sz="1900" b="1" spc="-10" dirty="0">
                <a:solidFill>
                  <a:srgbClr val="263F8F"/>
                </a:solidFill>
                <a:latin typeface="Trebuchet MS"/>
                <a:cs typeface="Trebuchet MS"/>
              </a:rPr>
              <a:t>environment</a:t>
            </a:r>
            <a:endParaRPr sz="1900" dirty="0">
              <a:latin typeface="Trebuchet MS"/>
              <a:cs typeface="Trebuchet MS"/>
            </a:endParaRPr>
          </a:p>
        </p:txBody>
      </p:sp>
      <p:sp>
        <p:nvSpPr>
          <p:cNvPr id="26" name="object 26"/>
          <p:cNvSpPr txBox="1"/>
          <p:nvPr/>
        </p:nvSpPr>
        <p:spPr>
          <a:xfrm>
            <a:off x="9856940" y="5788129"/>
            <a:ext cx="3108960" cy="887730"/>
          </a:xfrm>
          <a:prstGeom prst="rect">
            <a:avLst/>
          </a:prstGeom>
        </p:spPr>
        <p:txBody>
          <a:bodyPr vert="horz" wrap="square" lIns="0" tIns="12700" rIns="0" bIns="0" rtlCol="0">
            <a:spAutoFit/>
          </a:bodyPr>
          <a:lstStyle/>
          <a:p>
            <a:pPr marL="12700" marR="5080">
              <a:lnSpc>
                <a:spcPct val="110900"/>
              </a:lnSpc>
              <a:spcBef>
                <a:spcPts val="100"/>
              </a:spcBef>
            </a:pPr>
            <a:r>
              <a:rPr sz="1700" b="1" dirty="0">
                <a:solidFill>
                  <a:srgbClr val="FFFFFF"/>
                </a:solidFill>
                <a:latin typeface="Trebuchet MS"/>
                <a:cs typeface="Trebuchet MS"/>
              </a:rPr>
              <a:t>Labour</a:t>
            </a:r>
            <a:r>
              <a:rPr sz="1700" b="1" spc="-80" dirty="0">
                <a:solidFill>
                  <a:srgbClr val="FFFFFF"/>
                </a:solidFill>
                <a:latin typeface="Trebuchet MS"/>
                <a:cs typeface="Trebuchet MS"/>
              </a:rPr>
              <a:t> </a:t>
            </a:r>
            <a:r>
              <a:rPr sz="1700" b="1" dirty="0">
                <a:solidFill>
                  <a:srgbClr val="FFFFFF"/>
                </a:solidFill>
                <a:latin typeface="Trebuchet MS"/>
                <a:cs typeface="Trebuchet MS"/>
              </a:rPr>
              <a:t>force</a:t>
            </a:r>
            <a:r>
              <a:rPr sz="1700" b="1" spc="-30" dirty="0">
                <a:solidFill>
                  <a:srgbClr val="FFFFFF"/>
                </a:solidFill>
                <a:latin typeface="Trebuchet MS"/>
                <a:cs typeface="Trebuchet MS"/>
              </a:rPr>
              <a:t> </a:t>
            </a:r>
            <a:r>
              <a:rPr sz="1700" b="1" dirty="0">
                <a:solidFill>
                  <a:srgbClr val="FFFFFF"/>
                </a:solidFill>
                <a:latin typeface="Trebuchet MS"/>
                <a:cs typeface="Trebuchet MS"/>
              </a:rPr>
              <a:t>that</a:t>
            </a:r>
            <a:r>
              <a:rPr sz="1700" b="1" spc="-30" dirty="0">
                <a:solidFill>
                  <a:srgbClr val="FFFFFF"/>
                </a:solidFill>
                <a:latin typeface="Trebuchet MS"/>
                <a:cs typeface="Trebuchet MS"/>
              </a:rPr>
              <a:t> </a:t>
            </a:r>
            <a:r>
              <a:rPr sz="1700" b="1" dirty="0">
                <a:solidFill>
                  <a:srgbClr val="FFFFFF"/>
                </a:solidFill>
                <a:latin typeface="Trebuchet MS"/>
                <a:cs typeface="Trebuchet MS"/>
              </a:rPr>
              <a:t>is</a:t>
            </a:r>
            <a:r>
              <a:rPr sz="1700" b="1" spc="-30" dirty="0">
                <a:solidFill>
                  <a:srgbClr val="FFFFFF"/>
                </a:solidFill>
                <a:latin typeface="Trebuchet MS"/>
                <a:cs typeface="Trebuchet MS"/>
              </a:rPr>
              <a:t> </a:t>
            </a:r>
            <a:r>
              <a:rPr sz="1700" b="1" spc="-50" dirty="0">
                <a:solidFill>
                  <a:srgbClr val="FFFFFF"/>
                </a:solidFill>
                <a:latin typeface="Trebuchet MS"/>
                <a:cs typeface="Trebuchet MS"/>
              </a:rPr>
              <a:t>62.1%</a:t>
            </a:r>
            <a:r>
              <a:rPr sz="1700" b="1" spc="-30" dirty="0">
                <a:solidFill>
                  <a:srgbClr val="FFFFFF"/>
                </a:solidFill>
                <a:latin typeface="Trebuchet MS"/>
                <a:cs typeface="Trebuchet MS"/>
              </a:rPr>
              <a:t> </a:t>
            </a:r>
            <a:r>
              <a:rPr sz="1700" b="1" spc="-25" dirty="0">
                <a:solidFill>
                  <a:srgbClr val="FFFFFF"/>
                </a:solidFill>
                <a:latin typeface="Trebuchet MS"/>
                <a:cs typeface="Trebuchet MS"/>
              </a:rPr>
              <a:t>of </a:t>
            </a:r>
            <a:r>
              <a:rPr sz="1700" b="1" dirty="0">
                <a:solidFill>
                  <a:srgbClr val="FFFFFF"/>
                </a:solidFill>
                <a:latin typeface="Trebuchet MS"/>
                <a:cs typeface="Trebuchet MS"/>
              </a:rPr>
              <a:t>the</a:t>
            </a:r>
            <a:r>
              <a:rPr sz="1700" b="1" spc="20" dirty="0">
                <a:solidFill>
                  <a:srgbClr val="FFFFFF"/>
                </a:solidFill>
                <a:latin typeface="Trebuchet MS"/>
                <a:cs typeface="Trebuchet MS"/>
              </a:rPr>
              <a:t> </a:t>
            </a:r>
            <a:r>
              <a:rPr sz="1700" b="1" dirty="0">
                <a:solidFill>
                  <a:srgbClr val="FFFFFF"/>
                </a:solidFill>
                <a:latin typeface="Trebuchet MS"/>
                <a:cs typeface="Trebuchet MS"/>
              </a:rPr>
              <a:t>population</a:t>
            </a:r>
            <a:r>
              <a:rPr sz="1700" b="1" spc="-60" dirty="0">
                <a:solidFill>
                  <a:srgbClr val="FFFFFF"/>
                </a:solidFill>
                <a:latin typeface="Trebuchet MS"/>
                <a:cs typeface="Trebuchet MS"/>
              </a:rPr>
              <a:t> </a:t>
            </a:r>
            <a:r>
              <a:rPr sz="1700" b="1" dirty="0">
                <a:solidFill>
                  <a:srgbClr val="FFFFFF"/>
                </a:solidFill>
                <a:latin typeface="Trebuchet MS"/>
                <a:cs typeface="Trebuchet MS"/>
              </a:rPr>
              <a:t>which</a:t>
            </a:r>
            <a:r>
              <a:rPr sz="1700" b="1" spc="20" dirty="0">
                <a:solidFill>
                  <a:srgbClr val="FFFFFF"/>
                </a:solidFill>
                <a:latin typeface="Trebuchet MS"/>
                <a:cs typeface="Trebuchet MS"/>
              </a:rPr>
              <a:t> </a:t>
            </a:r>
            <a:r>
              <a:rPr sz="1700" b="1" dirty="0">
                <a:solidFill>
                  <a:srgbClr val="FFFFFF"/>
                </a:solidFill>
                <a:latin typeface="Trebuchet MS"/>
                <a:cs typeface="Trebuchet MS"/>
              </a:rPr>
              <a:t>is</a:t>
            </a:r>
            <a:r>
              <a:rPr sz="1700" b="1" spc="25" dirty="0">
                <a:solidFill>
                  <a:srgbClr val="FFFFFF"/>
                </a:solidFill>
                <a:latin typeface="Trebuchet MS"/>
                <a:cs typeface="Trebuchet MS"/>
              </a:rPr>
              <a:t> </a:t>
            </a:r>
            <a:r>
              <a:rPr sz="1700" b="1" spc="-10" dirty="0">
                <a:solidFill>
                  <a:srgbClr val="FFFFFF"/>
                </a:solidFill>
                <a:latin typeface="Trebuchet MS"/>
                <a:cs typeface="Trebuchet MS"/>
              </a:rPr>
              <a:t>highly literate</a:t>
            </a:r>
            <a:endParaRPr sz="1700" dirty="0">
              <a:latin typeface="Trebuchet MS"/>
              <a:cs typeface="Trebuchet MS"/>
            </a:endParaRPr>
          </a:p>
        </p:txBody>
      </p:sp>
      <p:sp>
        <p:nvSpPr>
          <p:cNvPr id="27" name="object 27"/>
          <p:cNvSpPr txBox="1"/>
          <p:nvPr/>
        </p:nvSpPr>
        <p:spPr>
          <a:xfrm>
            <a:off x="9781692" y="7139782"/>
            <a:ext cx="2476500" cy="284480"/>
          </a:xfrm>
          <a:prstGeom prst="rect">
            <a:avLst/>
          </a:prstGeom>
        </p:spPr>
        <p:txBody>
          <a:bodyPr vert="horz" wrap="square" lIns="0" tIns="12065" rIns="0" bIns="0" rtlCol="0">
            <a:spAutoFit/>
          </a:bodyPr>
          <a:lstStyle/>
          <a:p>
            <a:pPr marL="12700">
              <a:lnSpc>
                <a:spcPct val="100000"/>
              </a:lnSpc>
              <a:spcBef>
                <a:spcPts val="95"/>
              </a:spcBef>
            </a:pPr>
            <a:r>
              <a:rPr sz="1700" b="1" dirty="0">
                <a:solidFill>
                  <a:srgbClr val="020302"/>
                </a:solidFill>
                <a:latin typeface="Trebuchet MS"/>
                <a:cs typeface="Trebuchet MS"/>
              </a:rPr>
              <a:t>Competitive</a:t>
            </a:r>
            <a:r>
              <a:rPr sz="1700" b="1" spc="5" dirty="0">
                <a:solidFill>
                  <a:srgbClr val="020302"/>
                </a:solidFill>
                <a:latin typeface="Trebuchet MS"/>
                <a:cs typeface="Trebuchet MS"/>
              </a:rPr>
              <a:t> </a:t>
            </a:r>
            <a:r>
              <a:rPr sz="1700" b="1" spc="80" dirty="0">
                <a:solidFill>
                  <a:srgbClr val="020302"/>
                </a:solidFill>
                <a:latin typeface="Trebuchet MS"/>
                <a:cs typeface="Trebuchet MS"/>
              </a:rPr>
              <a:t>wage</a:t>
            </a:r>
            <a:r>
              <a:rPr sz="1700" b="1" spc="60" dirty="0">
                <a:solidFill>
                  <a:srgbClr val="020302"/>
                </a:solidFill>
                <a:latin typeface="Trebuchet MS"/>
                <a:cs typeface="Trebuchet MS"/>
              </a:rPr>
              <a:t> </a:t>
            </a:r>
            <a:r>
              <a:rPr sz="1700" b="1" spc="-10" dirty="0">
                <a:solidFill>
                  <a:srgbClr val="020302"/>
                </a:solidFill>
                <a:latin typeface="Trebuchet MS"/>
                <a:cs typeface="Trebuchet MS"/>
              </a:rPr>
              <a:t>rates</a:t>
            </a:r>
            <a:endParaRPr sz="1700" dirty="0">
              <a:latin typeface="Trebuchet MS"/>
              <a:cs typeface="Trebuchet MS"/>
            </a:endParaRPr>
          </a:p>
        </p:txBody>
      </p:sp>
      <p:sp>
        <p:nvSpPr>
          <p:cNvPr id="28" name="object 28"/>
          <p:cNvSpPr txBox="1"/>
          <p:nvPr/>
        </p:nvSpPr>
        <p:spPr>
          <a:xfrm>
            <a:off x="9781692" y="8026151"/>
            <a:ext cx="6174105" cy="600710"/>
          </a:xfrm>
          <a:prstGeom prst="rect">
            <a:avLst/>
          </a:prstGeom>
        </p:spPr>
        <p:txBody>
          <a:bodyPr vert="horz" wrap="square" lIns="0" tIns="12700" rIns="0" bIns="0" rtlCol="0">
            <a:spAutoFit/>
          </a:bodyPr>
          <a:lstStyle/>
          <a:p>
            <a:pPr marL="12700" marR="5080">
              <a:lnSpc>
                <a:spcPct val="110900"/>
              </a:lnSpc>
              <a:spcBef>
                <a:spcPts val="100"/>
              </a:spcBef>
            </a:pPr>
            <a:r>
              <a:rPr sz="1700" b="1" spc="55" dirty="0">
                <a:solidFill>
                  <a:srgbClr val="FFFFFF"/>
                </a:solidFill>
                <a:latin typeface="Trebuchet MS"/>
                <a:cs typeface="Trebuchet MS"/>
              </a:rPr>
              <a:t>Companies</a:t>
            </a:r>
            <a:r>
              <a:rPr sz="1700" b="1" spc="-60" dirty="0">
                <a:solidFill>
                  <a:srgbClr val="FFFFFF"/>
                </a:solidFill>
                <a:latin typeface="Trebuchet MS"/>
                <a:cs typeface="Trebuchet MS"/>
              </a:rPr>
              <a:t> </a:t>
            </a:r>
            <a:r>
              <a:rPr sz="1700" b="1" dirty="0">
                <a:solidFill>
                  <a:srgbClr val="FFFFFF"/>
                </a:solidFill>
                <a:latin typeface="Trebuchet MS"/>
                <a:cs typeface="Trebuchet MS"/>
              </a:rPr>
              <a:t>qualify</a:t>
            </a:r>
            <a:r>
              <a:rPr sz="1700" b="1" spc="-100" dirty="0">
                <a:solidFill>
                  <a:srgbClr val="FFFFFF"/>
                </a:solidFill>
                <a:latin typeface="Trebuchet MS"/>
                <a:cs typeface="Trebuchet MS"/>
              </a:rPr>
              <a:t> </a:t>
            </a:r>
            <a:r>
              <a:rPr sz="1700" b="1" spc="-10" dirty="0">
                <a:solidFill>
                  <a:srgbClr val="FFFFFF"/>
                </a:solidFill>
                <a:latin typeface="Trebuchet MS"/>
                <a:cs typeface="Trebuchet MS"/>
              </a:rPr>
              <a:t>for</a:t>
            </a:r>
            <a:r>
              <a:rPr sz="1700" b="1" spc="-105" dirty="0">
                <a:solidFill>
                  <a:srgbClr val="FFFFFF"/>
                </a:solidFill>
                <a:latin typeface="Trebuchet MS"/>
                <a:cs typeface="Trebuchet MS"/>
              </a:rPr>
              <a:t> </a:t>
            </a:r>
            <a:r>
              <a:rPr sz="1700" b="1" spc="-30" dirty="0">
                <a:solidFill>
                  <a:srgbClr val="FFFFFF"/>
                </a:solidFill>
                <a:latin typeface="Trebuchet MS"/>
                <a:cs typeface="Trebuchet MS"/>
              </a:rPr>
              <a:t>125%</a:t>
            </a:r>
            <a:r>
              <a:rPr sz="1700" b="1" spc="-105" dirty="0">
                <a:solidFill>
                  <a:srgbClr val="FFFFFF"/>
                </a:solidFill>
                <a:latin typeface="Trebuchet MS"/>
                <a:cs typeface="Trebuchet MS"/>
              </a:rPr>
              <a:t> </a:t>
            </a:r>
            <a:r>
              <a:rPr sz="1700" b="1" spc="-50" dirty="0">
                <a:solidFill>
                  <a:srgbClr val="FFFFFF"/>
                </a:solidFill>
                <a:latin typeface="Trebuchet MS"/>
                <a:cs typeface="Trebuchet MS"/>
              </a:rPr>
              <a:t>Tax</a:t>
            </a:r>
            <a:r>
              <a:rPr sz="1700" b="1" spc="-45" dirty="0">
                <a:solidFill>
                  <a:srgbClr val="FFFFFF"/>
                </a:solidFill>
                <a:latin typeface="Trebuchet MS"/>
                <a:cs typeface="Trebuchet MS"/>
              </a:rPr>
              <a:t> </a:t>
            </a:r>
            <a:r>
              <a:rPr sz="1700" b="1" dirty="0">
                <a:solidFill>
                  <a:srgbClr val="FFFFFF"/>
                </a:solidFill>
                <a:latin typeface="Trebuchet MS"/>
                <a:cs typeface="Trebuchet MS"/>
              </a:rPr>
              <a:t>rebate</a:t>
            </a:r>
            <a:r>
              <a:rPr sz="1700" b="1" spc="-45" dirty="0">
                <a:solidFill>
                  <a:srgbClr val="FFFFFF"/>
                </a:solidFill>
                <a:latin typeface="Trebuchet MS"/>
                <a:cs typeface="Trebuchet MS"/>
              </a:rPr>
              <a:t> </a:t>
            </a:r>
            <a:r>
              <a:rPr sz="1700" b="1" dirty="0">
                <a:solidFill>
                  <a:srgbClr val="FFFFFF"/>
                </a:solidFill>
                <a:latin typeface="Trebuchet MS"/>
                <a:cs typeface="Trebuchet MS"/>
              </a:rPr>
              <a:t>on</a:t>
            </a:r>
            <a:r>
              <a:rPr sz="1700" b="1" spc="-45" dirty="0">
                <a:solidFill>
                  <a:srgbClr val="FFFFFF"/>
                </a:solidFill>
                <a:latin typeface="Trebuchet MS"/>
                <a:cs typeface="Trebuchet MS"/>
              </a:rPr>
              <a:t> </a:t>
            </a:r>
            <a:r>
              <a:rPr sz="1700" b="1" dirty="0">
                <a:solidFill>
                  <a:srgbClr val="FFFFFF"/>
                </a:solidFill>
                <a:latin typeface="Trebuchet MS"/>
                <a:cs typeface="Trebuchet MS"/>
              </a:rPr>
              <a:t>training</a:t>
            </a:r>
            <a:r>
              <a:rPr sz="1700" b="1" spc="-45" dirty="0">
                <a:solidFill>
                  <a:srgbClr val="FFFFFF"/>
                </a:solidFill>
                <a:latin typeface="Trebuchet MS"/>
                <a:cs typeface="Trebuchet MS"/>
              </a:rPr>
              <a:t> </a:t>
            </a:r>
            <a:r>
              <a:rPr sz="1700" b="1" spc="55" dirty="0">
                <a:solidFill>
                  <a:srgbClr val="FFFFFF"/>
                </a:solidFill>
                <a:latin typeface="Trebuchet MS"/>
                <a:cs typeface="Trebuchet MS"/>
              </a:rPr>
              <a:t>and</a:t>
            </a:r>
            <a:r>
              <a:rPr sz="1700" b="1" spc="-45" dirty="0">
                <a:solidFill>
                  <a:srgbClr val="FFFFFF"/>
                </a:solidFill>
                <a:latin typeface="Trebuchet MS"/>
                <a:cs typeface="Trebuchet MS"/>
              </a:rPr>
              <a:t> </a:t>
            </a:r>
            <a:r>
              <a:rPr sz="1700" b="1" spc="-10" dirty="0">
                <a:solidFill>
                  <a:srgbClr val="FFFFFF"/>
                </a:solidFill>
                <a:latin typeface="Trebuchet MS"/>
                <a:cs typeface="Trebuchet MS"/>
              </a:rPr>
              <a:t>skills development</a:t>
            </a:r>
            <a:endParaRPr sz="1700" dirty="0">
              <a:latin typeface="Trebuchet MS"/>
              <a:cs typeface="Trebuchet MS"/>
            </a:endParaRPr>
          </a:p>
        </p:txBody>
      </p:sp>
      <p:sp>
        <p:nvSpPr>
          <p:cNvPr id="29" name="object 29"/>
          <p:cNvSpPr/>
          <p:nvPr/>
        </p:nvSpPr>
        <p:spPr>
          <a:xfrm>
            <a:off x="4039187" y="4533528"/>
            <a:ext cx="1532255" cy="902335"/>
          </a:xfrm>
          <a:custGeom>
            <a:avLst/>
            <a:gdLst/>
            <a:ahLst/>
            <a:cxnLst/>
            <a:rect l="l" t="t" r="r" b="b"/>
            <a:pathLst>
              <a:path w="1532254" h="902335">
                <a:moveTo>
                  <a:pt x="1532141" y="0"/>
                </a:moveTo>
                <a:lnTo>
                  <a:pt x="0" y="0"/>
                </a:lnTo>
                <a:lnTo>
                  <a:pt x="0" y="902276"/>
                </a:lnTo>
                <a:lnTo>
                  <a:pt x="1532141" y="902276"/>
                </a:lnTo>
                <a:lnTo>
                  <a:pt x="1532141" y="0"/>
                </a:lnTo>
                <a:close/>
              </a:path>
            </a:pathLst>
          </a:custGeom>
          <a:solidFill>
            <a:srgbClr val="263F8F"/>
          </a:solidFill>
        </p:spPr>
        <p:txBody>
          <a:bodyPr wrap="square" lIns="0" tIns="0" rIns="0" bIns="0" rtlCol="0"/>
          <a:lstStyle/>
          <a:p>
            <a:endParaRPr/>
          </a:p>
        </p:txBody>
      </p:sp>
      <p:sp>
        <p:nvSpPr>
          <p:cNvPr id="30" name="object 30"/>
          <p:cNvSpPr/>
          <p:nvPr/>
        </p:nvSpPr>
        <p:spPr>
          <a:xfrm>
            <a:off x="9589089" y="4438105"/>
            <a:ext cx="1532255" cy="902335"/>
          </a:xfrm>
          <a:custGeom>
            <a:avLst/>
            <a:gdLst/>
            <a:ahLst/>
            <a:cxnLst/>
            <a:rect l="l" t="t" r="r" b="b"/>
            <a:pathLst>
              <a:path w="1532254" h="902335">
                <a:moveTo>
                  <a:pt x="1532141" y="0"/>
                </a:moveTo>
                <a:lnTo>
                  <a:pt x="0" y="0"/>
                </a:lnTo>
                <a:lnTo>
                  <a:pt x="0" y="902276"/>
                </a:lnTo>
                <a:lnTo>
                  <a:pt x="1532141" y="902276"/>
                </a:lnTo>
                <a:lnTo>
                  <a:pt x="1532141" y="0"/>
                </a:lnTo>
                <a:close/>
              </a:path>
            </a:pathLst>
          </a:custGeom>
          <a:solidFill>
            <a:srgbClr val="263F8F"/>
          </a:solidFill>
        </p:spPr>
        <p:txBody>
          <a:bodyPr wrap="square" lIns="0" tIns="0" rIns="0" bIns="0" rtlCol="0"/>
          <a:lstStyle/>
          <a:p>
            <a:endParaRPr/>
          </a:p>
        </p:txBody>
      </p:sp>
      <p:sp>
        <p:nvSpPr>
          <p:cNvPr id="31" name="object 31"/>
          <p:cNvSpPr/>
          <p:nvPr/>
        </p:nvSpPr>
        <p:spPr>
          <a:xfrm>
            <a:off x="0" y="1884762"/>
            <a:ext cx="20104100" cy="2348865"/>
          </a:xfrm>
          <a:custGeom>
            <a:avLst/>
            <a:gdLst/>
            <a:ahLst/>
            <a:cxnLst/>
            <a:rect l="l" t="t" r="r" b="b"/>
            <a:pathLst>
              <a:path w="20104100" h="2348865">
                <a:moveTo>
                  <a:pt x="20104099" y="0"/>
                </a:moveTo>
                <a:lnTo>
                  <a:pt x="20104099" y="2348870"/>
                </a:lnTo>
                <a:lnTo>
                  <a:pt x="0" y="2348870"/>
                </a:lnTo>
                <a:lnTo>
                  <a:pt x="0" y="0"/>
                </a:lnTo>
                <a:lnTo>
                  <a:pt x="20104099" y="0"/>
                </a:lnTo>
                <a:close/>
              </a:path>
            </a:pathLst>
          </a:custGeom>
          <a:solidFill>
            <a:srgbClr val="263F8F"/>
          </a:solidFill>
        </p:spPr>
        <p:txBody>
          <a:bodyPr wrap="square" lIns="0" tIns="0" rIns="0" bIns="0" rtlCol="0"/>
          <a:lstStyle/>
          <a:p>
            <a:endParaRPr/>
          </a:p>
        </p:txBody>
      </p:sp>
      <p:sp>
        <p:nvSpPr>
          <p:cNvPr id="32" name="object 32"/>
          <p:cNvSpPr txBox="1">
            <a:spLocks noGrp="1"/>
          </p:cNvSpPr>
          <p:nvPr>
            <p:ph type="title"/>
          </p:nvPr>
        </p:nvSpPr>
        <p:spPr>
          <a:xfrm>
            <a:off x="4532876" y="2301848"/>
            <a:ext cx="11474450" cy="1232535"/>
          </a:xfrm>
          <a:prstGeom prst="rect">
            <a:avLst/>
          </a:prstGeom>
        </p:spPr>
        <p:txBody>
          <a:bodyPr vert="horz" wrap="square" lIns="0" tIns="14604" rIns="0" bIns="0" rtlCol="0">
            <a:spAutoFit/>
          </a:bodyPr>
          <a:lstStyle/>
          <a:p>
            <a:pPr marL="12700">
              <a:lnSpc>
                <a:spcPct val="100000"/>
              </a:lnSpc>
              <a:spcBef>
                <a:spcPts val="114"/>
              </a:spcBef>
            </a:pPr>
            <a:r>
              <a:rPr sz="7900" b="1" spc="-250" dirty="0">
                <a:latin typeface="Trebuchet MS"/>
                <a:cs typeface="Trebuchet MS"/>
              </a:rPr>
              <a:t>“we</a:t>
            </a:r>
            <a:r>
              <a:rPr sz="7900" b="1" spc="-440" dirty="0">
                <a:latin typeface="Trebuchet MS"/>
                <a:cs typeface="Trebuchet MS"/>
              </a:rPr>
              <a:t> </a:t>
            </a:r>
            <a:r>
              <a:rPr sz="7900" b="1" dirty="0">
                <a:latin typeface="Trebuchet MS"/>
                <a:cs typeface="Trebuchet MS"/>
              </a:rPr>
              <a:t>are</a:t>
            </a:r>
            <a:r>
              <a:rPr sz="7900" b="1" spc="-440" dirty="0">
                <a:latin typeface="Trebuchet MS"/>
                <a:cs typeface="Trebuchet MS"/>
              </a:rPr>
              <a:t> </a:t>
            </a:r>
            <a:r>
              <a:rPr sz="7900" b="1" spc="290" dirty="0">
                <a:latin typeface="Trebuchet MS"/>
                <a:cs typeface="Trebuchet MS"/>
              </a:rPr>
              <a:t>a</a:t>
            </a:r>
            <a:r>
              <a:rPr sz="7900" b="1" spc="-434" dirty="0">
                <a:latin typeface="Trebuchet MS"/>
                <a:cs typeface="Trebuchet MS"/>
              </a:rPr>
              <a:t> </a:t>
            </a:r>
            <a:r>
              <a:rPr sz="7900" b="1" spc="254" dirty="0">
                <a:latin typeface="Trebuchet MS"/>
                <a:cs typeface="Trebuchet MS"/>
              </a:rPr>
              <a:t>stable</a:t>
            </a:r>
            <a:r>
              <a:rPr sz="7900" b="1" spc="-440" dirty="0">
                <a:latin typeface="Trebuchet MS"/>
                <a:cs typeface="Trebuchet MS"/>
              </a:rPr>
              <a:t> </a:t>
            </a:r>
            <a:r>
              <a:rPr sz="7900" b="1" spc="-100" dirty="0">
                <a:latin typeface="Trebuchet MS"/>
                <a:cs typeface="Trebuchet MS"/>
              </a:rPr>
              <a:t>nation”</a:t>
            </a:r>
            <a:endParaRPr sz="7900" dirty="0">
              <a:latin typeface="Trebuchet MS"/>
              <a:cs typeface="Trebuchet MS"/>
            </a:endParaRPr>
          </a:p>
        </p:txBody>
      </p:sp>
      <p:sp>
        <p:nvSpPr>
          <p:cNvPr id="33" name="object 33"/>
          <p:cNvSpPr txBox="1"/>
          <p:nvPr/>
        </p:nvSpPr>
        <p:spPr>
          <a:xfrm>
            <a:off x="4385071" y="4318046"/>
            <a:ext cx="541020" cy="1156335"/>
          </a:xfrm>
          <a:prstGeom prst="rect">
            <a:avLst/>
          </a:prstGeom>
        </p:spPr>
        <p:txBody>
          <a:bodyPr vert="horz" wrap="square" lIns="0" tIns="15240" rIns="0" bIns="0" rtlCol="0">
            <a:spAutoFit/>
          </a:bodyPr>
          <a:lstStyle/>
          <a:p>
            <a:pPr marL="12700">
              <a:lnSpc>
                <a:spcPct val="100000"/>
              </a:lnSpc>
              <a:spcBef>
                <a:spcPts val="120"/>
              </a:spcBef>
            </a:pPr>
            <a:r>
              <a:rPr sz="7400" b="1" spc="-280" dirty="0">
                <a:solidFill>
                  <a:srgbClr val="FFFFFF"/>
                </a:solidFill>
                <a:latin typeface="Trebuchet MS"/>
                <a:cs typeface="Trebuchet MS"/>
              </a:rPr>
              <a:t>1</a:t>
            </a:r>
            <a:endParaRPr sz="7400">
              <a:latin typeface="Trebuchet MS"/>
              <a:cs typeface="Trebuchet MS"/>
            </a:endParaRPr>
          </a:p>
        </p:txBody>
      </p:sp>
      <p:sp>
        <p:nvSpPr>
          <p:cNvPr id="34" name="object 34"/>
          <p:cNvSpPr txBox="1"/>
          <p:nvPr/>
        </p:nvSpPr>
        <p:spPr>
          <a:xfrm>
            <a:off x="10039350" y="4192396"/>
            <a:ext cx="589915" cy="1156335"/>
          </a:xfrm>
          <a:prstGeom prst="rect">
            <a:avLst/>
          </a:prstGeom>
        </p:spPr>
        <p:txBody>
          <a:bodyPr vert="horz" wrap="square" lIns="0" tIns="15240" rIns="0" bIns="0" rtlCol="0">
            <a:spAutoFit/>
          </a:bodyPr>
          <a:lstStyle/>
          <a:p>
            <a:pPr marL="12700">
              <a:lnSpc>
                <a:spcPct val="100000"/>
              </a:lnSpc>
              <a:spcBef>
                <a:spcPts val="120"/>
              </a:spcBef>
            </a:pPr>
            <a:r>
              <a:rPr sz="7400" b="1" spc="105" dirty="0">
                <a:solidFill>
                  <a:srgbClr val="FFFFFF"/>
                </a:solidFill>
                <a:latin typeface="Trebuchet MS"/>
                <a:cs typeface="Trebuchet MS"/>
              </a:rPr>
              <a:t>2</a:t>
            </a:r>
            <a:endParaRPr sz="740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1111" y="0"/>
            <a:ext cx="20345211" cy="11895178"/>
            <a:chOff x="-240913" y="0"/>
            <a:chExt cx="20345211" cy="11895178"/>
          </a:xfrm>
        </p:grpSpPr>
        <p:pic>
          <p:nvPicPr>
            <p:cNvPr id="3" name="object 3"/>
            <p:cNvPicPr/>
            <p:nvPr/>
          </p:nvPicPr>
          <p:blipFill>
            <a:blip r:embed="rId2" cstate="print"/>
            <a:stretch>
              <a:fillRect/>
            </a:stretch>
          </p:blipFill>
          <p:spPr>
            <a:xfrm>
              <a:off x="5120262" y="0"/>
              <a:ext cx="14983836" cy="11308556"/>
            </a:xfrm>
            <a:prstGeom prst="rect">
              <a:avLst/>
            </a:prstGeom>
          </p:spPr>
        </p:pic>
        <p:sp>
          <p:nvSpPr>
            <p:cNvPr id="4" name="object 4"/>
            <p:cNvSpPr/>
            <p:nvPr/>
          </p:nvSpPr>
          <p:spPr>
            <a:xfrm>
              <a:off x="-240913" y="586463"/>
              <a:ext cx="15879444" cy="11308715"/>
            </a:xfrm>
            <a:custGeom>
              <a:avLst/>
              <a:gdLst/>
              <a:ahLst/>
              <a:cxnLst/>
              <a:rect l="l" t="t" r="r" b="b"/>
              <a:pathLst>
                <a:path w="15879444" h="11308715">
                  <a:moveTo>
                    <a:pt x="14412532" y="0"/>
                  </a:moveTo>
                  <a:lnTo>
                    <a:pt x="0" y="0"/>
                  </a:lnTo>
                  <a:lnTo>
                    <a:pt x="0" y="11308556"/>
                  </a:lnTo>
                  <a:lnTo>
                    <a:pt x="12494942" y="11308556"/>
                  </a:lnTo>
                  <a:lnTo>
                    <a:pt x="15052504" y="5231821"/>
                  </a:lnTo>
                  <a:lnTo>
                    <a:pt x="15731445" y="3506448"/>
                  </a:lnTo>
                  <a:lnTo>
                    <a:pt x="15878940" y="2370488"/>
                  </a:lnTo>
                  <a:lnTo>
                    <a:pt x="15424049" y="1319192"/>
                  </a:lnTo>
                  <a:lnTo>
                    <a:pt x="14412532" y="0"/>
                  </a:lnTo>
                  <a:close/>
                </a:path>
              </a:pathLst>
            </a:custGeom>
            <a:solidFill>
              <a:srgbClr val="FFFFFF"/>
            </a:solidFill>
          </p:spPr>
          <p:txBody>
            <a:bodyPr wrap="square" lIns="0" tIns="0" rIns="0" bIns="0" rtlCol="0"/>
            <a:lstStyle/>
            <a:p>
              <a:endParaRPr dirty="0"/>
            </a:p>
          </p:txBody>
        </p:sp>
        <p:sp>
          <p:nvSpPr>
            <p:cNvPr id="5" name="object 5"/>
            <p:cNvSpPr/>
            <p:nvPr/>
          </p:nvSpPr>
          <p:spPr>
            <a:xfrm>
              <a:off x="12494942" y="0"/>
              <a:ext cx="3384550" cy="11308715"/>
            </a:xfrm>
            <a:custGeom>
              <a:avLst/>
              <a:gdLst/>
              <a:ahLst/>
              <a:cxnLst/>
              <a:rect l="l" t="t" r="r" b="b"/>
              <a:pathLst>
                <a:path w="3384550" h="11308715">
                  <a:moveTo>
                    <a:pt x="0" y="11308556"/>
                  </a:moveTo>
                  <a:lnTo>
                    <a:pt x="2557562" y="5231821"/>
                  </a:lnTo>
                  <a:lnTo>
                    <a:pt x="3236503" y="3506448"/>
                  </a:lnTo>
                  <a:lnTo>
                    <a:pt x="3383997" y="2370488"/>
                  </a:lnTo>
                  <a:lnTo>
                    <a:pt x="2929107" y="1319192"/>
                  </a:lnTo>
                  <a:lnTo>
                    <a:pt x="1917590" y="0"/>
                  </a:lnTo>
                </a:path>
              </a:pathLst>
            </a:custGeom>
            <a:ln w="136121">
              <a:solidFill>
                <a:srgbClr val="7BC792"/>
              </a:solidFill>
            </a:ln>
          </p:spPr>
          <p:txBody>
            <a:bodyPr wrap="square" lIns="0" tIns="0" rIns="0" bIns="0" rtlCol="0"/>
            <a:lstStyle/>
            <a:p>
              <a:endParaRPr/>
            </a:p>
          </p:txBody>
        </p:sp>
        <p:sp>
          <p:nvSpPr>
            <p:cNvPr id="6" name="object 6"/>
            <p:cNvSpPr/>
            <p:nvPr/>
          </p:nvSpPr>
          <p:spPr>
            <a:xfrm>
              <a:off x="4711898" y="0"/>
              <a:ext cx="15392400" cy="1414145"/>
            </a:xfrm>
            <a:custGeom>
              <a:avLst/>
              <a:gdLst/>
              <a:ahLst/>
              <a:cxnLst/>
              <a:rect l="l" t="t" r="r" b="b"/>
              <a:pathLst>
                <a:path w="15392400" h="1414145">
                  <a:moveTo>
                    <a:pt x="15392201" y="0"/>
                  </a:moveTo>
                  <a:lnTo>
                    <a:pt x="0" y="0"/>
                  </a:lnTo>
                  <a:lnTo>
                    <a:pt x="0" y="785315"/>
                  </a:lnTo>
                  <a:lnTo>
                    <a:pt x="9816" y="1148524"/>
                  </a:lnTo>
                  <a:lnTo>
                    <a:pt x="78531" y="1335037"/>
                  </a:lnTo>
                  <a:lnTo>
                    <a:pt x="265044" y="1403752"/>
                  </a:lnTo>
                  <a:lnTo>
                    <a:pt x="628253" y="1413568"/>
                  </a:lnTo>
                  <a:lnTo>
                    <a:pt x="15392201" y="1413568"/>
                  </a:lnTo>
                  <a:lnTo>
                    <a:pt x="15392201" y="0"/>
                  </a:lnTo>
                  <a:close/>
                </a:path>
              </a:pathLst>
            </a:custGeom>
            <a:solidFill>
              <a:srgbClr val="13239B"/>
            </a:solidFill>
          </p:spPr>
          <p:txBody>
            <a:bodyPr wrap="square" lIns="0" tIns="0" rIns="0" bIns="0" rtlCol="0"/>
            <a:lstStyle/>
            <a:p>
              <a:endParaRPr/>
            </a:p>
          </p:txBody>
        </p:sp>
        <p:sp>
          <p:nvSpPr>
            <p:cNvPr id="11" name="object 11"/>
            <p:cNvSpPr/>
            <p:nvPr/>
          </p:nvSpPr>
          <p:spPr>
            <a:xfrm>
              <a:off x="2597236" y="10305031"/>
              <a:ext cx="13335" cy="219075"/>
            </a:xfrm>
            <a:custGeom>
              <a:avLst/>
              <a:gdLst/>
              <a:ahLst/>
              <a:cxnLst/>
              <a:rect l="l" t="t" r="r" b="b"/>
              <a:pathLst>
                <a:path w="13335" h="219075">
                  <a:moveTo>
                    <a:pt x="12774" y="0"/>
                  </a:moveTo>
                  <a:lnTo>
                    <a:pt x="0" y="3183"/>
                  </a:lnTo>
                  <a:lnTo>
                    <a:pt x="0" y="218579"/>
                  </a:lnTo>
                  <a:lnTo>
                    <a:pt x="12774" y="218579"/>
                  </a:lnTo>
                  <a:lnTo>
                    <a:pt x="12774" y="0"/>
                  </a:lnTo>
                  <a:close/>
                </a:path>
              </a:pathLst>
            </a:custGeom>
            <a:solidFill>
              <a:srgbClr val="391500"/>
            </a:solidFill>
          </p:spPr>
          <p:txBody>
            <a:bodyPr wrap="square" lIns="0" tIns="0" rIns="0" bIns="0" rtlCol="0"/>
            <a:lstStyle/>
            <a:p>
              <a:endParaRPr/>
            </a:p>
          </p:txBody>
        </p:sp>
        <p:sp>
          <p:nvSpPr>
            <p:cNvPr id="17" name="object 17"/>
            <p:cNvSpPr/>
            <p:nvPr/>
          </p:nvSpPr>
          <p:spPr>
            <a:xfrm>
              <a:off x="1449463" y="9796912"/>
              <a:ext cx="98425" cy="49530"/>
            </a:xfrm>
            <a:custGeom>
              <a:avLst/>
              <a:gdLst/>
              <a:ahLst/>
              <a:cxnLst/>
              <a:rect l="l" t="t" r="r" b="b"/>
              <a:pathLst>
                <a:path w="98425" h="49529">
                  <a:moveTo>
                    <a:pt x="40551" y="0"/>
                  </a:moveTo>
                  <a:lnTo>
                    <a:pt x="0" y="0"/>
                  </a:lnTo>
                  <a:lnTo>
                    <a:pt x="0" y="5664"/>
                  </a:lnTo>
                  <a:lnTo>
                    <a:pt x="16916" y="5664"/>
                  </a:lnTo>
                  <a:lnTo>
                    <a:pt x="16916" y="48729"/>
                  </a:lnTo>
                  <a:lnTo>
                    <a:pt x="23647" y="48729"/>
                  </a:lnTo>
                  <a:lnTo>
                    <a:pt x="23647" y="5664"/>
                  </a:lnTo>
                  <a:lnTo>
                    <a:pt x="39636" y="5664"/>
                  </a:lnTo>
                  <a:lnTo>
                    <a:pt x="40551" y="0"/>
                  </a:lnTo>
                  <a:close/>
                </a:path>
                <a:path w="98425" h="49529">
                  <a:moveTo>
                    <a:pt x="98183" y="0"/>
                  </a:moveTo>
                  <a:lnTo>
                    <a:pt x="91655" y="0"/>
                  </a:lnTo>
                  <a:lnTo>
                    <a:pt x="72745" y="28663"/>
                  </a:lnTo>
                  <a:lnTo>
                    <a:pt x="53898" y="0"/>
                  </a:lnTo>
                  <a:lnTo>
                    <a:pt x="47307" y="0"/>
                  </a:lnTo>
                  <a:lnTo>
                    <a:pt x="47307" y="48729"/>
                  </a:lnTo>
                  <a:lnTo>
                    <a:pt x="53390" y="48729"/>
                  </a:lnTo>
                  <a:lnTo>
                    <a:pt x="53390" y="11468"/>
                  </a:lnTo>
                  <a:lnTo>
                    <a:pt x="70383" y="37058"/>
                  </a:lnTo>
                  <a:lnTo>
                    <a:pt x="74460" y="37058"/>
                  </a:lnTo>
                  <a:lnTo>
                    <a:pt x="91516" y="11468"/>
                  </a:lnTo>
                  <a:lnTo>
                    <a:pt x="91516" y="49237"/>
                  </a:lnTo>
                  <a:lnTo>
                    <a:pt x="98183" y="48234"/>
                  </a:lnTo>
                  <a:lnTo>
                    <a:pt x="98183" y="0"/>
                  </a:lnTo>
                  <a:close/>
                </a:path>
              </a:pathLst>
            </a:custGeom>
            <a:solidFill>
              <a:srgbClr val="391500"/>
            </a:solidFill>
          </p:spPr>
          <p:txBody>
            <a:bodyPr wrap="square" lIns="0" tIns="0" rIns="0" bIns="0" rtlCol="0"/>
            <a:lstStyle/>
            <a:p>
              <a:endParaRPr/>
            </a:p>
          </p:txBody>
        </p:sp>
        <p:sp>
          <p:nvSpPr>
            <p:cNvPr id="18" name="object 18"/>
            <p:cNvSpPr/>
            <p:nvPr/>
          </p:nvSpPr>
          <p:spPr>
            <a:xfrm>
              <a:off x="17214134" y="9329559"/>
              <a:ext cx="2701925" cy="1372235"/>
            </a:xfrm>
            <a:custGeom>
              <a:avLst/>
              <a:gdLst/>
              <a:ahLst/>
              <a:cxnLst/>
              <a:rect l="l" t="t" r="r" b="b"/>
              <a:pathLst>
                <a:path w="2701925" h="1372234">
                  <a:moveTo>
                    <a:pt x="2575837" y="0"/>
                  </a:moveTo>
                  <a:lnTo>
                    <a:pt x="125650" y="0"/>
                  </a:lnTo>
                  <a:lnTo>
                    <a:pt x="53008" y="1963"/>
                  </a:lnTo>
                  <a:lnTo>
                    <a:pt x="15706" y="15706"/>
                  </a:lnTo>
                  <a:lnTo>
                    <a:pt x="1963" y="53008"/>
                  </a:lnTo>
                  <a:lnTo>
                    <a:pt x="0" y="125650"/>
                  </a:lnTo>
                  <a:lnTo>
                    <a:pt x="0" y="1246035"/>
                  </a:lnTo>
                  <a:lnTo>
                    <a:pt x="1963" y="1318677"/>
                  </a:lnTo>
                  <a:lnTo>
                    <a:pt x="15706" y="1355979"/>
                  </a:lnTo>
                  <a:lnTo>
                    <a:pt x="53008" y="1369722"/>
                  </a:lnTo>
                  <a:lnTo>
                    <a:pt x="125650" y="1371685"/>
                  </a:lnTo>
                  <a:lnTo>
                    <a:pt x="2575837" y="1371685"/>
                  </a:lnTo>
                  <a:lnTo>
                    <a:pt x="2648479" y="1369722"/>
                  </a:lnTo>
                  <a:lnTo>
                    <a:pt x="2685782" y="1355979"/>
                  </a:lnTo>
                  <a:lnTo>
                    <a:pt x="2699525" y="1318677"/>
                  </a:lnTo>
                  <a:lnTo>
                    <a:pt x="2701488" y="1246035"/>
                  </a:lnTo>
                  <a:lnTo>
                    <a:pt x="2701488" y="125650"/>
                  </a:lnTo>
                  <a:lnTo>
                    <a:pt x="2699525" y="53008"/>
                  </a:lnTo>
                  <a:lnTo>
                    <a:pt x="2685782" y="15706"/>
                  </a:lnTo>
                  <a:lnTo>
                    <a:pt x="2648479" y="1963"/>
                  </a:lnTo>
                  <a:lnTo>
                    <a:pt x="2575837" y="0"/>
                  </a:lnTo>
                  <a:close/>
                </a:path>
              </a:pathLst>
            </a:custGeom>
            <a:solidFill>
              <a:srgbClr val="FFFFFF"/>
            </a:solidFill>
          </p:spPr>
          <p:txBody>
            <a:bodyPr wrap="square" lIns="0" tIns="0" rIns="0" bIns="0" rtlCol="0"/>
            <a:lstStyle/>
            <a:p>
              <a:endParaRPr/>
            </a:p>
          </p:txBody>
        </p:sp>
        <p:pic>
          <p:nvPicPr>
            <p:cNvPr id="19" name="object 19"/>
            <p:cNvPicPr/>
            <p:nvPr/>
          </p:nvPicPr>
          <p:blipFill>
            <a:blip r:embed="rId3" cstate="print"/>
            <a:stretch>
              <a:fillRect/>
            </a:stretch>
          </p:blipFill>
          <p:spPr>
            <a:xfrm>
              <a:off x="17406668" y="9490209"/>
              <a:ext cx="2289066" cy="1001617"/>
            </a:xfrm>
            <a:prstGeom prst="rect">
              <a:avLst/>
            </a:prstGeom>
          </p:spPr>
        </p:pic>
      </p:grpSp>
      <p:sp>
        <p:nvSpPr>
          <p:cNvPr id="20" name="object 20"/>
          <p:cNvSpPr txBox="1">
            <a:spLocks noGrp="1"/>
          </p:cNvSpPr>
          <p:nvPr>
            <p:ph type="title"/>
          </p:nvPr>
        </p:nvSpPr>
        <p:spPr>
          <a:xfrm>
            <a:off x="13113291" y="223724"/>
            <a:ext cx="6082665" cy="741680"/>
          </a:xfrm>
          <a:prstGeom prst="rect">
            <a:avLst/>
          </a:prstGeom>
        </p:spPr>
        <p:txBody>
          <a:bodyPr vert="horz" wrap="square" lIns="0" tIns="12700" rIns="0" bIns="0" rtlCol="0">
            <a:spAutoFit/>
          </a:bodyPr>
          <a:lstStyle/>
          <a:p>
            <a:pPr marL="12700">
              <a:lnSpc>
                <a:spcPct val="100000"/>
              </a:lnSpc>
              <a:spcBef>
                <a:spcPts val="100"/>
              </a:spcBef>
            </a:pPr>
            <a:r>
              <a:rPr sz="4700" spc="375" dirty="0"/>
              <a:t>Why</a:t>
            </a:r>
            <a:r>
              <a:rPr sz="4700" spc="-290" dirty="0"/>
              <a:t> </a:t>
            </a:r>
            <a:r>
              <a:rPr sz="4700" dirty="0"/>
              <a:t>Invest</a:t>
            </a:r>
            <a:r>
              <a:rPr sz="4700" spc="-155" dirty="0"/>
              <a:t> </a:t>
            </a:r>
            <a:r>
              <a:rPr sz="4700" dirty="0"/>
              <a:t>In</a:t>
            </a:r>
            <a:r>
              <a:rPr sz="4700" spc="-155" dirty="0"/>
              <a:t> </a:t>
            </a:r>
            <a:r>
              <a:rPr sz="4700" spc="140" dirty="0"/>
              <a:t>Lesotho</a:t>
            </a:r>
            <a:endParaRPr sz="4700"/>
          </a:p>
        </p:txBody>
      </p:sp>
      <p:grpSp>
        <p:nvGrpSpPr>
          <p:cNvPr id="21" name="object 21"/>
          <p:cNvGrpSpPr/>
          <p:nvPr/>
        </p:nvGrpSpPr>
        <p:grpSpPr>
          <a:xfrm>
            <a:off x="39397" y="707072"/>
            <a:ext cx="14053819" cy="7371715"/>
            <a:chOff x="492173" y="753903"/>
            <a:chExt cx="14053819" cy="7371715"/>
          </a:xfrm>
        </p:grpSpPr>
        <p:pic>
          <p:nvPicPr>
            <p:cNvPr id="22" name="object 22"/>
            <p:cNvPicPr/>
            <p:nvPr/>
          </p:nvPicPr>
          <p:blipFill>
            <a:blip r:embed="rId4" cstate="print"/>
            <a:stretch>
              <a:fillRect/>
            </a:stretch>
          </p:blipFill>
          <p:spPr>
            <a:xfrm>
              <a:off x="670136" y="753903"/>
              <a:ext cx="3264649" cy="1914244"/>
            </a:xfrm>
            <a:prstGeom prst="rect">
              <a:avLst/>
            </a:prstGeom>
          </p:spPr>
        </p:pic>
        <p:sp>
          <p:nvSpPr>
            <p:cNvPr id="23" name="object 23"/>
            <p:cNvSpPr/>
            <p:nvPr/>
          </p:nvSpPr>
          <p:spPr>
            <a:xfrm>
              <a:off x="492163" y="3600087"/>
              <a:ext cx="2178685" cy="2178685"/>
            </a:xfrm>
            <a:custGeom>
              <a:avLst/>
              <a:gdLst/>
              <a:ahLst/>
              <a:cxnLst/>
              <a:rect l="l" t="t" r="r" b="b"/>
              <a:pathLst>
                <a:path w="2178685" h="2178685">
                  <a:moveTo>
                    <a:pt x="1452295" y="322795"/>
                  </a:moveTo>
                  <a:lnTo>
                    <a:pt x="1448257" y="286905"/>
                  </a:lnTo>
                  <a:lnTo>
                    <a:pt x="1442339" y="272440"/>
                  </a:lnTo>
                  <a:lnTo>
                    <a:pt x="1431201" y="245186"/>
                  </a:lnTo>
                  <a:lnTo>
                    <a:pt x="1403032" y="212725"/>
                  </a:lnTo>
                  <a:lnTo>
                    <a:pt x="1366583" y="191096"/>
                  </a:lnTo>
                  <a:lnTo>
                    <a:pt x="1361363" y="189953"/>
                  </a:lnTo>
                  <a:lnTo>
                    <a:pt x="1361363" y="317804"/>
                  </a:lnTo>
                  <a:lnTo>
                    <a:pt x="1357769" y="335368"/>
                  </a:lnTo>
                  <a:lnTo>
                    <a:pt x="1347876" y="349694"/>
                  </a:lnTo>
                  <a:lnTo>
                    <a:pt x="1333169" y="359168"/>
                  </a:lnTo>
                  <a:lnTo>
                    <a:pt x="1315110" y="362394"/>
                  </a:lnTo>
                  <a:lnTo>
                    <a:pt x="1297711" y="358749"/>
                  </a:lnTo>
                  <a:lnTo>
                    <a:pt x="1283855" y="349288"/>
                  </a:lnTo>
                  <a:lnTo>
                    <a:pt x="1274699" y="335191"/>
                  </a:lnTo>
                  <a:lnTo>
                    <a:pt x="1271409" y="317804"/>
                  </a:lnTo>
                  <a:lnTo>
                    <a:pt x="1271422" y="317436"/>
                  </a:lnTo>
                  <a:lnTo>
                    <a:pt x="1275016" y="299745"/>
                  </a:lnTo>
                  <a:lnTo>
                    <a:pt x="1284871" y="285254"/>
                  </a:lnTo>
                  <a:lnTo>
                    <a:pt x="1299464" y="275653"/>
                  </a:lnTo>
                  <a:lnTo>
                    <a:pt x="1317244" y="272440"/>
                  </a:lnTo>
                  <a:lnTo>
                    <a:pt x="1334350" y="276364"/>
                  </a:lnTo>
                  <a:lnTo>
                    <a:pt x="1348397" y="286207"/>
                  </a:lnTo>
                  <a:lnTo>
                    <a:pt x="1357896" y="300469"/>
                  </a:lnTo>
                  <a:lnTo>
                    <a:pt x="1361351" y="317436"/>
                  </a:lnTo>
                  <a:lnTo>
                    <a:pt x="1361363" y="317804"/>
                  </a:lnTo>
                  <a:lnTo>
                    <a:pt x="1361363" y="189953"/>
                  </a:lnTo>
                  <a:lnTo>
                    <a:pt x="1324698" y="181889"/>
                  </a:lnTo>
                  <a:lnTo>
                    <a:pt x="1280210" y="186677"/>
                  </a:lnTo>
                  <a:lnTo>
                    <a:pt x="1239266" y="205447"/>
                  </a:lnTo>
                  <a:lnTo>
                    <a:pt x="1207947" y="235038"/>
                  </a:lnTo>
                  <a:lnTo>
                    <a:pt x="1187818" y="272643"/>
                  </a:lnTo>
                  <a:lnTo>
                    <a:pt x="1180490" y="315417"/>
                  </a:lnTo>
                  <a:lnTo>
                    <a:pt x="1187551" y="360730"/>
                  </a:lnTo>
                  <a:lnTo>
                    <a:pt x="1189469" y="369316"/>
                  </a:lnTo>
                  <a:lnTo>
                    <a:pt x="1188986" y="376694"/>
                  </a:lnTo>
                  <a:lnTo>
                    <a:pt x="1185964" y="383349"/>
                  </a:lnTo>
                  <a:lnTo>
                    <a:pt x="1180312" y="389953"/>
                  </a:lnTo>
                  <a:lnTo>
                    <a:pt x="1152601" y="417144"/>
                  </a:lnTo>
                  <a:lnTo>
                    <a:pt x="1122032" y="447598"/>
                  </a:lnTo>
                  <a:lnTo>
                    <a:pt x="1070419" y="499668"/>
                  </a:lnTo>
                  <a:lnTo>
                    <a:pt x="1064552" y="504990"/>
                  </a:lnTo>
                  <a:lnTo>
                    <a:pt x="1058506" y="508381"/>
                  </a:lnTo>
                  <a:lnTo>
                    <a:pt x="1051572" y="509308"/>
                  </a:lnTo>
                  <a:lnTo>
                    <a:pt x="1051369" y="509257"/>
                  </a:lnTo>
                  <a:lnTo>
                    <a:pt x="1043190" y="507288"/>
                  </a:lnTo>
                  <a:lnTo>
                    <a:pt x="1043190" y="634987"/>
                  </a:lnTo>
                  <a:lnTo>
                    <a:pt x="1039710" y="652970"/>
                  </a:lnTo>
                  <a:lnTo>
                    <a:pt x="1029995" y="667562"/>
                  </a:lnTo>
                  <a:lnTo>
                    <a:pt x="1015517" y="677278"/>
                  </a:lnTo>
                  <a:lnTo>
                    <a:pt x="997762" y="680656"/>
                  </a:lnTo>
                  <a:lnTo>
                    <a:pt x="980668" y="676871"/>
                  </a:lnTo>
                  <a:lnTo>
                    <a:pt x="966533" y="667118"/>
                  </a:lnTo>
                  <a:lnTo>
                    <a:pt x="956868" y="652919"/>
                  </a:lnTo>
                  <a:lnTo>
                    <a:pt x="953198" y="635800"/>
                  </a:lnTo>
                  <a:lnTo>
                    <a:pt x="956652" y="618045"/>
                  </a:lnTo>
                  <a:lnTo>
                    <a:pt x="999070" y="590638"/>
                  </a:lnTo>
                  <a:lnTo>
                    <a:pt x="1039761" y="617512"/>
                  </a:lnTo>
                  <a:lnTo>
                    <a:pt x="1043190" y="634987"/>
                  </a:lnTo>
                  <a:lnTo>
                    <a:pt x="1043190" y="507288"/>
                  </a:lnTo>
                  <a:lnTo>
                    <a:pt x="1043000" y="507238"/>
                  </a:lnTo>
                  <a:lnTo>
                    <a:pt x="1020800" y="500862"/>
                  </a:lnTo>
                  <a:lnTo>
                    <a:pt x="998347" y="498779"/>
                  </a:lnTo>
                  <a:lnTo>
                    <a:pt x="975868" y="500926"/>
                  </a:lnTo>
                  <a:lnTo>
                    <a:pt x="953592" y="507276"/>
                  </a:lnTo>
                  <a:lnTo>
                    <a:pt x="945845" y="509257"/>
                  </a:lnTo>
                  <a:lnTo>
                    <a:pt x="939368" y="508774"/>
                  </a:lnTo>
                  <a:lnTo>
                    <a:pt x="933564" y="505980"/>
                  </a:lnTo>
                  <a:lnTo>
                    <a:pt x="927684" y="500862"/>
                  </a:lnTo>
                  <a:lnTo>
                    <a:pt x="879576" y="452208"/>
                  </a:lnTo>
                  <a:lnTo>
                    <a:pt x="871410" y="444004"/>
                  </a:lnTo>
                  <a:lnTo>
                    <a:pt x="843432" y="416191"/>
                  </a:lnTo>
                  <a:lnTo>
                    <a:pt x="814933" y="388302"/>
                  </a:lnTo>
                  <a:lnTo>
                    <a:pt x="809637" y="381825"/>
                  </a:lnTo>
                  <a:lnTo>
                    <a:pt x="807250" y="375424"/>
                  </a:lnTo>
                  <a:lnTo>
                    <a:pt x="807288" y="368579"/>
                  </a:lnTo>
                  <a:lnTo>
                    <a:pt x="808863" y="362407"/>
                  </a:lnTo>
                  <a:lnTo>
                    <a:pt x="745223" y="362407"/>
                  </a:lnTo>
                  <a:lnTo>
                    <a:pt x="808863" y="362394"/>
                  </a:lnTo>
                  <a:lnTo>
                    <a:pt x="809294" y="360730"/>
                  </a:lnTo>
                  <a:lnTo>
                    <a:pt x="816508" y="317804"/>
                  </a:lnTo>
                  <a:lnTo>
                    <a:pt x="816457" y="316738"/>
                  </a:lnTo>
                  <a:lnTo>
                    <a:pt x="810247" y="275755"/>
                  </a:lnTo>
                  <a:lnTo>
                    <a:pt x="808570" y="272453"/>
                  </a:lnTo>
                  <a:lnTo>
                    <a:pt x="791286" y="238277"/>
                  </a:lnTo>
                  <a:lnTo>
                    <a:pt x="760679" y="207695"/>
                  </a:lnTo>
                  <a:lnTo>
                    <a:pt x="726109" y="190119"/>
                  </a:lnTo>
                  <a:lnTo>
                    <a:pt x="726109" y="317804"/>
                  </a:lnTo>
                  <a:lnTo>
                    <a:pt x="722566" y="334962"/>
                  </a:lnTo>
                  <a:lnTo>
                    <a:pt x="713028" y="349059"/>
                  </a:lnTo>
                  <a:lnTo>
                    <a:pt x="698906" y="358686"/>
                  </a:lnTo>
                  <a:lnTo>
                    <a:pt x="681672" y="362407"/>
                  </a:lnTo>
                  <a:lnTo>
                    <a:pt x="663613" y="359079"/>
                  </a:lnTo>
                  <a:lnTo>
                    <a:pt x="648881" y="349478"/>
                  </a:lnTo>
                  <a:lnTo>
                    <a:pt x="639025" y="335191"/>
                  </a:lnTo>
                  <a:lnTo>
                    <a:pt x="638937" y="334962"/>
                  </a:lnTo>
                  <a:lnTo>
                    <a:pt x="635393" y="317436"/>
                  </a:lnTo>
                  <a:lnTo>
                    <a:pt x="639000" y="300304"/>
                  </a:lnTo>
                  <a:lnTo>
                    <a:pt x="648627" y="286092"/>
                  </a:lnTo>
                  <a:lnTo>
                    <a:pt x="662749" y="276301"/>
                  </a:lnTo>
                  <a:lnTo>
                    <a:pt x="679881" y="272453"/>
                  </a:lnTo>
                  <a:lnTo>
                    <a:pt x="697649" y="275831"/>
                  </a:lnTo>
                  <a:lnTo>
                    <a:pt x="712393" y="285610"/>
                  </a:lnTo>
                  <a:lnTo>
                    <a:pt x="722439" y="300151"/>
                  </a:lnTo>
                  <a:lnTo>
                    <a:pt x="726109" y="317804"/>
                  </a:lnTo>
                  <a:lnTo>
                    <a:pt x="726109" y="190119"/>
                  </a:lnTo>
                  <a:lnTo>
                    <a:pt x="722591" y="188328"/>
                  </a:lnTo>
                  <a:lnTo>
                    <a:pt x="681304" y="181775"/>
                  </a:lnTo>
                  <a:lnTo>
                    <a:pt x="639927" y="188036"/>
                  </a:lnTo>
                  <a:lnTo>
                    <a:pt x="601586" y="207124"/>
                  </a:lnTo>
                  <a:lnTo>
                    <a:pt x="570738" y="237502"/>
                  </a:lnTo>
                  <a:lnTo>
                    <a:pt x="551408" y="275005"/>
                  </a:lnTo>
                  <a:lnTo>
                    <a:pt x="544995" y="315417"/>
                  </a:lnTo>
                  <a:lnTo>
                    <a:pt x="544906" y="317436"/>
                  </a:lnTo>
                  <a:lnTo>
                    <a:pt x="552030" y="359765"/>
                  </a:lnTo>
                  <a:lnTo>
                    <a:pt x="554012" y="368579"/>
                  </a:lnTo>
                  <a:lnTo>
                    <a:pt x="554113" y="369316"/>
                  </a:lnTo>
                  <a:lnTo>
                    <a:pt x="553440" y="376821"/>
                  </a:lnTo>
                  <a:lnTo>
                    <a:pt x="550049" y="383692"/>
                  </a:lnTo>
                  <a:lnTo>
                    <a:pt x="544093" y="390537"/>
                  </a:lnTo>
                  <a:lnTo>
                    <a:pt x="486537" y="447598"/>
                  </a:lnTo>
                  <a:lnTo>
                    <a:pt x="424891" y="509308"/>
                  </a:lnTo>
                  <a:lnTo>
                    <a:pt x="387121" y="547179"/>
                  </a:lnTo>
                  <a:lnTo>
                    <a:pt x="382612" y="552424"/>
                  </a:lnTo>
                  <a:lnTo>
                    <a:pt x="378625" y="556755"/>
                  </a:lnTo>
                  <a:lnTo>
                    <a:pt x="443865" y="623404"/>
                  </a:lnTo>
                  <a:lnTo>
                    <a:pt x="448310" y="617448"/>
                  </a:lnTo>
                  <a:lnTo>
                    <a:pt x="452310" y="610577"/>
                  </a:lnTo>
                  <a:lnTo>
                    <a:pt x="459320" y="603504"/>
                  </a:lnTo>
                  <a:lnTo>
                    <a:pt x="498576" y="564108"/>
                  </a:lnTo>
                  <a:lnTo>
                    <a:pt x="561746" y="500862"/>
                  </a:lnTo>
                  <a:lnTo>
                    <a:pt x="609422" y="452882"/>
                  </a:lnTo>
                  <a:lnTo>
                    <a:pt x="615480" y="447598"/>
                  </a:lnTo>
                  <a:lnTo>
                    <a:pt x="621677" y="444538"/>
                  </a:lnTo>
                  <a:lnTo>
                    <a:pt x="628611" y="443941"/>
                  </a:lnTo>
                  <a:lnTo>
                    <a:pt x="636943" y="446036"/>
                  </a:lnTo>
                  <a:lnTo>
                    <a:pt x="658672" y="452208"/>
                  </a:lnTo>
                  <a:lnTo>
                    <a:pt x="680618" y="454279"/>
                  </a:lnTo>
                  <a:lnTo>
                    <a:pt x="702589" y="452234"/>
                  </a:lnTo>
                  <a:lnTo>
                    <a:pt x="724331" y="446112"/>
                  </a:lnTo>
                  <a:lnTo>
                    <a:pt x="732624" y="444004"/>
                  </a:lnTo>
                  <a:lnTo>
                    <a:pt x="739571" y="444538"/>
                  </a:lnTo>
                  <a:lnTo>
                    <a:pt x="745807" y="447535"/>
                  </a:lnTo>
                  <a:lnTo>
                    <a:pt x="751992" y="452920"/>
                  </a:lnTo>
                  <a:lnTo>
                    <a:pt x="779564" y="480923"/>
                  </a:lnTo>
                  <a:lnTo>
                    <a:pt x="807796" y="509308"/>
                  </a:lnTo>
                  <a:lnTo>
                    <a:pt x="835215" y="536587"/>
                  </a:lnTo>
                  <a:lnTo>
                    <a:pt x="863282" y="564172"/>
                  </a:lnTo>
                  <a:lnTo>
                    <a:pt x="868553" y="570369"/>
                  </a:lnTo>
                  <a:lnTo>
                    <a:pt x="871372" y="576605"/>
                  </a:lnTo>
                  <a:lnTo>
                    <a:pt x="871804" y="583526"/>
                  </a:lnTo>
                  <a:lnTo>
                    <a:pt x="869937" y="591743"/>
                  </a:lnTo>
                  <a:lnTo>
                    <a:pt x="862685" y="635800"/>
                  </a:lnTo>
                  <a:lnTo>
                    <a:pt x="869251" y="677964"/>
                  </a:lnTo>
                  <a:lnTo>
                    <a:pt x="888644" y="715708"/>
                  </a:lnTo>
                  <a:lnTo>
                    <a:pt x="919848" y="746379"/>
                  </a:lnTo>
                  <a:lnTo>
                    <a:pt x="957478" y="764997"/>
                  </a:lnTo>
                  <a:lnTo>
                    <a:pt x="998512" y="771169"/>
                  </a:lnTo>
                  <a:lnTo>
                    <a:pt x="1039571" y="764895"/>
                  </a:lnTo>
                  <a:lnTo>
                    <a:pt x="1077277" y="746188"/>
                  </a:lnTo>
                  <a:lnTo>
                    <a:pt x="1108430" y="715581"/>
                  </a:lnTo>
                  <a:lnTo>
                    <a:pt x="1126350" y="680656"/>
                  </a:lnTo>
                  <a:lnTo>
                    <a:pt x="1134160" y="635762"/>
                  </a:lnTo>
                  <a:lnTo>
                    <a:pt x="1126756" y="591591"/>
                  </a:lnTo>
                  <a:lnTo>
                    <a:pt x="1126540" y="590638"/>
                  </a:lnTo>
                  <a:lnTo>
                    <a:pt x="1124940" y="583145"/>
                  </a:lnTo>
                  <a:lnTo>
                    <a:pt x="1125626" y="576224"/>
                  </a:lnTo>
                  <a:lnTo>
                    <a:pt x="1128674" y="570103"/>
                  </a:lnTo>
                  <a:lnTo>
                    <a:pt x="1133906" y="564108"/>
                  </a:lnTo>
                  <a:lnTo>
                    <a:pt x="1188389" y="510286"/>
                  </a:lnTo>
                  <a:lnTo>
                    <a:pt x="1189355" y="509308"/>
                  </a:lnTo>
                  <a:lnTo>
                    <a:pt x="1215364" y="483120"/>
                  </a:lnTo>
                  <a:lnTo>
                    <a:pt x="1242021" y="455637"/>
                  </a:lnTo>
                  <a:lnTo>
                    <a:pt x="1249972" y="448868"/>
                  </a:lnTo>
                  <a:lnTo>
                    <a:pt x="1257947" y="445427"/>
                  </a:lnTo>
                  <a:lnTo>
                    <a:pt x="1266672" y="444982"/>
                  </a:lnTo>
                  <a:lnTo>
                    <a:pt x="1276896" y="447205"/>
                  </a:lnTo>
                  <a:lnTo>
                    <a:pt x="1313637" y="453847"/>
                  </a:lnTo>
                  <a:lnTo>
                    <a:pt x="1348346" y="450634"/>
                  </a:lnTo>
                  <a:lnTo>
                    <a:pt x="1362519" y="444982"/>
                  </a:lnTo>
                  <a:lnTo>
                    <a:pt x="1380705" y="437730"/>
                  </a:lnTo>
                  <a:lnTo>
                    <a:pt x="1410462" y="415328"/>
                  </a:lnTo>
                  <a:lnTo>
                    <a:pt x="1433436" y="387388"/>
                  </a:lnTo>
                  <a:lnTo>
                    <a:pt x="1444675" y="362394"/>
                  </a:lnTo>
                  <a:lnTo>
                    <a:pt x="1447368" y="356412"/>
                  </a:lnTo>
                  <a:lnTo>
                    <a:pt x="1452295" y="322795"/>
                  </a:lnTo>
                  <a:close/>
                </a:path>
                <a:path w="2178685" h="2178685">
                  <a:moveTo>
                    <a:pt x="1815553" y="946124"/>
                  </a:moveTo>
                  <a:lnTo>
                    <a:pt x="1815223" y="135724"/>
                  </a:lnTo>
                  <a:lnTo>
                    <a:pt x="1807705" y="89560"/>
                  </a:lnTo>
                  <a:lnTo>
                    <a:pt x="1786547" y="51460"/>
                  </a:lnTo>
                  <a:lnTo>
                    <a:pt x="1753273" y="22453"/>
                  </a:lnTo>
                  <a:lnTo>
                    <a:pt x="1709420" y="3606"/>
                  </a:lnTo>
                  <a:lnTo>
                    <a:pt x="1706778" y="2882"/>
                  </a:lnTo>
                  <a:lnTo>
                    <a:pt x="1704416" y="1219"/>
                  </a:lnTo>
                  <a:lnTo>
                    <a:pt x="1701927" y="0"/>
                  </a:lnTo>
                  <a:lnTo>
                    <a:pt x="110604" y="0"/>
                  </a:lnTo>
                  <a:lnTo>
                    <a:pt x="108978" y="1219"/>
                  </a:lnTo>
                  <a:lnTo>
                    <a:pt x="107518" y="2997"/>
                  </a:lnTo>
                  <a:lnTo>
                    <a:pt x="105689" y="3581"/>
                  </a:lnTo>
                  <a:lnTo>
                    <a:pt x="58915" y="24980"/>
                  </a:lnTo>
                  <a:lnTo>
                    <a:pt x="25946" y="55575"/>
                  </a:lnTo>
                  <a:lnTo>
                    <a:pt x="6438" y="95910"/>
                  </a:lnTo>
                  <a:lnTo>
                    <a:pt x="0" y="146545"/>
                  </a:lnTo>
                  <a:lnTo>
                    <a:pt x="12" y="1216596"/>
                  </a:lnTo>
                  <a:lnTo>
                    <a:pt x="6680" y="1265377"/>
                  </a:lnTo>
                  <a:lnTo>
                    <a:pt x="25819" y="1305521"/>
                  </a:lnTo>
                  <a:lnTo>
                    <a:pt x="56146" y="1335760"/>
                  </a:lnTo>
                  <a:lnTo>
                    <a:pt x="96405" y="1354836"/>
                  </a:lnTo>
                  <a:lnTo>
                    <a:pt x="145326" y="1361516"/>
                  </a:lnTo>
                  <a:lnTo>
                    <a:pt x="543496" y="1361541"/>
                  </a:lnTo>
                  <a:lnTo>
                    <a:pt x="543496" y="1543507"/>
                  </a:lnTo>
                  <a:lnTo>
                    <a:pt x="455396" y="1543507"/>
                  </a:lnTo>
                  <a:lnTo>
                    <a:pt x="455396" y="1632788"/>
                  </a:lnTo>
                  <a:lnTo>
                    <a:pt x="815822" y="1632788"/>
                  </a:lnTo>
                  <a:lnTo>
                    <a:pt x="815822" y="1543113"/>
                  </a:lnTo>
                  <a:lnTo>
                    <a:pt x="636435" y="1543113"/>
                  </a:lnTo>
                  <a:lnTo>
                    <a:pt x="636435" y="1361300"/>
                  </a:lnTo>
                  <a:lnTo>
                    <a:pt x="725182" y="1361300"/>
                  </a:lnTo>
                  <a:lnTo>
                    <a:pt x="725182" y="1271130"/>
                  </a:lnTo>
                  <a:lnTo>
                    <a:pt x="156387" y="1271130"/>
                  </a:lnTo>
                  <a:lnTo>
                    <a:pt x="124129" y="1268171"/>
                  </a:lnTo>
                  <a:lnTo>
                    <a:pt x="103898" y="1257820"/>
                  </a:lnTo>
                  <a:lnTo>
                    <a:pt x="93408" y="1237818"/>
                  </a:lnTo>
                  <a:lnTo>
                    <a:pt x="90424" y="1205953"/>
                  </a:lnTo>
                  <a:lnTo>
                    <a:pt x="90424" y="157162"/>
                  </a:lnTo>
                  <a:lnTo>
                    <a:pt x="93319" y="124167"/>
                  </a:lnTo>
                  <a:lnTo>
                    <a:pt x="103682" y="103733"/>
                  </a:lnTo>
                  <a:lnTo>
                    <a:pt x="124040" y="93319"/>
                  </a:lnTo>
                  <a:lnTo>
                    <a:pt x="156895" y="90411"/>
                  </a:lnTo>
                  <a:lnTo>
                    <a:pt x="1658810" y="90411"/>
                  </a:lnTo>
                  <a:lnTo>
                    <a:pt x="1691297" y="93205"/>
                  </a:lnTo>
                  <a:lnTo>
                    <a:pt x="1711325" y="103276"/>
                  </a:lnTo>
                  <a:lnTo>
                    <a:pt x="1721459" y="123177"/>
                  </a:lnTo>
                  <a:lnTo>
                    <a:pt x="1724279" y="155448"/>
                  </a:lnTo>
                  <a:lnTo>
                    <a:pt x="1724279" y="951585"/>
                  </a:lnTo>
                  <a:lnTo>
                    <a:pt x="1814004" y="951585"/>
                  </a:lnTo>
                  <a:lnTo>
                    <a:pt x="1814741" y="948131"/>
                  </a:lnTo>
                  <a:lnTo>
                    <a:pt x="1815553" y="946124"/>
                  </a:lnTo>
                  <a:close/>
                </a:path>
                <a:path w="2178685" h="2178685">
                  <a:moveTo>
                    <a:pt x="2178456" y="1991271"/>
                  </a:moveTo>
                  <a:lnTo>
                    <a:pt x="2174252" y="1985975"/>
                  </a:lnTo>
                  <a:lnTo>
                    <a:pt x="2170087" y="1980628"/>
                  </a:lnTo>
                  <a:lnTo>
                    <a:pt x="2165794" y="1975396"/>
                  </a:lnTo>
                  <a:lnTo>
                    <a:pt x="2161235" y="1970455"/>
                  </a:lnTo>
                  <a:lnTo>
                    <a:pt x="2066848" y="1876005"/>
                  </a:lnTo>
                  <a:lnTo>
                    <a:pt x="2066848" y="2006968"/>
                  </a:lnTo>
                  <a:lnTo>
                    <a:pt x="2007908" y="2065782"/>
                  </a:lnTo>
                  <a:lnTo>
                    <a:pt x="1789963" y="1847608"/>
                  </a:lnTo>
                  <a:lnTo>
                    <a:pt x="1849437" y="1789518"/>
                  </a:lnTo>
                  <a:lnTo>
                    <a:pt x="2066848" y="2006968"/>
                  </a:lnTo>
                  <a:lnTo>
                    <a:pt x="2066848" y="1876005"/>
                  </a:lnTo>
                  <a:lnTo>
                    <a:pt x="1991804" y="1800910"/>
                  </a:lnTo>
                  <a:lnTo>
                    <a:pt x="1910575" y="1719910"/>
                  </a:lnTo>
                  <a:lnTo>
                    <a:pt x="1882825" y="1692313"/>
                  </a:lnTo>
                  <a:lnTo>
                    <a:pt x="1848408" y="1675739"/>
                  </a:lnTo>
                  <a:lnTo>
                    <a:pt x="1830895" y="1679956"/>
                  </a:lnTo>
                  <a:lnTo>
                    <a:pt x="1813496" y="1692389"/>
                  </a:lnTo>
                  <a:lnTo>
                    <a:pt x="1806714" y="1699437"/>
                  </a:lnTo>
                  <a:lnTo>
                    <a:pt x="1800529" y="1706689"/>
                  </a:lnTo>
                  <a:lnTo>
                    <a:pt x="1794916" y="1713674"/>
                  </a:lnTo>
                  <a:lnTo>
                    <a:pt x="1789811" y="1719910"/>
                  </a:lnTo>
                  <a:lnTo>
                    <a:pt x="1763128" y="1693303"/>
                  </a:lnTo>
                  <a:lnTo>
                    <a:pt x="1692579" y="1622958"/>
                  </a:lnTo>
                  <a:lnTo>
                    <a:pt x="1721878" y="1582610"/>
                  </a:lnTo>
                  <a:lnTo>
                    <a:pt x="1746504" y="1540852"/>
                  </a:lnTo>
                  <a:lnTo>
                    <a:pt x="1766570" y="1497977"/>
                  </a:lnTo>
                  <a:lnTo>
                    <a:pt x="1782165" y="1454238"/>
                  </a:lnTo>
                  <a:lnTo>
                    <a:pt x="1793405" y="1409928"/>
                  </a:lnTo>
                  <a:lnTo>
                    <a:pt x="1800390" y="1365300"/>
                  </a:lnTo>
                  <a:lnTo>
                    <a:pt x="1803222" y="1320622"/>
                  </a:lnTo>
                  <a:lnTo>
                    <a:pt x="1802003" y="1276184"/>
                  </a:lnTo>
                  <a:lnTo>
                    <a:pt x="1796846" y="1232255"/>
                  </a:lnTo>
                  <a:lnTo>
                    <a:pt x="1787855" y="1189101"/>
                  </a:lnTo>
                  <a:lnTo>
                    <a:pt x="1775129" y="1146987"/>
                  </a:lnTo>
                  <a:lnTo>
                    <a:pt x="1758772" y="1106195"/>
                  </a:lnTo>
                  <a:lnTo>
                    <a:pt x="1738884" y="1066990"/>
                  </a:lnTo>
                  <a:lnTo>
                    <a:pt x="1715579" y="1029652"/>
                  </a:lnTo>
                  <a:lnTo>
                    <a:pt x="1711769" y="1024623"/>
                  </a:lnTo>
                  <a:lnTo>
                    <a:pt x="1711769" y="1310195"/>
                  </a:lnTo>
                  <a:lnTo>
                    <a:pt x="1709039" y="1357147"/>
                  </a:lnTo>
                  <a:lnTo>
                    <a:pt x="1701126" y="1402473"/>
                  </a:lnTo>
                  <a:lnTo>
                    <a:pt x="1688338" y="1445869"/>
                  </a:lnTo>
                  <a:lnTo>
                    <a:pt x="1670989" y="1487055"/>
                  </a:lnTo>
                  <a:lnTo>
                    <a:pt x="1649349" y="1525739"/>
                  </a:lnTo>
                  <a:lnTo>
                    <a:pt x="1623720" y="1561617"/>
                  </a:lnTo>
                  <a:lnTo>
                    <a:pt x="1594383" y="1594408"/>
                  </a:lnTo>
                  <a:lnTo>
                    <a:pt x="1561693" y="1623758"/>
                  </a:lnTo>
                  <a:lnTo>
                    <a:pt x="1525879" y="1649437"/>
                  </a:lnTo>
                  <a:lnTo>
                    <a:pt x="1487258" y="1671129"/>
                  </a:lnTo>
                  <a:lnTo>
                    <a:pt x="1446136" y="1688528"/>
                  </a:lnTo>
                  <a:lnTo>
                    <a:pt x="1402791" y="1701355"/>
                  </a:lnTo>
                  <a:lnTo>
                    <a:pt x="1357515" y="1709318"/>
                  </a:lnTo>
                  <a:lnTo>
                    <a:pt x="1310627" y="1712087"/>
                  </a:lnTo>
                  <a:lnTo>
                    <a:pt x="1263637" y="1709470"/>
                  </a:lnTo>
                  <a:lnTo>
                    <a:pt x="1218222" y="1701609"/>
                  </a:lnTo>
                  <a:lnTo>
                    <a:pt x="1174699" y="1688807"/>
                  </a:lnTo>
                  <a:lnTo>
                    <a:pt x="1133348" y="1671396"/>
                  </a:lnTo>
                  <a:lnTo>
                    <a:pt x="1094486" y="1649641"/>
                  </a:lnTo>
                  <a:lnTo>
                    <a:pt x="1058418" y="1623885"/>
                  </a:lnTo>
                  <a:lnTo>
                    <a:pt x="1025436" y="1594383"/>
                  </a:lnTo>
                  <a:lnTo>
                    <a:pt x="995895" y="1561528"/>
                  </a:lnTo>
                  <a:lnTo>
                    <a:pt x="970051" y="1525536"/>
                  </a:lnTo>
                  <a:lnTo>
                    <a:pt x="948220" y="1486750"/>
                  </a:lnTo>
                  <a:lnTo>
                    <a:pt x="930719" y="1445475"/>
                  </a:lnTo>
                  <a:lnTo>
                    <a:pt x="917854" y="1402016"/>
                  </a:lnTo>
                  <a:lnTo>
                    <a:pt x="909916" y="1356664"/>
                  </a:lnTo>
                  <a:lnTo>
                    <a:pt x="907224" y="1309738"/>
                  </a:lnTo>
                  <a:lnTo>
                    <a:pt x="909980" y="1262862"/>
                  </a:lnTo>
                  <a:lnTo>
                    <a:pt x="917981" y="1217561"/>
                  </a:lnTo>
                  <a:lnTo>
                    <a:pt x="930935" y="1174115"/>
                  </a:lnTo>
                  <a:lnTo>
                    <a:pt x="948512" y="1132852"/>
                  </a:lnTo>
                  <a:lnTo>
                    <a:pt x="970407" y="1094066"/>
                  </a:lnTo>
                  <a:lnTo>
                    <a:pt x="996315" y="1058062"/>
                  </a:lnTo>
                  <a:lnTo>
                    <a:pt x="1025944" y="1025169"/>
                  </a:lnTo>
                  <a:lnTo>
                    <a:pt x="1058951" y="995667"/>
                  </a:lnTo>
                  <a:lnTo>
                    <a:pt x="1095057" y="969886"/>
                  </a:lnTo>
                  <a:lnTo>
                    <a:pt x="1133944" y="948118"/>
                  </a:lnTo>
                  <a:lnTo>
                    <a:pt x="1175308" y="930681"/>
                  </a:lnTo>
                  <a:lnTo>
                    <a:pt x="1218831" y="917867"/>
                  </a:lnTo>
                  <a:lnTo>
                    <a:pt x="1264208" y="910005"/>
                  </a:lnTo>
                  <a:lnTo>
                    <a:pt x="1311122" y="907389"/>
                  </a:lnTo>
                  <a:lnTo>
                    <a:pt x="1357858" y="910196"/>
                  </a:lnTo>
                  <a:lnTo>
                    <a:pt x="1403019" y="918222"/>
                  </a:lnTo>
                  <a:lnTo>
                    <a:pt x="1446288" y="931138"/>
                  </a:lnTo>
                  <a:lnTo>
                    <a:pt x="1487385" y="948677"/>
                  </a:lnTo>
                  <a:lnTo>
                    <a:pt x="1525993" y="970495"/>
                  </a:lnTo>
                  <a:lnTo>
                    <a:pt x="1561807" y="996315"/>
                  </a:lnTo>
                  <a:lnTo>
                    <a:pt x="1594548" y="1025829"/>
                  </a:lnTo>
                  <a:lnTo>
                    <a:pt x="1623885" y="1058722"/>
                  </a:lnTo>
                  <a:lnTo>
                    <a:pt x="1649526" y="1094701"/>
                  </a:lnTo>
                  <a:lnTo>
                    <a:pt x="1671180" y="1133462"/>
                  </a:lnTo>
                  <a:lnTo>
                    <a:pt x="1688528" y="1174699"/>
                  </a:lnTo>
                  <a:lnTo>
                    <a:pt x="1701279" y="1218095"/>
                  </a:lnTo>
                  <a:lnTo>
                    <a:pt x="1709127" y="1263370"/>
                  </a:lnTo>
                  <a:lnTo>
                    <a:pt x="1711769" y="1310195"/>
                  </a:lnTo>
                  <a:lnTo>
                    <a:pt x="1711769" y="1024623"/>
                  </a:lnTo>
                  <a:lnTo>
                    <a:pt x="1688947" y="994435"/>
                  </a:lnTo>
                  <a:lnTo>
                    <a:pt x="1659115" y="961644"/>
                  </a:lnTo>
                  <a:lnTo>
                    <a:pt x="1626158" y="931519"/>
                  </a:lnTo>
                  <a:lnTo>
                    <a:pt x="1594065" y="907389"/>
                  </a:lnTo>
                  <a:lnTo>
                    <a:pt x="1586407" y="901623"/>
                  </a:lnTo>
                  <a:lnTo>
                    <a:pt x="1544637" y="876249"/>
                  </a:lnTo>
                  <a:lnTo>
                    <a:pt x="1501178" y="855408"/>
                  </a:lnTo>
                  <a:lnTo>
                    <a:pt x="1456372" y="839063"/>
                  </a:lnTo>
                  <a:lnTo>
                    <a:pt x="1410550" y="827227"/>
                  </a:lnTo>
                  <a:lnTo>
                    <a:pt x="1364018" y="819886"/>
                  </a:lnTo>
                  <a:lnTo>
                    <a:pt x="1317142" y="817016"/>
                  </a:lnTo>
                  <a:lnTo>
                    <a:pt x="1270215" y="818629"/>
                  </a:lnTo>
                  <a:lnTo>
                    <a:pt x="1223594" y="824699"/>
                  </a:lnTo>
                  <a:lnTo>
                    <a:pt x="1177607" y="835215"/>
                  </a:lnTo>
                  <a:lnTo>
                    <a:pt x="1132560" y="850188"/>
                  </a:lnTo>
                  <a:lnTo>
                    <a:pt x="1088809" y="869581"/>
                  </a:lnTo>
                  <a:lnTo>
                    <a:pt x="1046670" y="893406"/>
                  </a:lnTo>
                  <a:lnTo>
                    <a:pt x="1006475" y="921651"/>
                  </a:lnTo>
                  <a:lnTo>
                    <a:pt x="968552" y="954290"/>
                  </a:lnTo>
                  <a:lnTo>
                    <a:pt x="934783" y="989799"/>
                  </a:lnTo>
                  <a:lnTo>
                    <a:pt x="905192" y="1027938"/>
                  </a:lnTo>
                  <a:lnTo>
                    <a:pt x="879817" y="1068374"/>
                  </a:lnTo>
                  <a:lnTo>
                    <a:pt x="858685" y="1110767"/>
                  </a:lnTo>
                  <a:lnTo>
                    <a:pt x="841832" y="1154747"/>
                  </a:lnTo>
                  <a:lnTo>
                    <a:pt x="829284" y="1199972"/>
                  </a:lnTo>
                  <a:lnTo>
                    <a:pt x="821067" y="1246085"/>
                  </a:lnTo>
                  <a:lnTo>
                    <a:pt x="817232" y="1292745"/>
                  </a:lnTo>
                  <a:lnTo>
                    <a:pt x="817778" y="1339608"/>
                  </a:lnTo>
                  <a:lnTo>
                    <a:pt x="822756" y="1386306"/>
                  </a:lnTo>
                  <a:lnTo>
                    <a:pt x="832192" y="1432496"/>
                  </a:lnTo>
                  <a:lnTo>
                    <a:pt x="846124" y="1477835"/>
                  </a:lnTo>
                  <a:lnTo>
                    <a:pt x="864577" y="1521955"/>
                  </a:lnTo>
                  <a:lnTo>
                    <a:pt x="887564" y="1564525"/>
                  </a:lnTo>
                  <a:lnTo>
                    <a:pt x="915149" y="1605191"/>
                  </a:lnTo>
                  <a:lnTo>
                    <a:pt x="949274" y="1646174"/>
                  </a:lnTo>
                  <a:lnTo>
                    <a:pt x="986396" y="1682597"/>
                  </a:lnTo>
                  <a:lnTo>
                    <a:pt x="1026477" y="1714385"/>
                  </a:lnTo>
                  <a:lnTo>
                    <a:pt x="1069505" y="1741474"/>
                  </a:lnTo>
                  <a:lnTo>
                    <a:pt x="1115453" y="1763788"/>
                  </a:lnTo>
                  <a:lnTo>
                    <a:pt x="1164323" y="1781263"/>
                  </a:lnTo>
                  <a:lnTo>
                    <a:pt x="1216088" y="1793811"/>
                  </a:lnTo>
                  <a:lnTo>
                    <a:pt x="1265974" y="1800936"/>
                  </a:lnTo>
                  <a:lnTo>
                    <a:pt x="1314716" y="1803273"/>
                  </a:lnTo>
                  <a:lnTo>
                    <a:pt x="1362278" y="1800910"/>
                  </a:lnTo>
                  <a:lnTo>
                    <a:pt x="1408620" y="1793951"/>
                  </a:lnTo>
                  <a:lnTo>
                    <a:pt x="1453718" y="1782483"/>
                  </a:lnTo>
                  <a:lnTo>
                    <a:pt x="1497533" y="1766582"/>
                  </a:lnTo>
                  <a:lnTo>
                    <a:pt x="1540052" y="1746364"/>
                  </a:lnTo>
                  <a:lnTo>
                    <a:pt x="1581213" y="1721904"/>
                  </a:lnTo>
                  <a:lnTo>
                    <a:pt x="1594866" y="1712087"/>
                  </a:lnTo>
                  <a:lnTo>
                    <a:pt x="1621002" y="1693303"/>
                  </a:lnTo>
                  <a:lnTo>
                    <a:pt x="1717979" y="1790357"/>
                  </a:lnTo>
                  <a:lnTo>
                    <a:pt x="1714195" y="1793481"/>
                  </a:lnTo>
                  <a:lnTo>
                    <a:pt x="1707718" y="1797989"/>
                  </a:lnTo>
                  <a:lnTo>
                    <a:pt x="1702219" y="1803476"/>
                  </a:lnTo>
                  <a:lnTo>
                    <a:pt x="1682305" y="1827276"/>
                  </a:lnTo>
                  <a:lnTo>
                    <a:pt x="1675638" y="1848015"/>
                  </a:lnTo>
                  <a:lnTo>
                    <a:pt x="1682191" y="1868741"/>
                  </a:lnTo>
                  <a:lnTo>
                    <a:pt x="1963801" y="2154085"/>
                  </a:lnTo>
                  <a:lnTo>
                    <a:pt x="1987384" y="2172576"/>
                  </a:lnTo>
                  <a:lnTo>
                    <a:pt x="1995500" y="2178481"/>
                  </a:lnTo>
                  <a:lnTo>
                    <a:pt x="2021027" y="2178481"/>
                  </a:lnTo>
                  <a:lnTo>
                    <a:pt x="2133727" y="2065782"/>
                  </a:lnTo>
                  <a:lnTo>
                    <a:pt x="2178456" y="2021052"/>
                  </a:lnTo>
                  <a:lnTo>
                    <a:pt x="2178456" y="1991271"/>
                  </a:lnTo>
                  <a:close/>
                </a:path>
              </a:pathLst>
            </a:custGeom>
            <a:solidFill>
              <a:srgbClr val="28388E"/>
            </a:solidFill>
          </p:spPr>
          <p:txBody>
            <a:bodyPr wrap="square" lIns="0" tIns="0" rIns="0" bIns="0" rtlCol="0"/>
            <a:lstStyle/>
            <a:p>
              <a:endParaRPr/>
            </a:p>
          </p:txBody>
        </p:sp>
        <p:pic>
          <p:nvPicPr>
            <p:cNvPr id="24" name="object 24"/>
            <p:cNvPicPr/>
            <p:nvPr/>
          </p:nvPicPr>
          <p:blipFill>
            <a:blip r:embed="rId5" cstate="print"/>
            <a:stretch>
              <a:fillRect/>
            </a:stretch>
          </p:blipFill>
          <p:spPr>
            <a:xfrm>
              <a:off x="674097" y="4554382"/>
              <a:ext cx="225746" cy="226106"/>
            </a:xfrm>
            <a:prstGeom prst="rect">
              <a:avLst/>
            </a:prstGeom>
          </p:spPr>
        </p:pic>
        <p:sp>
          <p:nvSpPr>
            <p:cNvPr id="25" name="object 25"/>
            <p:cNvSpPr/>
            <p:nvPr/>
          </p:nvSpPr>
          <p:spPr>
            <a:xfrm>
              <a:off x="675805" y="4372514"/>
              <a:ext cx="1449070" cy="542925"/>
            </a:xfrm>
            <a:custGeom>
              <a:avLst/>
              <a:gdLst/>
              <a:ahLst/>
              <a:cxnLst/>
              <a:rect l="l" t="t" r="r" b="b"/>
              <a:pathLst>
                <a:path w="1449070" h="542925">
                  <a:moveTo>
                    <a:pt x="87515" y="0"/>
                  </a:moveTo>
                  <a:lnTo>
                    <a:pt x="0" y="0"/>
                  </a:lnTo>
                  <a:lnTo>
                    <a:pt x="0" y="88671"/>
                  </a:lnTo>
                  <a:lnTo>
                    <a:pt x="87515" y="88671"/>
                  </a:lnTo>
                  <a:lnTo>
                    <a:pt x="87515" y="0"/>
                  </a:lnTo>
                  <a:close/>
                </a:path>
                <a:path w="1449070" h="542925">
                  <a:moveTo>
                    <a:pt x="1448663" y="542620"/>
                  </a:moveTo>
                  <a:lnTo>
                    <a:pt x="1445285" y="491540"/>
                  </a:lnTo>
                  <a:lnTo>
                    <a:pt x="1433995" y="443865"/>
                  </a:lnTo>
                  <a:lnTo>
                    <a:pt x="1415732" y="399961"/>
                  </a:lnTo>
                  <a:lnTo>
                    <a:pt x="1391462" y="360210"/>
                  </a:lnTo>
                  <a:lnTo>
                    <a:pt x="1362138" y="324967"/>
                  </a:lnTo>
                  <a:lnTo>
                    <a:pt x="1328712" y="294601"/>
                  </a:lnTo>
                  <a:lnTo>
                    <a:pt x="1292136" y="269494"/>
                  </a:lnTo>
                  <a:lnTo>
                    <a:pt x="1253363" y="250012"/>
                  </a:lnTo>
                  <a:lnTo>
                    <a:pt x="1213358" y="236512"/>
                  </a:lnTo>
                  <a:lnTo>
                    <a:pt x="1173048" y="229374"/>
                  </a:lnTo>
                  <a:lnTo>
                    <a:pt x="1133411" y="228968"/>
                  </a:lnTo>
                  <a:lnTo>
                    <a:pt x="1133411" y="314820"/>
                  </a:lnTo>
                  <a:lnTo>
                    <a:pt x="1182128" y="323240"/>
                  </a:lnTo>
                  <a:lnTo>
                    <a:pt x="1225029" y="337439"/>
                  </a:lnTo>
                  <a:lnTo>
                    <a:pt x="1262113" y="357390"/>
                  </a:lnTo>
                  <a:lnTo>
                    <a:pt x="1293444" y="383070"/>
                  </a:lnTo>
                  <a:lnTo>
                    <a:pt x="1319047" y="414451"/>
                  </a:lnTo>
                  <a:lnTo>
                    <a:pt x="1338935" y="451523"/>
                  </a:lnTo>
                  <a:lnTo>
                    <a:pt x="1353146" y="494245"/>
                  </a:lnTo>
                  <a:lnTo>
                    <a:pt x="1361719" y="542620"/>
                  </a:lnTo>
                  <a:lnTo>
                    <a:pt x="1448663" y="542620"/>
                  </a:lnTo>
                  <a:close/>
                </a:path>
              </a:pathLst>
            </a:custGeom>
            <a:solidFill>
              <a:srgbClr val="28388E"/>
            </a:solidFill>
          </p:spPr>
          <p:txBody>
            <a:bodyPr wrap="square" lIns="0" tIns="0" rIns="0" bIns="0" rtlCol="0"/>
            <a:lstStyle/>
            <a:p>
              <a:endParaRPr/>
            </a:p>
          </p:txBody>
        </p:sp>
        <p:pic>
          <p:nvPicPr>
            <p:cNvPr id="26" name="object 26"/>
            <p:cNvPicPr/>
            <p:nvPr/>
          </p:nvPicPr>
          <p:blipFill>
            <a:blip r:embed="rId6" cstate="print"/>
            <a:stretch>
              <a:fillRect/>
            </a:stretch>
          </p:blipFill>
          <p:spPr>
            <a:xfrm>
              <a:off x="9875930" y="3825839"/>
              <a:ext cx="91232" cy="144707"/>
            </a:xfrm>
            <a:prstGeom prst="rect">
              <a:avLst/>
            </a:prstGeom>
          </p:spPr>
        </p:pic>
        <p:pic>
          <p:nvPicPr>
            <p:cNvPr id="27" name="object 27"/>
            <p:cNvPicPr/>
            <p:nvPr/>
          </p:nvPicPr>
          <p:blipFill>
            <a:blip r:embed="rId7" cstate="print"/>
            <a:stretch>
              <a:fillRect/>
            </a:stretch>
          </p:blipFill>
          <p:spPr>
            <a:xfrm>
              <a:off x="9986680" y="3821528"/>
              <a:ext cx="127210" cy="151545"/>
            </a:xfrm>
            <a:prstGeom prst="rect">
              <a:avLst/>
            </a:prstGeom>
          </p:spPr>
        </p:pic>
        <p:pic>
          <p:nvPicPr>
            <p:cNvPr id="28" name="object 28"/>
            <p:cNvPicPr/>
            <p:nvPr/>
          </p:nvPicPr>
          <p:blipFill>
            <a:blip r:embed="rId8" cstate="print"/>
            <a:stretch>
              <a:fillRect/>
            </a:stretch>
          </p:blipFill>
          <p:spPr>
            <a:xfrm>
              <a:off x="10137969" y="3789348"/>
              <a:ext cx="160916" cy="182465"/>
            </a:xfrm>
            <a:prstGeom prst="rect">
              <a:avLst/>
            </a:prstGeom>
          </p:spPr>
        </p:pic>
        <p:pic>
          <p:nvPicPr>
            <p:cNvPr id="29" name="object 29"/>
            <p:cNvPicPr/>
            <p:nvPr/>
          </p:nvPicPr>
          <p:blipFill>
            <a:blip r:embed="rId9" cstate="print"/>
            <a:stretch>
              <a:fillRect/>
            </a:stretch>
          </p:blipFill>
          <p:spPr>
            <a:xfrm>
              <a:off x="10383265" y="3794421"/>
              <a:ext cx="1122129" cy="230098"/>
            </a:xfrm>
            <a:prstGeom prst="rect">
              <a:avLst/>
            </a:prstGeom>
          </p:spPr>
        </p:pic>
        <p:pic>
          <p:nvPicPr>
            <p:cNvPr id="30" name="object 30"/>
            <p:cNvPicPr/>
            <p:nvPr/>
          </p:nvPicPr>
          <p:blipFill>
            <a:blip r:embed="rId10" cstate="print"/>
            <a:stretch>
              <a:fillRect/>
            </a:stretch>
          </p:blipFill>
          <p:spPr>
            <a:xfrm>
              <a:off x="11583953" y="3794421"/>
              <a:ext cx="340582" cy="178654"/>
            </a:xfrm>
            <a:prstGeom prst="rect">
              <a:avLst/>
            </a:prstGeom>
          </p:spPr>
        </p:pic>
        <p:pic>
          <p:nvPicPr>
            <p:cNvPr id="31" name="object 31"/>
            <p:cNvPicPr/>
            <p:nvPr/>
          </p:nvPicPr>
          <p:blipFill>
            <a:blip r:embed="rId11" cstate="print"/>
            <a:stretch>
              <a:fillRect/>
            </a:stretch>
          </p:blipFill>
          <p:spPr>
            <a:xfrm>
              <a:off x="12002854" y="3836986"/>
              <a:ext cx="130989" cy="136090"/>
            </a:xfrm>
            <a:prstGeom prst="rect">
              <a:avLst/>
            </a:prstGeom>
          </p:spPr>
        </p:pic>
        <p:pic>
          <p:nvPicPr>
            <p:cNvPr id="32" name="object 32"/>
            <p:cNvPicPr/>
            <p:nvPr/>
          </p:nvPicPr>
          <p:blipFill>
            <a:blip r:embed="rId12" cstate="print"/>
            <a:stretch>
              <a:fillRect/>
            </a:stretch>
          </p:blipFill>
          <p:spPr>
            <a:xfrm>
              <a:off x="12162748" y="3836986"/>
              <a:ext cx="110991" cy="133556"/>
            </a:xfrm>
            <a:prstGeom prst="rect">
              <a:avLst/>
            </a:prstGeom>
          </p:spPr>
        </p:pic>
        <p:pic>
          <p:nvPicPr>
            <p:cNvPr id="33" name="object 33"/>
            <p:cNvPicPr/>
            <p:nvPr/>
          </p:nvPicPr>
          <p:blipFill>
            <a:blip r:embed="rId13" cstate="print"/>
            <a:stretch>
              <a:fillRect/>
            </a:stretch>
          </p:blipFill>
          <p:spPr>
            <a:xfrm>
              <a:off x="12375099" y="3836986"/>
              <a:ext cx="127221" cy="187533"/>
            </a:xfrm>
            <a:prstGeom prst="rect">
              <a:avLst/>
            </a:prstGeom>
          </p:spPr>
        </p:pic>
        <p:pic>
          <p:nvPicPr>
            <p:cNvPr id="34" name="object 34"/>
            <p:cNvPicPr/>
            <p:nvPr/>
          </p:nvPicPr>
          <p:blipFill>
            <a:blip r:embed="rId14" cstate="print"/>
            <a:stretch>
              <a:fillRect/>
            </a:stretch>
          </p:blipFill>
          <p:spPr>
            <a:xfrm>
              <a:off x="12531465" y="3783016"/>
              <a:ext cx="324624" cy="190060"/>
            </a:xfrm>
            <a:prstGeom prst="rect">
              <a:avLst/>
            </a:prstGeom>
          </p:spPr>
        </p:pic>
        <p:pic>
          <p:nvPicPr>
            <p:cNvPr id="35" name="object 35"/>
            <p:cNvPicPr/>
            <p:nvPr/>
          </p:nvPicPr>
          <p:blipFill>
            <a:blip r:embed="rId15" cstate="print"/>
            <a:stretch>
              <a:fillRect/>
            </a:stretch>
          </p:blipFill>
          <p:spPr>
            <a:xfrm>
              <a:off x="12879916" y="3794421"/>
              <a:ext cx="191578" cy="178655"/>
            </a:xfrm>
            <a:prstGeom prst="rect">
              <a:avLst/>
            </a:prstGeom>
          </p:spPr>
        </p:pic>
        <p:pic>
          <p:nvPicPr>
            <p:cNvPr id="36" name="object 36"/>
            <p:cNvPicPr/>
            <p:nvPr/>
          </p:nvPicPr>
          <p:blipFill>
            <a:blip r:embed="rId16" cstate="print"/>
            <a:stretch>
              <a:fillRect/>
            </a:stretch>
          </p:blipFill>
          <p:spPr>
            <a:xfrm>
              <a:off x="9871365" y="4087111"/>
              <a:ext cx="302318" cy="190066"/>
            </a:xfrm>
            <a:prstGeom prst="rect">
              <a:avLst/>
            </a:prstGeom>
          </p:spPr>
        </p:pic>
        <p:pic>
          <p:nvPicPr>
            <p:cNvPr id="37" name="object 37"/>
            <p:cNvPicPr/>
            <p:nvPr/>
          </p:nvPicPr>
          <p:blipFill>
            <a:blip r:embed="rId17" cstate="print"/>
            <a:stretch>
              <a:fillRect/>
            </a:stretch>
          </p:blipFill>
          <p:spPr>
            <a:xfrm>
              <a:off x="10202577" y="4141088"/>
              <a:ext cx="196402" cy="133556"/>
            </a:xfrm>
            <a:prstGeom prst="rect">
              <a:avLst/>
            </a:prstGeom>
          </p:spPr>
        </p:pic>
        <p:pic>
          <p:nvPicPr>
            <p:cNvPr id="38" name="object 38"/>
            <p:cNvPicPr/>
            <p:nvPr/>
          </p:nvPicPr>
          <p:blipFill>
            <a:blip r:embed="rId18" cstate="print"/>
            <a:stretch>
              <a:fillRect/>
            </a:stretch>
          </p:blipFill>
          <p:spPr>
            <a:xfrm>
              <a:off x="10487423" y="4098522"/>
              <a:ext cx="76018" cy="178654"/>
            </a:xfrm>
            <a:prstGeom prst="rect">
              <a:avLst/>
            </a:prstGeom>
          </p:spPr>
        </p:pic>
        <p:pic>
          <p:nvPicPr>
            <p:cNvPr id="39" name="object 39"/>
            <p:cNvPicPr/>
            <p:nvPr/>
          </p:nvPicPr>
          <p:blipFill>
            <a:blip r:embed="rId19" cstate="print"/>
            <a:stretch>
              <a:fillRect/>
            </a:stretch>
          </p:blipFill>
          <p:spPr>
            <a:xfrm>
              <a:off x="10584988" y="4089645"/>
              <a:ext cx="110991" cy="184999"/>
            </a:xfrm>
            <a:prstGeom prst="rect">
              <a:avLst/>
            </a:prstGeom>
          </p:spPr>
        </p:pic>
        <p:pic>
          <p:nvPicPr>
            <p:cNvPr id="40" name="object 40"/>
            <p:cNvPicPr/>
            <p:nvPr/>
          </p:nvPicPr>
          <p:blipFill>
            <a:blip r:embed="rId20" cstate="print"/>
            <a:stretch>
              <a:fillRect/>
            </a:stretch>
          </p:blipFill>
          <p:spPr>
            <a:xfrm>
              <a:off x="10723597" y="4141087"/>
              <a:ext cx="131273" cy="136090"/>
            </a:xfrm>
            <a:prstGeom prst="rect">
              <a:avLst/>
            </a:prstGeom>
          </p:spPr>
        </p:pic>
        <p:pic>
          <p:nvPicPr>
            <p:cNvPr id="41" name="object 41"/>
            <p:cNvPicPr/>
            <p:nvPr/>
          </p:nvPicPr>
          <p:blipFill>
            <a:blip r:embed="rId21" cstate="print"/>
            <a:stretch>
              <a:fillRect/>
            </a:stretch>
          </p:blipFill>
          <p:spPr>
            <a:xfrm>
              <a:off x="10935198" y="4141086"/>
              <a:ext cx="240487" cy="136091"/>
            </a:xfrm>
            <a:prstGeom prst="rect">
              <a:avLst/>
            </a:prstGeom>
          </p:spPr>
        </p:pic>
        <p:pic>
          <p:nvPicPr>
            <p:cNvPr id="42" name="object 42"/>
            <p:cNvPicPr/>
            <p:nvPr/>
          </p:nvPicPr>
          <p:blipFill>
            <a:blip r:embed="rId22" cstate="print"/>
            <a:stretch>
              <a:fillRect/>
            </a:stretch>
          </p:blipFill>
          <p:spPr>
            <a:xfrm>
              <a:off x="11207366" y="4089649"/>
              <a:ext cx="190312" cy="187533"/>
            </a:xfrm>
            <a:prstGeom prst="rect">
              <a:avLst/>
            </a:prstGeom>
          </p:spPr>
        </p:pic>
        <p:pic>
          <p:nvPicPr>
            <p:cNvPr id="43" name="object 43"/>
            <p:cNvPicPr/>
            <p:nvPr/>
          </p:nvPicPr>
          <p:blipFill>
            <a:blip r:embed="rId23" cstate="print"/>
            <a:stretch>
              <a:fillRect/>
            </a:stretch>
          </p:blipFill>
          <p:spPr>
            <a:xfrm>
              <a:off x="12582885" y="3785544"/>
              <a:ext cx="1765048" cy="543076"/>
            </a:xfrm>
            <a:prstGeom prst="rect">
              <a:avLst/>
            </a:prstGeom>
          </p:spPr>
        </p:pic>
        <p:pic>
          <p:nvPicPr>
            <p:cNvPr id="44" name="object 44"/>
            <p:cNvPicPr/>
            <p:nvPr/>
          </p:nvPicPr>
          <p:blipFill>
            <a:blip r:embed="rId24" cstate="print"/>
            <a:stretch>
              <a:fillRect/>
            </a:stretch>
          </p:blipFill>
          <p:spPr>
            <a:xfrm>
              <a:off x="11479793" y="4087111"/>
              <a:ext cx="1050401" cy="548146"/>
            </a:xfrm>
            <a:prstGeom prst="rect">
              <a:avLst/>
            </a:prstGeom>
          </p:spPr>
        </p:pic>
        <p:pic>
          <p:nvPicPr>
            <p:cNvPr id="45" name="object 45"/>
            <p:cNvPicPr/>
            <p:nvPr/>
          </p:nvPicPr>
          <p:blipFill>
            <a:blip r:embed="rId25" cstate="print"/>
            <a:stretch>
              <a:fillRect/>
            </a:stretch>
          </p:blipFill>
          <p:spPr>
            <a:xfrm>
              <a:off x="9883287" y="4391210"/>
              <a:ext cx="1330928" cy="190073"/>
            </a:xfrm>
            <a:prstGeom prst="rect">
              <a:avLst/>
            </a:prstGeom>
          </p:spPr>
        </p:pic>
        <p:sp>
          <p:nvSpPr>
            <p:cNvPr id="46" name="object 46"/>
            <p:cNvSpPr/>
            <p:nvPr/>
          </p:nvSpPr>
          <p:spPr>
            <a:xfrm>
              <a:off x="11237278" y="4393761"/>
              <a:ext cx="17780" cy="185420"/>
            </a:xfrm>
            <a:custGeom>
              <a:avLst/>
              <a:gdLst/>
              <a:ahLst/>
              <a:cxnLst/>
              <a:rect l="l" t="t" r="r" b="b"/>
              <a:pathLst>
                <a:path w="17779" h="185420">
                  <a:moveTo>
                    <a:pt x="17233" y="52959"/>
                  </a:moveTo>
                  <a:lnTo>
                    <a:pt x="0" y="52959"/>
                  </a:lnTo>
                  <a:lnTo>
                    <a:pt x="0" y="184988"/>
                  </a:lnTo>
                  <a:lnTo>
                    <a:pt x="17233" y="184988"/>
                  </a:lnTo>
                  <a:lnTo>
                    <a:pt x="17233" y="52959"/>
                  </a:lnTo>
                  <a:close/>
                </a:path>
                <a:path w="17779" h="185420">
                  <a:moveTo>
                    <a:pt x="17233" y="0"/>
                  </a:moveTo>
                  <a:lnTo>
                    <a:pt x="0" y="0"/>
                  </a:lnTo>
                  <a:lnTo>
                    <a:pt x="0" y="25336"/>
                  </a:lnTo>
                  <a:lnTo>
                    <a:pt x="17233" y="25336"/>
                  </a:lnTo>
                  <a:lnTo>
                    <a:pt x="17233" y="0"/>
                  </a:lnTo>
                  <a:close/>
                </a:path>
              </a:pathLst>
            </a:custGeom>
            <a:solidFill>
              <a:srgbClr val="118442"/>
            </a:solidFill>
          </p:spPr>
          <p:txBody>
            <a:bodyPr wrap="square" lIns="0" tIns="0" rIns="0" bIns="0" rtlCol="0"/>
            <a:lstStyle/>
            <a:p>
              <a:endParaRPr/>
            </a:p>
          </p:txBody>
        </p:sp>
        <p:pic>
          <p:nvPicPr>
            <p:cNvPr id="47" name="object 47"/>
            <p:cNvPicPr/>
            <p:nvPr/>
          </p:nvPicPr>
          <p:blipFill>
            <a:blip r:embed="rId26" cstate="print"/>
            <a:stretch>
              <a:fillRect/>
            </a:stretch>
          </p:blipFill>
          <p:spPr>
            <a:xfrm>
              <a:off x="11292525" y="4445198"/>
              <a:ext cx="110991" cy="133545"/>
            </a:xfrm>
            <a:prstGeom prst="rect">
              <a:avLst/>
            </a:prstGeom>
          </p:spPr>
        </p:pic>
        <p:pic>
          <p:nvPicPr>
            <p:cNvPr id="48" name="object 48"/>
            <p:cNvPicPr/>
            <p:nvPr/>
          </p:nvPicPr>
          <p:blipFill>
            <a:blip r:embed="rId27" cstate="print"/>
            <a:stretch>
              <a:fillRect/>
            </a:stretch>
          </p:blipFill>
          <p:spPr>
            <a:xfrm>
              <a:off x="11431392" y="4445190"/>
              <a:ext cx="127462" cy="190067"/>
            </a:xfrm>
            <a:prstGeom prst="rect">
              <a:avLst/>
            </a:prstGeom>
          </p:spPr>
        </p:pic>
        <p:sp>
          <p:nvSpPr>
            <p:cNvPr id="49" name="object 49"/>
            <p:cNvSpPr/>
            <p:nvPr/>
          </p:nvSpPr>
          <p:spPr>
            <a:xfrm>
              <a:off x="12553252" y="4393761"/>
              <a:ext cx="17780" cy="185420"/>
            </a:xfrm>
            <a:custGeom>
              <a:avLst/>
              <a:gdLst/>
              <a:ahLst/>
              <a:cxnLst/>
              <a:rect l="l" t="t" r="r" b="b"/>
              <a:pathLst>
                <a:path w="17779" h="185420">
                  <a:moveTo>
                    <a:pt x="17233" y="52959"/>
                  </a:moveTo>
                  <a:lnTo>
                    <a:pt x="0" y="52959"/>
                  </a:lnTo>
                  <a:lnTo>
                    <a:pt x="0" y="184988"/>
                  </a:lnTo>
                  <a:lnTo>
                    <a:pt x="17233" y="184988"/>
                  </a:lnTo>
                  <a:lnTo>
                    <a:pt x="17233" y="52959"/>
                  </a:lnTo>
                  <a:close/>
                </a:path>
                <a:path w="17779" h="185420">
                  <a:moveTo>
                    <a:pt x="17233" y="0"/>
                  </a:moveTo>
                  <a:lnTo>
                    <a:pt x="0" y="0"/>
                  </a:lnTo>
                  <a:lnTo>
                    <a:pt x="0" y="25336"/>
                  </a:lnTo>
                  <a:lnTo>
                    <a:pt x="17233" y="25336"/>
                  </a:lnTo>
                  <a:lnTo>
                    <a:pt x="17233" y="0"/>
                  </a:lnTo>
                  <a:close/>
                </a:path>
              </a:pathLst>
            </a:custGeom>
            <a:solidFill>
              <a:srgbClr val="118442"/>
            </a:solidFill>
          </p:spPr>
          <p:txBody>
            <a:bodyPr wrap="square" lIns="0" tIns="0" rIns="0" bIns="0" rtlCol="0"/>
            <a:lstStyle/>
            <a:p>
              <a:endParaRPr/>
            </a:p>
          </p:txBody>
        </p:sp>
        <p:pic>
          <p:nvPicPr>
            <p:cNvPr id="50" name="object 50"/>
            <p:cNvPicPr/>
            <p:nvPr/>
          </p:nvPicPr>
          <p:blipFill>
            <a:blip r:embed="rId28" cstate="print"/>
            <a:stretch>
              <a:fillRect/>
            </a:stretch>
          </p:blipFill>
          <p:spPr>
            <a:xfrm>
              <a:off x="12599374" y="4445190"/>
              <a:ext cx="121137" cy="136090"/>
            </a:xfrm>
            <a:prstGeom prst="rect">
              <a:avLst/>
            </a:prstGeom>
          </p:spPr>
        </p:pic>
        <p:pic>
          <p:nvPicPr>
            <p:cNvPr id="51" name="object 51"/>
            <p:cNvPicPr/>
            <p:nvPr/>
          </p:nvPicPr>
          <p:blipFill>
            <a:blip r:embed="rId29" cstate="print"/>
            <a:stretch>
              <a:fillRect/>
            </a:stretch>
          </p:blipFill>
          <p:spPr>
            <a:xfrm>
              <a:off x="12746357" y="4447217"/>
              <a:ext cx="118855" cy="134058"/>
            </a:xfrm>
            <a:prstGeom prst="rect">
              <a:avLst/>
            </a:prstGeom>
          </p:spPr>
        </p:pic>
        <p:pic>
          <p:nvPicPr>
            <p:cNvPr id="52" name="object 52"/>
            <p:cNvPicPr/>
            <p:nvPr/>
          </p:nvPicPr>
          <p:blipFill>
            <a:blip r:embed="rId30" cstate="print"/>
            <a:stretch>
              <a:fillRect/>
            </a:stretch>
          </p:blipFill>
          <p:spPr>
            <a:xfrm>
              <a:off x="12898913" y="4393752"/>
              <a:ext cx="131517" cy="187533"/>
            </a:xfrm>
            <a:prstGeom prst="rect">
              <a:avLst/>
            </a:prstGeom>
          </p:spPr>
        </p:pic>
        <p:pic>
          <p:nvPicPr>
            <p:cNvPr id="53" name="object 53"/>
            <p:cNvPicPr/>
            <p:nvPr/>
          </p:nvPicPr>
          <p:blipFill>
            <a:blip r:embed="rId31" cstate="print"/>
            <a:stretch>
              <a:fillRect/>
            </a:stretch>
          </p:blipFill>
          <p:spPr>
            <a:xfrm>
              <a:off x="13050704" y="4447217"/>
              <a:ext cx="118855" cy="134058"/>
            </a:xfrm>
            <a:prstGeom prst="rect">
              <a:avLst/>
            </a:prstGeom>
          </p:spPr>
        </p:pic>
        <p:pic>
          <p:nvPicPr>
            <p:cNvPr id="54" name="object 54"/>
            <p:cNvPicPr/>
            <p:nvPr/>
          </p:nvPicPr>
          <p:blipFill>
            <a:blip r:embed="rId32" cstate="print"/>
            <a:stretch>
              <a:fillRect/>
            </a:stretch>
          </p:blipFill>
          <p:spPr>
            <a:xfrm>
              <a:off x="13202506" y="4445196"/>
              <a:ext cx="195634" cy="136079"/>
            </a:xfrm>
            <a:prstGeom prst="rect">
              <a:avLst/>
            </a:prstGeom>
          </p:spPr>
        </p:pic>
        <p:sp>
          <p:nvSpPr>
            <p:cNvPr id="55" name="object 55"/>
            <p:cNvSpPr/>
            <p:nvPr/>
          </p:nvSpPr>
          <p:spPr>
            <a:xfrm>
              <a:off x="13429815" y="4393752"/>
              <a:ext cx="49530" cy="187960"/>
            </a:xfrm>
            <a:custGeom>
              <a:avLst/>
              <a:gdLst/>
              <a:ahLst/>
              <a:cxnLst/>
              <a:rect l="l" t="t" r="r" b="b"/>
              <a:pathLst>
                <a:path w="49530" h="187960">
                  <a:moveTo>
                    <a:pt x="17235" y="0"/>
                  </a:moveTo>
                  <a:lnTo>
                    <a:pt x="0" y="0"/>
                  </a:lnTo>
                  <a:lnTo>
                    <a:pt x="0" y="169774"/>
                  </a:lnTo>
                  <a:lnTo>
                    <a:pt x="2324" y="176067"/>
                  </a:lnTo>
                  <a:lnTo>
                    <a:pt x="11612" y="185229"/>
                  </a:lnTo>
                  <a:lnTo>
                    <a:pt x="17821" y="187533"/>
                  </a:lnTo>
                  <a:lnTo>
                    <a:pt x="28972" y="187533"/>
                  </a:lnTo>
                  <a:lnTo>
                    <a:pt x="32983" y="187104"/>
                  </a:lnTo>
                  <a:lnTo>
                    <a:pt x="42270" y="185418"/>
                  </a:lnTo>
                  <a:lnTo>
                    <a:pt x="46208" y="184318"/>
                  </a:lnTo>
                  <a:lnTo>
                    <a:pt x="49412" y="182968"/>
                  </a:lnTo>
                  <a:lnTo>
                    <a:pt x="46375" y="169031"/>
                  </a:lnTo>
                  <a:lnTo>
                    <a:pt x="44176" y="169701"/>
                  </a:lnTo>
                  <a:lnTo>
                    <a:pt x="35475" y="171732"/>
                  </a:lnTo>
                  <a:lnTo>
                    <a:pt x="32438" y="172068"/>
                  </a:lnTo>
                  <a:lnTo>
                    <a:pt x="26009" y="172068"/>
                  </a:lnTo>
                  <a:lnTo>
                    <a:pt x="23140" y="171052"/>
                  </a:lnTo>
                  <a:lnTo>
                    <a:pt x="18407" y="166968"/>
                  </a:lnTo>
                  <a:lnTo>
                    <a:pt x="17235" y="162633"/>
                  </a:lnTo>
                  <a:lnTo>
                    <a:pt x="17235" y="0"/>
                  </a:lnTo>
                  <a:close/>
                </a:path>
              </a:pathLst>
            </a:custGeom>
            <a:solidFill>
              <a:srgbClr val="118442"/>
            </a:solidFill>
          </p:spPr>
          <p:txBody>
            <a:bodyPr wrap="square" lIns="0" tIns="0" rIns="0" bIns="0" rtlCol="0"/>
            <a:lstStyle/>
            <a:p>
              <a:endParaRPr/>
            </a:p>
          </p:txBody>
        </p:sp>
        <p:pic>
          <p:nvPicPr>
            <p:cNvPr id="56" name="object 56"/>
            <p:cNvPicPr/>
            <p:nvPr/>
          </p:nvPicPr>
          <p:blipFill>
            <a:blip r:embed="rId33" cstate="print"/>
            <a:stretch>
              <a:fillRect/>
            </a:stretch>
          </p:blipFill>
          <p:spPr>
            <a:xfrm>
              <a:off x="13544351" y="4445196"/>
              <a:ext cx="117839" cy="136079"/>
            </a:xfrm>
            <a:prstGeom prst="rect">
              <a:avLst/>
            </a:prstGeom>
          </p:spPr>
        </p:pic>
        <p:pic>
          <p:nvPicPr>
            <p:cNvPr id="57" name="object 57"/>
            <p:cNvPicPr/>
            <p:nvPr/>
          </p:nvPicPr>
          <p:blipFill>
            <a:blip r:embed="rId34" cstate="print"/>
            <a:stretch>
              <a:fillRect/>
            </a:stretch>
          </p:blipFill>
          <p:spPr>
            <a:xfrm>
              <a:off x="13683986" y="4402619"/>
              <a:ext cx="211602" cy="178664"/>
            </a:xfrm>
            <a:prstGeom prst="rect">
              <a:avLst/>
            </a:prstGeom>
          </p:spPr>
        </p:pic>
        <p:sp>
          <p:nvSpPr>
            <p:cNvPr id="58" name="object 58"/>
            <p:cNvSpPr/>
            <p:nvPr/>
          </p:nvSpPr>
          <p:spPr>
            <a:xfrm>
              <a:off x="13917118" y="4393761"/>
              <a:ext cx="17780" cy="185420"/>
            </a:xfrm>
            <a:custGeom>
              <a:avLst/>
              <a:gdLst/>
              <a:ahLst/>
              <a:cxnLst/>
              <a:rect l="l" t="t" r="r" b="b"/>
              <a:pathLst>
                <a:path w="17780" h="185420">
                  <a:moveTo>
                    <a:pt x="17233" y="52959"/>
                  </a:moveTo>
                  <a:lnTo>
                    <a:pt x="0" y="52959"/>
                  </a:lnTo>
                  <a:lnTo>
                    <a:pt x="0" y="184988"/>
                  </a:lnTo>
                  <a:lnTo>
                    <a:pt x="17233" y="184988"/>
                  </a:lnTo>
                  <a:lnTo>
                    <a:pt x="17233" y="52959"/>
                  </a:lnTo>
                  <a:close/>
                </a:path>
                <a:path w="17780" h="185420">
                  <a:moveTo>
                    <a:pt x="17233" y="0"/>
                  </a:moveTo>
                  <a:lnTo>
                    <a:pt x="0" y="0"/>
                  </a:lnTo>
                  <a:lnTo>
                    <a:pt x="0" y="25336"/>
                  </a:lnTo>
                  <a:lnTo>
                    <a:pt x="17233" y="25336"/>
                  </a:lnTo>
                  <a:lnTo>
                    <a:pt x="17233" y="0"/>
                  </a:lnTo>
                  <a:close/>
                </a:path>
              </a:pathLst>
            </a:custGeom>
            <a:solidFill>
              <a:srgbClr val="118442"/>
            </a:solidFill>
          </p:spPr>
          <p:txBody>
            <a:bodyPr wrap="square" lIns="0" tIns="0" rIns="0" bIns="0" rtlCol="0"/>
            <a:lstStyle/>
            <a:p>
              <a:endParaRPr/>
            </a:p>
          </p:txBody>
        </p:sp>
        <p:pic>
          <p:nvPicPr>
            <p:cNvPr id="59" name="object 59"/>
            <p:cNvPicPr/>
            <p:nvPr/>
          </p:nvPicPr>
          <p:blipFill>
            <a:blip r:embed="rId35" cstate="print"/>
            <a:stretch>
              <a:fillRect/>
            </a:stretch>
          </p:blipFill>
          <p:spPr>
            <a:xfrm>
              <a:off x="13958173" y="4447219"/>
              <a:ext cx="125451" cy="131524"/>
            </a:xfrm>
            <a:prstGeom prst="rect">
              <a:avLst/>
            </a:prstGeom>
          </p:spPr>
        </p:pic>
        <p:sp>
          <p:nvSpPr>
            <p:cNvPr id="60" name="object 60"/>
            <p:cNvSpPr/>
            <p:nvPr/>
          </p:nvSpPr>
          <p:spPr>
            <a:xfrm>
              <a:off x="14107427" y="4393761"/>
              <a:ext cx="17780" cy="185420"/>
            </a:xfrm>
            <a:custGeom>
              <a:avLst/>
              <a:gdLst/>
              <a:ahLst/>
              <a:cxnLst/>
              <a:rect l="l" t="t" r="r" b="b"/>
              <a:pathLst>
                <a:path w="17780" h="185420">
                  <a:moveTo>
                    <a:pt x="17233" y="52959"/>
                  </a:moveTo>
                  <a:lnTo>
                    <a:pt x="0" y="52959"/>
                  </a:lnTo>
                  <a:lnTo>
                    <a:pt x="0" y="184988"/>
                  </a:lnTo>
                  <a:lnTo>
                    <a:pt x="17233" y="184988"/>
                  </a:lnTo>
                  <a:lnTo>
                    <a:pt x="17233" y="52959"/>
                  </a:lnTo>
                  <a:close/>
                </a:path>
                <a:path w="17780" h="185420">
                  <a:moveTo>
                    <a:pt x="17233" y="0"/>
                  </a:moveTo>
                  <a:lnTo>
                    <a:pt x="0" y="0"/>
                  </a:lnTo>
                  <a:lnTo>
                    <a:pt x="0" y="25336"/>
                  </a:lnTo>
                  <a:lnTo>
                    <a:pt x="17233" y="25336"/>
                  </a:lnTo>
                  <a:lnTo>
                    <a:pt x="17233" y="0"/>
                  </a:lnTo>
                  <a:close/>
                </a:path>
              </a:pathLst>
            </a:custGeom>
            <a:solidFill>
              <a:srgbClr val="118442"/>
            </a:solidFill>
          </p:spPr>
          <p:txBody>
            <a:bodyPr wrap="square" lIns="0" tIns="0" rIns="0" bIns="0" rtlCol="0"/>
            <a:lstStyle/>
            <a:p>
              <a:endParaRPr/>
            </a:p>
          </p:txBody>
        </p:sp>
        <p:pic>
          <p:nvPicPr>
            <p:cNvPr id="61" name="object 61"/>
            <p:cNvPicPr/>
            <p:nvPr/>
          </p:nvPicPr>
          <p:blipFill>
            <a:blip r:embed="rId36" cstate="print"/>
            <a:stretch>
              <a:fillRect/>
            </a:stretch>
          </p:blipFill>
          <p:spPr>
            <a:xfrm>
              <a:off x="14150004" y="4402619"/>
              <a:ext cx="76029" cy="178664"/>
            </a:xfrm>
            <a:prstGeom prst="rect">
              <a:avLst/>
            </a:prstGeom>
          </p:spPr>
        </p:pic>
        <p:sp>
          <p:nvSpPr>
            <p:cNvPr id="62" name="object 62"/>
            <p:cNvSpPr/>
            <p:nvPr/>
          </p:nvSpPr>
          <p:spPr>
            <a:xfrm>
              <a:off x="14247572" y="4393761"/>
              <a:ext cx="17780" cy="185420"/>
            </a:xfrm>
            <a:custGeom>
              <a:avLst/>
              <a:gdLst/>
              <a:ahLst/>
              <a:cxnLst/>
              <a:rect l="l" t="t" r="r" b="b"/>
              <a:pathLst>
                <a:path w="17780" h="185420">
                  <a:moveTo>
                    <a:pt x="17233" y="52959"/>
                  </a:moveTo>
                  <a:lnTo>
                    <a:pt x="0" y="52959"/>
                  </a:lnTo>
                  <a:lnTo>
                    <a:pt x="0" y="184988"/>
                  </a:lnTo>
                  <a:lnTo>
                    <a:pt x="17233" y="184988"/>
                  </a:lnTo>
                  <a:lnTo>
                    <a:pt x="17233" y="52959"/>
                  </a:lnTo>
                  <a:close/>
                </a:path>
                <a:path w="17780" h="185420">
                  <a:moveTo>
                    <a:pt x="17233" y="0"/>
                  </a:moveTo>
                  <a:lnTo>
                    <a:pt x="0" y="0"/>
                  </a:lnTo>
                  <a:lnTo>
                    <a:pt x="0" y="25336"/>
                  </a:lnTo>
                  <a:lnTo>
                    <a:pt x="17233" y="25336"/>
                  </a:lnTo>
                  <a:lnTo>
                    <a:pt x="17233" y="0"/>
                  </a:lnTo>
                  <a:close/>
                </a:path>
              </a:pathLst>
            </a:custGeom>
            <a:solidFill>
              <a:srgbClr val="118442"/>
            </a:solidFill>
          </p:spPr>
          <p:txBody>
            <a:bodyPr wrap="square" lIns="0" tIns="0" rIns="0" bIns="0" rtlCol="0"/>
            <a:lstStyle/>
            <a:p>
              <a:endParaRPr/>
            </a:p>
          </p:txBody>
        </p:sp>
        <p:pic>
          <p:nvPicPr>
            <p:cNvPr id="63" name="object 63"/>
            <p:cNvPicPr/>
            <p:nvPr/>
          </p:nvPicPr>
          <p:blipFill>
            <a:blip r:embed="rId37" cstate="print"/>
            <a:stretch>
              <a:fillRect/>
            </a:stretch>
          </p:blipFill>
          <p:spPr>
            <a:xfrm>
              <a:off x="14293689" y="4445190"/>
              <a:ext cx="251892" cy="136090"/>
            </a:xfrm>
            <a:prstGeom prst="rect">
              <a:avLst/>
            </a:prstGeom>
          </p:spPr>
        </p:pic>
        <p:sp>
          <p:nvSpPr>
            <p:cNvPr id="64" name="object 64"/>
            <p:cNvSpPr/>
            <p:nvPr/>
          </p:nvSpPr>
          <p:spPr>
            <a:xfrm>
              <a:off x="9883280" y="4697863"/>
              <a:ext cx="17780" cy="185420"/>
            </a:xfrm>
            <a:custGeom>
              <a:avLst/>
              <a:gdLst/>
              <a:ahLst/>
              <a:cxnLst/>
              <a:rect l="l" t="t" r="r" b="b"/>
              <a:pathLst>
                <a:path w="17779" h="185420">
                  <a:moveTo>
                    <a:pt x="17233" y="52959"/>
                  </a:moveTo>
                  <a:lnTo>
                    <a:pt x="0" y="52959"/>
                  </a:lnTo>
                  <a:lnTo>
                    <a:pt x="0" y="184988"/>
                  </a:lnTo>
                  <a:lnTo>
                    <a:pt x="17233" y="184988"/>
                  </a:lnTo>
                  <a:lnTo>
                    <a:pt x="17233" y="52959"/>
                  </a:lnTo>
                  <a:close/>
                </a:path>
                <a:path w="17779" h="185420">
                  <a:moveTo>
                    <a:pt x="17233" y="0"/>
                  </a:moveTo>
                  <a:lnTo>
                    <a:pt x="0" y="0"/>
                  </a:lnTo>
                  <a:lnTo>
                    <a:pt x="0" y="25336"/>
                  </a:lnTo>
                  <a:lnTo>
                    <a:pt x="17233" y="25336"/>
                  </a:lnTo>
                  <a:lnTo>
                    <a:pt x="17233" y="0"/>
                  </a:lnTo>
                  <a:close/>
                </a:path>
              </a:pathLst>
            </a:custGeom>
            <a:solidFill>
              <a:srgbClr val="118442"/>
            </a:solidFill>
          </p:spPr>
          <p:txBody>
            <a:bodyPr wrap="square" lIns="0" tIns="0" rIns="0" bIns="0" rtlCol="0"/>
            <a:lstStyle/>
            <a:p>
              <a:endParaRPr/>
            </a:p>
          </p:txBody>
        </p:sp>
        <p:pic>
          <p:nvPicPr>
            <p:cNvPr id="65" name="object 65"/>
            <p:cNvPicPr/>
            <p:nvPr/>
          </p:nvPicPr>
          <p:blipFill>
            <a:blip r:embed="rId26" cstate="print"/>
            <a:stretch>
              <a:fillRect/>
            </a:stretch>
          </p:blipFill>
          <p:spPr>
            <a:xfrm>
              <a:off x="9938528" y="4749302"/>
              <a:ext cx="110991" cy="133545"/>
            </a:xfrm>
            <a:prstGeom prst="rect">
              <a:avLst/>
            </a:prstGeom>
          </p:spPr>
        </p:pic>
        <p:pic>
          <p:nvPicPr>
            <p:cNvPr id="66" name="object 66"/>
            <p:cNvPicPr/>
            <p:nvPr/>
          </p:nvPicPr>
          <p:blipFill>
            <a:blip r:embed="rId38" cstate="print"/>
            <a:stretch>
              <a:fillRect/>
            </a:stretch>
          </p:blipFill>
          <p:spPr>
            <a:xfrm>
              <a:off x="10154431" y="4702508"/>
              <a:ext cx="384183" cy="182876"/>
            </a:xfrm>
            <a:prstGeom prst="rect">
              <a:avLst/>
            </a:prstGeom>
          </p:spPr>
        </p:pic>
        <p:pic>
          <p:nvPicPr>
            <p:cNvPr id="67" name="object 67"/>
            <p:cNvPicPr/>
            <p:nvPr/>
          </p:nvPicPr>
          <p:blipFill>
            <a:blip r:embed="rId39" cstate="print"/>
            <a:stretch>
              <a:fillRect/>
            </a:stretch>
          </p:blipFill>
          <p:spPr>
            <a:xfrm>
              <a:off x="10557879" y="4706722"/>
              <a:ext cx="221217" cy="178664"/>
            </a:xfrm>
            <a:prstGeom prst="rect">
              <a:avLst/>
            </a:prstGeom>
          </p:spPr>
        </p:pic>
        <p:pic>
          <p:nvPicPr>
            <p:cNvPr id="68" name="object 68"/>
            <p:cNvPicPr/>
            <p:nvPr/>
          </p:nvPicPr>
          <p:blipFill>
            <a:blip r:embed="rId40" cstate="print"/>
            <a:stretch>
              <a:fillRect/>
            </a:stretch>
          </p:blipFill>
          <p:spPr>
            <a:xfrm>
              <a:off x="10800642" y="4697859"/>
              <a:ext cx="110991" cy="184989"/>
            </a:xfrm>
            <a:prstGeom prst="rect">
              <a:avLst/>
            </a:prstGeom>
          </p:spPr>
        </p:pic>
        <p:pic>
          <p:nvPicPr>
            <p:cNvPr id="69" name="object 69"/>
            <p:cNvPicPr/>
            <p:nvPr/>
          </p:nvPicPr>
          <p:blipFill>
            <a:blip r:embed="rId41" cstate="print"/>
            <a:stretch>
              <a:fillRect/>
            </a:stretch>
          </p:blipFill>
          <p:spPr>
            <a:xfrm>
              <a:off x="10939265" y="4749293"/>
              <a:ext cx="130989" cy="136090"/>
            </a:xfrm>
            <a:prstGeom prst="rect">
              <a:avLst/>
            </a:prstGeom>
          </p:spPr>
        </p:pic>
        <p:sp>
          <p:nvSpPr>
            <p:cNvPr id="70" name="object 70"/>
            <p:cNvSpPr/>
            <p:nvPr/>
          </p:nvSpPr>
          <p:spPr>
            <a:xfrm>
              <a:off x="7415289" y="3361770"/>
              <a:ext cx="1710689" cy="1854200"/>
            </a:xfrm>
            <a:custGeom>
              <a:avLst/>
              <a:gdLst/>
              <a:ahLst/>
              <a:cxnLst/>
              <a:rect l="l" t="t" r="r" b="b"/>
              <a:pathLst>
                <a:path w="1710690" h="1854200">
                  <a:moveTo>
                    <a:pt x="599220" y="1143000"/>
                  </a:moveTo>
                  <a:lnTo>
                    <a:pt x="497538" y="1143000"/>
                  </a:lnTo>
                  <a:lnTo>
                    <a:pt x="447870" y="1155700"/>
                  </a:lnTo>
                  <a:lnTo>
                    <a:pt x="399071" y="1181100"/>
                  </a:lnTo>
                  <a:lnTo>
                    <a:pt x="209506" y="1282700"/>
                  </a:lnTo>
                  <a:lnTo>
                    <a:pt x="87139" y="1282700"/>
                  </a:lnTo>
                  <a:lnTo>
                    <a:pt x="70619" y="1295400"/>
                  </a:lnTo>
                  <a:lnTo>
                    <a:pt x="38045" y="1320800"/>
                  </a:lnTo>
                  <a:lnTo>
                    <a:pt x="15039" y="1333500"/>
                  </a:lnTo>
                  <a:lnTo>
                    <a:pt x="2044" y="1358900"/>
                  </a:lnTo>
                  <a:lnTo>
                    <a:pt x="0" y="1397000"/>
                  </a:lnTo>
                  <a:lnTo>
                    <a:pt x="9847" y="1422400"/>
                  </a:lnTo>
                  <a:lnTo>
                    <a:pt x="35497" y="1460500"/>
                  </a:lnTo>
                  <a:lnTo>
                    <a:pt x="61195" y="1511300"/>
                  </a:lnTo>
                  <a:lnTo>
                    <a:pt x="86940" y="1549400"/>
                  </a:lnTo>
                  <a:lnTo>
                    <a:pt x="112731" y="1600200"/>
                  </a:lnTo>
                  <a:lnTo>
                    <a:pt x="138567" y="1638300"/>
                  </a:lnTo>
                  <a:lnTo>
                    <a:pt x="190370" y="1739900"/>
                  </a:lnTo>
                  <a:lnTo>
                    <a:pt x="216336" y="1778000"/>
                  </a:lnTo>
                  <a:lnTo>
                    <a:pt x="242343" y="1828800"/>
                  </a:lnTo>
                  <a:lnTo>
                    <a:pt x="262140" y="1841500"/>
                  </a:lnTo>
                  <a:lnTo>
                    <a:pt x="287531" y="1854200"/>
                  </a:lnTo>
                  <a:lnTo>
                    <a:pt x="344758" y="1854200"/>
                  </a:lnTo>
                  <a:lnTo>
                    <a:pt x="379656" y="1828800"/>
                  </a:lnTo>
                  <a:lnTo>
                    <a:pt x="396791" y="1816100"/>
                  </a:lnTo>
                  <a:lnTo>
                    <a:pt x="413667" y="1816100"/>
                  </a:lnTo>
                  <a:lnTo>
                    <a:pt x="431531" y="1803400"/>
                  </a:lnTo>
                  <a:lnTo>
                    <a:pt x="293029" y="1803400"/>
                  </a:lnTo>
                  <a:lnTo>
                    <a:pt x="283922" y="1790700"/>
                  </a:lnTo>
                  <a:lnTo>
                    <a:pt x="236549" y="1701800"/>
                  </a:lnTo>
                  <a:lnTo>
                    <a:pt x="141916" y="1536700"/>
                  </a:lnTo>
                  <a:lnTo>
                    <a:pt x="101656" y="1473200"/>
                  </a:lnTo>
                  <a:lnTo>
                    <a:pt x="61489" y="1397000"/>
                  </a:lnTo>
                  <a:lnTo>
                    <a:pt x="55352" y="1384300"/>
                  </a:lnTo>
                  <a:lnTo>
                    <a:pt x="54983" y="1371600"/>
                  </a:lnTo>
                  <a:lnTo>
                    <a:pt x="60663" y="1371600"/>
                  </a:lnTo>
                  <a:lnTo>
                    <a:pt x="72672" y="1358900"/>
                  </a:lnTo>
                  <a:lnTo>
                    <a:pt x="84389" y="1346200"/>
                  </a:lnTo>
                  <a:lnTo>
                    <a:pt x="96140" y="1346200"/>
                  </a:lnTo>
                  <a:lnTo>
                    <a:pt x="119687" y="1333500"/>
                  </a:lnTo>
                  <a:lnTo>
                    <a:pt x="135272" y="1320800"/>
                  </a:lnTo>
                  <a:lnTo>
                    <a:pt x="247656" y="1320800"/>
                  </a:lnTo>
                  <a:lnTo>
                    <a:pt x="313102" y="1282700"/>
                  </a:lnTo>
                  <a:lnTo>
                    <a:pt x="356362" y="1270000"/>
                  </a:lnTo>
                  <a:lnTo>
                    <a:pt x="443467" y="1219200"/>
                  </a:lnTo>
                  <a:lnTo>
                    <a:pt x="494463" y="1193800"/>
                  </a:lnTo>
                  <a:lnTo>
                    <a:pt x="739259" y="1193800"/>
                  </a:lnTo>
                  <a:lnTo>
                    <a:pt x="773033" y="1168400"/>
                  </a:lnTo>
                  <a:lnTo>
                    <a:pt x="808646" y="1155700"/>
                  </a:lnTo>
                  <a:lnTo>
                    <a:pt x="651105" y="1155700"/>
                  </a:lnTo>
                  <a:lnTo>
                    <a:pt x="599220" y="1143000"/>
                  </a:lnTo>
                  <a:close/>
                </a:path>
                <a:path w="1710690" h="1854200">
                  <a:moveTo>
                    <a:pt x="318326" y="1498600"/>
                  </a:moveTo>
                  <a:lnTo>
                    <a:pt x="286519" y="1498600"/>
                  </a:lnTo>
                  <a:lnTo>
                    <a:pt x="278560" y="1511300"/>
                  </a:lnTo>
                  <a:lnTo>
                    <a:pt x="274886" y="1511300"/>
                  </a:lnTo>
                  <a:lnTo>
                    <a:pt x="306838" y="1587500"/>
                  </a:lnTo>
                  <a:lnTo>
                    <a:pt x="384830" y="1727200"/>
                  </a:lnTo>
                  <a:lnTo>
                    <a:pt x="393734" y="1739900"/>
                  </a:lnTo>
                  <a:lnTo>
                    <a:pt x="394835" y="1752600"/>
                  </a:lnTo>
                  <a:lnTo>
                    <a:pt x="387322" y="1765300"/>
                  </a:lnTo>
                  <a:lnTo>
                    <a:pt x="370381" y="1778000"/>
                  </a:lnTo>
                  <a:lnTo>
                    <a:pt x="349262" y="1790700"/>
                  </a:lnTo>
                  <a:lnTo>
                    <a:pt x="338692" y="1790700"/>
                  </a:lnTo>
                  <a:lnTo>
                    <a:pt x="328089" y="1803400"/>
                  </a:lnTo>
                  <a:lnTo>
                    <a:pt x="431531" y="1803400"/>
                  </a:lnTo>
                  <a:lnTo>
                    <a:pt x="444098" y="1778000"/>
                  </a:lnTo>
                  <a:lnTo>
                    <a:pt x="449978" y="1765300"/>
                  </a:lnTo>
                  <a:lnTo>
                    <a:pt x="447781" y="1739900"/>
                  </a:lnTo>
                  <a:lnTo>
                    <a:pt x="445088" y="1714500"/>
                  </a:lnTo>
                  <a:lnTo>
                    <a:pt x="449140" y="1701800"/>
                  </a:lnTo>
                  <a:lnTo>
                    <a:pt x="458254" y="1689100"/>
                  </a:lnTo>
                  <a:lnTo>
                    <a:pt x="470744" y="1676400"/>
                  </a:lnTo>
                  <a:lnTo>
                    <a:pt x="481602" y="1676400"/>
                  </a:lnTo>
                  <a:lnTo>
                    <a:pt x="496529" y="1663700"/>
                  </a:lnTo>
                  <a:lnTo>
                    <a:pt x="412076" y="1663700"/>
                  </a:lnTo>
                  <a:lnTo>
                    <a:pt x="408934" y="1651000"/>
                  </a:lnTo>
                  <a:lnTo>
                    <a:pt x="405531" y="1651000"/>
                  </a:lnTo>
                  <a:lnTo>
                    <a:pt x="364834" y="1574800"/>
                  </a:lnTo>
                  <a:lnTo>
                    <a:pt x="346032" y="1549400"/>
                  </a:lnTo>
                  <a:lnTo>
                    <a:pt x="327125" y="1511300"/>
                  </a:lnTo>
                  <a:lnTo>
                    <a:pt x="318326" y="1498600"/>
                  </a:lnTo>
                  <a:close/>
                </a:path>
                <a:path w="1710690" h="1854200">
                  <a:moveTo>
                    <a:pt x="535816" y="1600200"/>
                  </a:moveTo>
                  <a:lnTo>
                    <a:pt x="500693" y="1600200"/>
                  </a:lnTo>
                  <a:lnTo>
                    <a:pt x="468072" y="1612900"/>
                  </a:lnTo>
                  <a:lnTo>
                    <a:pt x="437729" y="1638300"/>
                  </a:lnTo>
                  <a:lnTo>
                    <a:pt x="432830" y="1638300"/>
                  </a:lnTo>
                  <a:lnTo>
                    <a:pt x="427723" y="1651000"/>
                  </a:lnTo>
                  <a:lnTo>
                    <a:pt x="529736" y="1651000"/>
                  </a:lnTo>
                  <a:lnTo>
                    <a:pt x="548155" y="1663700"/>
                  </a:lnTo>
                  <a:lnTo>
                    <a:pt x="768442" y="1727200"/>
                  </a:lnTo>
                  <a:lnTo>
                    <a:pt x="785827" y="1739900"/>
                  </a:lnTo>
                  <a:lnTo>
                    <a:pt x="839591" y="1739900"/>
                  </a:lnTo>
                  <a:lnTo>
                    <a:pt x="892081" y="1727200"/>
                  </a:lnTo>
                  <a:lnTo>
                    <a:pt x="997015" y="1727200"/>
                  </a:lnTo>
                  <a:lnTo>
                    <a:pt x="1049469" y="1714500"/>
                  </a:lnTo>
                  <a:lnTo>
                    <a:pt x="1154365" y="1701800"/>
                  </a:lnTo>
                  <a:lnTo>
                    <a:pt x="1259275" y="1701800"/>
                  </a:lnTo>
                  <a:lnTo>
                    <a:pt x="1289904" y="1689100"/>
                  </a:lnTo>
                  <a:lnTo>
                    <a:pt x="829399" y="1689100"/>
                  </a:lnTo>
                  <a:lnTo>
                    <a:pt x="812741" y="1676400"/>
                  </a:lnTo>
                  <a:lnTo>
                    <a:pt x="780201" y="1676400"/>
                  </a:lnTo>
                  <a:lnTo>
                    <a:pt x="728283" y="1663700"/>
                  </a:lnTo>
                  <a:lnTo>
                    <a:pt x="676515" y="1638300"/>
                  </a:lnTo>
                  <a:lnTo>
                    <a:pt x="573662" y="1612900"/>
                  </a:lnTo>
                  <a:lnTo>
                    <a:pt x="535816" y="1600200"/>
                  </a:lnTo>
                  <a:close/>
                </a:path>
                <a:path w="1710690" h="1854200">
                  <a:moveTo>
                    <a:pt x="1697490" y="1333500"/>
                  </a:moveTo>
                  <a:lnTo>
                    <a:pt x="1626950" y="1333500"/>
                  </a:lnTo>
                  <a:lnTo>
                    <a:pt x="1638823" y="1346200"/>
                  </a:lnTo>
                  <a:lnTo>
                    <a:pt x="1648666" y="1358900"/>
                  </a:lnTo>
                  <a:lnTo>
                    <a:pt x="1654786" y="1371600"/>
                  </a:lnTo>
                  <a:lnTo>
                    <a:pt x="1655790" y="1384300"/>
                  </a:lnTo>
                  <a:lnTo>
                    <a:pt x="1651822" y="1397000"/>
                  </a:lnTo>
                  <a:lnTo>
                    <a:pt x="1643022" y="1409700"/>
                  </a:lnTo>
                  <a:lnTo>
                    <a:pt x="1635295" y="1409700"/>
                  </a:lnTo>
                  <a:lnTo>
                    <a:pt x="1586808" y="1447800"/>
                  </a:lnTo>
                  <a:lnTo>
                    <a:pt x="1497711" y="1511300"/>
                  </a:lnTo>
                  <a:lnTo>
                    <a:pt x="1453228" y="1536700"/>
                  </a:lnTo>
                  <a:lnTo>
                    <a:pt x="1408849" y="1574800"/>
                  </a:lnTo>
                  <a:lnTo>
                    <a:pt x="1364623" y="1600200"/>
                  </a:lnTo>
                  <a:lnTo>
                    <a:pt x="1339443" y="1612900"/>
                  </a:lnTo>
                  <a:lnTo>
                    <a:pt x="1313241" y="1625600"/>
                  </a:lnTo>
                  <a:lnTo>
                    <a:pt x="1285670" y="1638300"/>
                  </a:lnTo>
                  <a:lnTo>
                    <a:pt x="1256385" y="1638300"/>
                  </a:lnTo>
                  <a:lnTo>
                    <a:pt x="1205053" y="1651000"/>
                  </a:lnTo>
                  <a:lnTo>
                    <a:pt x="1153732" y="1651000"/>
                  </a:lnTo>
                  <a:lnTo>
                    <a:pt x="1102419" y="1663700"/>
                  </a:lnTo>
                  <a:lnTo>
                    <a:pt x="999796" y="1663700"/>
                  </a:lnTo>
                  <a:lnTo>
                    <a:pt x="948477" y="1676400"/>
                  </a:lnTo>
                  <a:lnTo>
                    <a:pt x="897147" y="1676400"/>
                  </a:lnTo>
                  <a:lnTo>
                    <a:pt x="845801" y="1689100"/>
                  </a:lnTo>
                  <a:lnTo>
                    <a:pt x="1319587" y="1689100"/>
                  </a:lnTo>
                  <a:lnTo>
                    <a:pt x="1348077" y="1676400"/>
                  </a:lnTo>
                  <a:lnTo>
                    <a:pt x="1375125" y="1663700"/>
                  </a:lnTo>
                  <a:lnTo>
                    <a:pt x="1417470" y="1625600"/>
                  </a:lnTo>
                  <a:lnTo>
                    <a:pt x="1459846" y="1600200"/>
                  </a:lnTo>
                  <a:lnTo>
                    <a:pt x="1587033" y="1511300"/>
                  </a:lnTo>
                  <a:lnTo>
                    <a:pt x="1671755" y="1460500"/>
                  </a:lnTo>
                  <a:lnTo>
                    <a:pt x="1693239" y="1435100"/>
                  </a:lnTo>
                  <a:lnTo>
                    <a:pt x="1706333" y="1409700"/>
                  </a:lnTo>
                  <a:lnTo>
                    <a:pt x="1710379" y="1371600"/>
                  </a:lnTo>
                  <a:lnTo>
                    <a:pt x="1704717" y="1346200"/>
                  </a:lnTo>
                  <a:lnTo>
                    <a:pt x="1697490" y="1333500"/>
                  </a:lnTo>
                  <a:close/>
                </a:path>
                <a:path w="1710690" h="1854200">
                  <a:moveTo>
                    <a:pt x="512550" y="1651000"/>
                  </a:moveTo>
                  <a:lnTo>
                    <a:pt x="422520" y="1651000"/>
                  </a:lnTo>
                  <a:lnTo>
                    <a:pt x="416473" y="1663700"/>
                  </a:lnTo>
                  <a:lnTo>
                    <a:pt x="496529" y="1663700"/>
                  </a:lnTo>
                  <a:lnTo>
                    <a:pt x="512550" y="1651000"/>
                  </a:lnTo>
                  <a:close/>
                </a:path>
                <a:path w="1710690" h="1854200">
                  <a:moveTo>
                    <a:pt x="1279431" y="1485900"/>
                  </a:moveTo>
                  <a:lnTo>
                    <a:pt x="894323" y="1485900"/>
                  </a:lnTo>
                  <a:lnTo>
                    <a:pt x="897441" y="1498600"/>
                  </a:lnTo>
                  <a:lnTo>
                    <a:pt x="904415" y="1511300"/>
                  </a:lnTo>
                  <a:lnTo>
                    <a:pt x="928196" y="1511300"/>
                  </a:lnTo>
                  <a:lnTo>
                    <a:pt x="1131669" y="1498600"/>
                  </a:lnTo>
                  <a:lnTo>
                    <a:pt x="1233412" y="1498600"/>
                  </a:lnTo>
                  <a:lnTo>
                    <a:pt x="1279431" y="1485900"/>
                  </a:lnTo>
                  <a:close/>
                </a:path>
                <a:path w="1710690" h="1854200">
                  <a:moveTo>
                    <a:pt x="739259" y="1193800"/>
                  </a:moveTo>
                  <a:lnTo>
                    <a:pt x="598741" y="1193800"/>
                  </a:lnTo>
                  <a:lnTo>
                    <a:pt x="650885" y="1219200"/>
                  </a:lnTo>
                  <a:lnTo>
                    <a:pt x="749246" y="1257300"/>
                  </a:lnTo>
                  <a:lnTo>
                    <a:pt x="780043" y="1270000"/>
                  </a:lnTo>
                  <a:lnTo>
                    <a:pt x="828744" y="1295400"/>
                  </a:lnTo>
                  <a:lnTo>
                    <a:pt x="879230" y="1320800"/>
                  </a:lnTo>
                  <a:lnTo>
                    <a:pt x="931650" y="1333500"/>
                  </a:lnTo>
                  <a:lnTo>
                    <a:pt x="986152" y="1333500"/>
                  </a:lnTo>
                  <a:lnTo>
                    <a:pt x="1022604" y="1346200"/>
                  </a:lnTo>
                  <a:lnTo>
                    <a:pt x="1095315" y="1346200"/>
                  </a:lnTo>
                  <a:lnTo>
                    <a:pt x="1131614" y="1358900"/>
                  </a:lnTo>
                  <a:lnTo>
                    <a:pt x="1159413" y="1371600"/>
                  </a:lnTo>
                  <a:lnTo>
                    <a:pt x="1180552" y="1384300"/>
                  </a:lnTo>
                  <a:lnTo>
                    <a:pt x="1192986" y="1409700"/>
                  </a:lnTo>
                  <a:lnTo>
                    <a:pt x="1194670" y="1447800"/>
                  </a:lnTo>
                  <a:lnTo>
                    <a:pt x="1087333" y="1447800"/>
                  </a:lnTo>
                  <a:lnTo>
                    <a:pt x="965408" y="1460500"/>
                  </a:lnTo>
                  <a:lnTo>
                    <a:pt x="910863" y="1460500"/>
                  </a:lnTo>
                  <a:lnTo>
                    <a:pt x="901038" y="1473200"/>
                  </a:lnTo>
                  <a:lnTo>
                    <a:pt x="895468" y="1485900"/>
                  </a:lnTo>
                  <a:lnTo>
                    <a:pt x="1324024" y="1485900"/>
                  </a:lnTo>
                  <a:lnTo>
                    <a:pt x="1367247" y="1460500"/>
                  </a:lnTo>
                  <a:lnTo>
                    <a:pt x="1409155" y="1447800"/>
                  </a:lnTo>
                  <a:lnTo>
                    <a:pt x="1432863" y="1435100"/>
                  </a:lnTo>
                  <a:lnTo>
                    <a:pt x="1251608" y="1435100"/>
                  </a:lnTo>
                  <a:lnTo>
                    <a:pt x="1250434" y="1422400"/>
                  </a:lnTo>
                  <a:lnTo>
                    <a:pt x="1231441" y="1358900"/>
                  </a:lnTo>
                  <a:lnTo>
                    <a:pt x="1173043" y="1308100"/>
                  </a:lnTo>
                  <a:lnTo>
                    <a:pt x="1132975" y="1308100"/>
                  </a:lnTo>
                  <a:lnTo>
                    <a:pt x="1081359" y="1295400"/>
                  </a:lnTo>
                  <a:lnTo>
                    <a:pt x="1029732" y="1295400"/>
                  </a:lnTo>
                  <a:lnTo>
                    <a:pt x="978145" y="1282700"/>
                  </a:lnTo>
                  <a:lnTo>
                    <a:pt x="926646" y="1282700"/>
                  </a:lnTo>
                  <a:lnTo>
                    <a:pt x="909915" y="1270000"/>
                  </a:lnTo>
                  <a:lnTo>
                    <a:pt x="893304" y="1270000"/>
                  </a:lnTo>
                  <a:lnTo>
                    <a:pt x="877107" y="1257300"/>
                  </a:lnTo>
                  <a:lnTo>
                    <a:pt x="861612" y="1257300"/>
                  </a:lnTo>
                  <a:lnTo>
                    <a:pt x="830863" y="1244600"/>
                  </a:lnTo>
                  <a:lnTo>
                    <a:pt x="800424" y="1219200"/>
                  </a:lnTo>
                  <a:lnTo>
                    <a:pt x="739259" y="1193800"/>
                  </a:lnTo>
                  <a:close/>
                </a:path>
                <a:path w="1710690" h="1854200">
                  <a:moveTo>
                    <a:pt x="247656" y="1320800"/>
                  </a:moveTo>
                  <a:lnTo>
                    <a:pt x="147072" y="1320800"/>
                  </a:lnTo>
                  <a:lnTo>
                    <a:pt x="156906" y="1333500"/>
                  </a:lnTo>
                  <a:lnTo>
                    <a:pt x="166596" y="1346200"/>
                  </a:lnTo>
                  <a:lnTo>
                    <a:pt x="177679" y="1358900"/>
                  </a:lnTo>
                  <a:lnTo>
                    <a:pt x="188716" y="1384300"/>
                  </a:lnTo>
                  <a:lnTo>
                    <a:pt x="199777" y="1397000"/>
                  </a:lnTo>
                  <a:lnTo>
                    <a:pt x="210930" y="1422400"/>
                  </a:lnTo>
                  <a:lnTo>
                    <a:pt x="219689" y="1435100"/>
                  </a:lnTo>
                  <a:lnTo>
                    <a:pt x="251327" y="1435100"/>
                  </a:lnTo>
                  <a:lnTo>
                    <a:pt x="259898" y="1422400"/>
                  </a:lnTo>
                  <a:lnTo>
                    <a:pt x="263867" y="1422400"/>
                  </a:lnTo>
                  <a:lnTo>
                    <a:pt x="263149" y="1409700"/>
                  </a:lnTo>
                  <a:lnTo>
                    <a:pt x="257661" y="1397000"/>
                  </a:lnTo>
                  <a:lnTo>
                    <a:pt x="250082" y="1384300"/>
                  </a:lnTo>
                  <a:lnTo>
                    <a:pt x="242292" y="1371600"/>
                  </a:lnTo>
                  <a:lnTo>
                    <a:pt x="225673" y="1333500"/>
                  </a:lnTo>
                  <a:lnTo>
                    <a:pt x="247656" y="1320800"/>
                  </a:lnTo>
                  <a:close/>
                </a:path>
                <a:path w="1710690" h="1854200">
                  <a:moveTo>
                    <a:pt x="1291218" y="1130300"/>
                  </a:moveTo>
                  <a:lnTo>
                    <a:pt x="1100449" y="1130300"/>
                  </a:lnTo>
                  <a:lnTo>
                    <a:pt x="1242414" y="1168400"/>
                  </a:lnTo>
                  <a:lnTo>
                    <a:pt x="1340559" y="1219200"/>
                  </a:lnTo>
                  <a:lnTo>
                    <a:pt x="1490891" y="1333500"/>
                  </a:lnTo>
                  <a:lnTo>
                    <a:pt x="1456962" y="1358900"/>
                  </a:lnTo>
                  <a:lnTo>
                    <a:pt x="1406021" y="1384300"/>
                  </a:lnTo>
                  <a:lnTo>
                    <a:pt x="1348240" y="1409700"/>
                  </a:lnTo>
                  <a:lnTo>
                    <a:pt x="1293791" y="1435100"/>
                  </a:lnTo>
                  <a:lnTo>
                    <a:pt x="1432863" y="1435100"/>
                  </a:lnTo>
                  <a:lnTo>
                    <a:pt x="1599390" y="1346200"/>
                  </a:lnTo>
                  <a:lnTo>
                    <a:pt x="1613616" y="1333500"/>
                  </a:lnTo>
                  <a:lnTo>
                    <a:pt x="1697490" y="1333500"/>
                  </a:lnTo>
                  <a:lnTo>
                    <a:pt x="1690263" y="1320800"/>
                  </a:lnTo>
                  <a:lnTo>
                    <a:pt x="1679653" y="1308100"/>
                  </a:lnTo>
                  <a:lnTo>
                    <a:pt x="1537512" y="1308100"/>
                  </a:lnTo>
                  <a:lnTo>
                    <a:pt x="1526450" y="1295400"/>
                  </a:lnTo>
                  <a:lnTo>
                    <a:pt x="1506975" y="1282700"/>
                  </a:lnTo>
                  <a:lnTo>
                    <a:pt x="1486832" y="1257300"/>
                  </a:lnTo>
                  <a:lnTo>
                    <a:pt x="1446264" y="1231900"/>
                  </a:lnTo>
                  <a:lnTo>
                    <a:pt x="1404201" y="1193800"/>
                  </a:lnTo>
                  <a:lnTo>
                    <a:pt x="1360425" y="1168400"/>
                  </a:lnTo>
                  <a:lnTo>
                    <a:pt x="1314890" y="1143000"/>
                  </a:lnTo>
                  <a:lnTo>
                    <a:pt x="1291218" y="1130300"/>
                  </a:lnTo>
                  <a:close/>
                </a:path>
                <a:path w="1710690" h="1854200">
                  <a:moveTo>
                    <a:pt x="1642599" y="1282700"/>
                  </a:moveTo>
                  <a:lnTo>
                    <a:pt x="1601568" y="1282700"/>
                  </a:lnTo>
                  <a:lnTo>
                    <a:pt x="1590699" y="1295400"/>
                  </a:lnTo>
                  <a:lnTo>
                    <a:pt x="1570334" y="1295400"/>
                  </a:lnTo>
                  <a:lnTo>
                    <a:pt x="1558647" y="1308100"/>
                  </a:lnTo>
                  <a:lnTo>
                    <a:pt x="1679653" y="1308100"/>
                  </a:lnTo>
                  <a:lnTo>
                    <a:pt x="1669043" y="1295400"/>
                  </a:lnTo>
                  <a:lnTo>
                    <a:pt x="1642599" y="1282700"/>
                  </a:lnTo>
                  <a:close/>
                </a:path>
                <a:path w="1710690" h="1854200">
                  <a:moveTo>
                    <a:pt x="166081" y="1270000"/>
                  </a:moveTo>
                  <a:lnTo>
                    <a:pt x="124841" y="1270000"/>
                  </a:lnTo>
                  <a:lnTo>
                    <a:pt x="103844" y="1282700"/>
                  </a:lnTo>
                  <a:lnTo>
                    <a:pt x="185800" y="1282700"/>
                  </a:lnTo>
                  <a:lnTo>
                    <a:pt x="166081" y="1270000"/>
                  </a:lnTo>
                  <a:close/>
                </a:path>
                <a:path w="1710690" h="1854200">
                  <a:moveTo>
                    <a:pt x="1136762" y="1079500"/>
                  </a:moveTo>
                  <a:lnTo>
                    <a:pt x="913704" y="1079500"/>
                  </a:lnTo>
                  <a:lnTo>
                    <a:pt x="865969" y="1092200"/>
                  </a:lnTo>
                  <a:lnTo>
                    <a:pt x="728720" y="1130300"/>
                  </a:lnTo>
                  <a:lnTo>
                    <a:pt x="684968" y="1155700"/>
                  </a:lnTo>
                  <a:lnTo>
                    <a:pt x="808646" y="1155700"/>
                  </a:lnTo>
                  <a:lnTo>
                    <a:pt x="845990" y="1143000"/>
                  </a:lnTo>
                  <a:lnTo>
                    <a:pt x="884959" y="1143000"/>
                  </a:lnTo>
                  <a:lnTo>
                    <a:pt x="925447" y="1130300"/>
                  </a:lnTo>
                  <a:lnTo>
                    <a:pt x="1291218" y="1130300"/>
                  </a:lnTo>
                  <a:lnTo>
                    <a:pt x="1267545" y="1117600"/>
                  </a:lnTo>
                  <a:lnTo>
                    <a:pt x="1167236" y="1092200"/>
                  </a:lnTo>
                  <a:lnTo>
                    <a:pt x="1136762" y="1079500"/>
                  </a:lnTo>
                  <a:close/>
                </a:path>
                <a:path w="1710690" h="1854200">
                  <a:moveTo>
                    <a:pt x="1042706" y="1066800"/>
                  </a:moveTo>
                  <a:lnTo>
                    <a:pt x="971933" y="1066800"/>
                  </a:lnTo>
                  <a:lnTo>
                    <a:pt x="967190" y="1079500"/>
                  </a:lnTo>
                  <a:lnTo>
                    <a:pt x="1074540" y="1079500"/>
                  </a:lnTo>
                  <a:lnTo>
                    <a:pt x="1042706" y="1066800"/>
                  </a:lnTo>
                  <a:close/>
                </a:path>
                <a:path w="1710690" h="1854200">
                  <a:moveTo>
                    <a:pt x="1098589" y="952500"/>
                  </a:moveTo>
                  <a:lnTo>
                    <a:pt x="917401" y="952500"/>
                  </a:lnTo>
                  <a:lnTo>
                    <a:pt x="937307" y="977900"/>
                  </a:lnTo>
                  <a:lnTo>
                    <a:pt x="953839" y="1003300"/>
                  </a:lnTo>
                  <a:lnTo>
                    <a:pt x="966931" y="1028700"/>
                  </a:lnTo>
                  <a:lnTo>
                    <a:pt x="976519" y="1054100"/>
                  </a:lnTo>
                  <a:lnTo>
                    <a:pt x="977650" y="1066800"/>
                  </a:lnTo>
                  <a:lnTo>
                    <a:pt x="1043554" y="1066800"/>
                  </a:lnTo>
                  <a:lnTo>
                    <a:pt x="1044308" y="1054100"/>
                  </a:lnTo>
                  <a:lnTo>
                    <a:pt x="1045774" y="1054100"/>
                  </a:lnTo>
                  <a:lnTo>
                    <a:pt x="1054720" y="1028700"/>
                  </a:lnTo>
                  <a:lnTo>
                    <a:pt x="1066743" y="1003300"/>
                  </a:lnTo>
                  <a:lnTo>
                    <a:pt x="1081485" y="977900"/>
                  </a:lnTo>
                  <a:lnTo>
                    <a:pt x="1098589" y="952500"/>
                  </a:lnTo>
                  <a:close/>
                </a:path>
                <a:path w="1710690" h="1854200">
                  <a:moveTo>
                    <a:pt x="896218" y="939800"/>
                  </a:moveTo>
                  <a:lnTo>
                    <a:pt x="793927" y="939800"/>
                  </a:lnTo>
                  <a:lnTo>
                    <a:pt x="844841" y="952500"/>
                  </a:lnTo>
                  <a:lnTo>
                    <a:pt x="896218" y="939800"/>
                  </a:lnTo>
                  <a:close/>
                </a:path>
                <a:path w="1710690" h="1854200">
                  <a:moveTo>
                    <a:pt x="1112408" y="939800"/>
                  </a:moveTo>
                  <a:lnTo>
                    <a:pt x="903171" y="939800"/>
                  </a:lnTo>
                  <a:lnTo>
                    <a:pt x="912647" y="952500"/>
                  </a:lnTo>
                  <a:lnTo>
                    <a:pt x="1105222" y="952500"/>
                  </a:lnTo>
                  <a:lnTo>
                    <a:pt x="1112408" y="939800"/>
                  </a:lnTo>
                  <a:close/>
                </a:path>
                <a:path w="1710690" h="1854200">
                  <a:moveTo>
                    <a:pt x="1235976" y="939800"/>
                  </a:moveTo>
                  <a:lnTo>
                    <a:pt x="1171401" y="939800"/>
                  </a:lnTo>
                  <a:lnTo>
                    <a:pt x="1185015" y="952500"/>
                  </a:lnTo>
                  <a:lnTo>
                    <a:pt x="1235976" y="939800"/>
                  </a:lnTo>
                  <a:close/>
                </a:path>
                <a:path w="1710690" h="1854200">
                  <a:moveTo>
                    <a:pt x="488387" y="508000"/>
                  </a:moveTo>
                  <a:lnTo>
                    <a:pt x="366541" y="508000"/>
                  </a:lnTo>
                  <a:lnTo>
                    <a:pt x="352015" y="520700"/>
                  </a:lnTo>
                  <a:lnTo>
                    <a:pt x="343826" y="546100"/>
                  </a:lnTo>
                  <a:lnTo>
                    <a:pt x="343544" y="558800"/>
                  </a:lnTo>
                  <a:lnTo>
                    <a:pt x="355754" y="609600"/>
                  </a:lnTo>
                  <a:lnTo>
                    <a:pt x="371665" y="660400"/>
                  </a:lnTo>
                  <a:lnTo>
                    <a:pt x="391403" y="698500"/>
                  </a:lnTo>
                  <a:lnTo>
                    <a:pt x="415094" y="736600"/>
                  </a:lnTo>
                  <a:lnTo>
                    <a:pt x="442864" y="774700"/>
                  </a:lnTo>
                  <a:lnTo>
                    <a:pt x="474838" y="812800"/>
                  </a:lnTo>
                  <a:lnTo>
                    <a:pt x="511142" y="850900"/>
                  </a:lnTo>
                  <a:lnTo>
                    <a:pt x="551901" y="876300"/>
                  </a:lnTo>
                  <a:lnTo>
                    <a:pt x="597243" y="901700"/>
                  </a:lnTo>
                  <a:lnTo>
                    <a:pt x="743593" y="939800"/>
                  </a:lnTo>
                  <a:lnTo>
                    <a:pt x="980655" y="939800"/>
                  </a:lnTo>
                  <a:lnTo>
                    <a:pt x="973758" y="927100"/>
                  </a:lnTo>
                  <a:lnTo>
                    <a:pt x="967357" y="927100"/>
                  </a:lnTo>
                  <a:lnTo>
                    <a:pt x="961593" y="914400"/>
                  </a:lnTo>
                  <a:lnTo>
                    <a:pt x="956604" y="914400"/>
                  </a:lnTo>
                  <a:lnTo>
                    <a:pt x="952009" y="901700"/>
                  </a:lnTo>
                  <a:lnTo>
                    <a:pt x="947791" y="901700"/>
                  </a:lnTo>
                  <a:lnTo>
                    <a:pt x="944395" y="889000"/>
                  </a:lnTo>
                  <a:lnTo>
                    <a:pt x="761966" y="889000"/>
                  </a:lnTo>
                  <a:lnTo>
                    <a:pt x="647967" y="863600"/>
                  </a:lnTo>
                  <a:lnTo>
                    <a:pt x="599682" y="838200"/>
                  </a:lnTo>
                  <a:lnTo>
                    <a:pt x="561192" y="812800"/>
                  </a:lnTo>
                  <a:lnTo>
                    <a:pt x="525823" y="787400"/>
                  </a:lnTo>
                  <a:lnTo>
                    <a:pt x="493913" y="749300"/>
                  </a:lnTo>
                  <a:lnTo>
                    <a:pt x="465802" y="711200"/>
                  </a:lnTo>
                  <a:lnTo>
                    <a:pt x="441826" y="673100"/>
                  </a:lnTo>
                  <a:lnTo>
                    <a:pt x="422325" y="635000"/>
                  </a:lnTo>
                  <a:lnTo>
                    <a:pt x="407636" y="584200"/>
                  </a:lnTo>
                  <a:lnTo>
                    <a:pt x="506645" y="584200"/>
                  </a:lnTo>
                  <a:lnTo>
                    <a:pt x="484147" y="571500"/>
                  </a:lnTo>
                  <a:lnTo>
                    <a:pt x="702883" y="571500"/>
                  </a:lnTo>
                  <a:lnTo>
                    <a:pt x="680650" y="558800"/>
                  </a:lnTo>
                  <a:lnTo>
                    <a:pt x="587080" y="533400"/>
                  </a:lnTo>
                  <a:lnTo>
                    <a:pt x="488387" y="508000"/>
                  </a:lnTo>
                  <a:close/>
                </a:path>
                <a:path w="1710690" h="1854200">
                  <a:moveTo>
                    <a:pt x="1021774" y="0"/>
                  </a:moveTo>
                  <a:lnTo>
                    <a:pt x="996414" y="0"/>
                  </a:lnTo>
                  <a:lnTo>
                    <a:pt x="989677" y="12700"/>
                  </a:lnTo>
                  <a:lnTo>
                    <a:pt x="982761" y="12700"/>
                  </a:lnTo>
                  <a:lnTo>
                    <a:pt x="976334" y="25400"/>
                  </a:lnTo>
                  <a:lnTo>
                    <a:pt x="971064" y="25400"/>
                  </a:lnTo>
                  <a:lnTo>
                    <a:pt x="945463" y="76200"/>
                  </a:lnTo>
                  <a:lnTo>
                    <a:pt x="922164" y="114300"/>
                  </a:lnTo>
                  <a:lnTo>
                    <a:pt x="901450" y="165100"/>
                  </a:lnTo>
                  <a:lnTo>
                    <a:pt x="883609" y="215900"/>
                  </a:lnTo>
                  <a:lnTo>
                    <a:pt x="868924" y="254000"/>
                  </a:lnTo>
                  <a:lnTo>
                    <a:pt x="857682" y="304800"/>
                  </a:lnTo>
                  <a:lnTo>
                    <a:pt x="850167" y="355600"/>
                  </a:lnTo>
                  <a:lnTo>
                    <a:pt x="847013" y="406400"/>
                  </a:lnTo>
                  <a:lnTo>
                    <a:pt x="848754" y="457200"/>
                  </a:lnTo>
                  <a:lnTo>
                    <a:pt x="855542" y="508000"/>
                  </a:lnTo>
                  <a:lnTo>
                    <a:pt x="867528" y="546100"/>
                  </a:lnTo>
                  <a:lnTo>
                    <a:pt x="884861" y="596900"/>
                  </a:lnTo>
                  <a:lnTo>
                    <a:pt x="907693" y="635000"/>
                  </a:lnTo>
                  <a:lnTo>
                    <a:pt x="936175" y="673100"/>
                  </a:lnTo>
                  <a:lnTo>
                    <a:pt x="970457" y="711200"/>
                  </a:lnTo>
                  <a:lnTo>
                    <a:pt x="974795" y="711200"/>
                  </a:lnTo>
                  <a:lnTo>
                    <a:pt x="978204" y="723900"/>
                  </a:lnTo>
                  <a:lnTo>
                    <a:pt x="980456" y="736600"/>
                  </a:lnTo>
                  <a:lnTo>
                    <a:pt x="981325" y="736600"/>
                  </a:lnTo>
                  <a:lnTo>
                    <a:pt x="981798" y="787400"/>
                  </a:lnTo>
                  <a:lnTo>
                    <a:pt x="981878" y="863600"/>
                  </a:lnTo>
                  <a:lnTo>
                    <a:pt x="981765" y="927100"/>
                  </a:lnTo>
                  <a:lnTo>
                    <a:pt x="981158" y="927100"/>
                  </a:lnTo>
                  <a:lnTo>
                    <a:pt x="980655" y="939800"/>
                  </a:lnTo>
                  <a:lnTo>
                    <a:pt x="1036161" y="939800"/>
                  </a:lnTo>
                  <a:lnTo>
                    <a:pt x="1036232" y="787400"/>
                  </a:lnTo>
                  <a:lnTo>
                    <a:pt x="1036559" y="736600"/>
                  </a:lnTo>
                  <a:lnTo>
                    <a:pt x="1036622" y="723900"/>
                  </a:lnTo>
                  <a:lnTo>
                    <a:pt x="1041083" y="723900"/>
                  </a:lnTo>
                  <a:lnTo>
                    <a:pt x="1045732" y="711200"/>
                  </a:lnTo>
                  <a:lnTo>
                    <a:pt x="1082577" y="673100"/>
                  </a:lnTo>
                  <a:lnTo>
                    <a:pt x="1102637" y="647700"/>
                  </a:lnTo>
                  <a:lnTo>
                    <a:pt x="981367" y="647700"/>
                  </a:lnTo>
                  <a:lnTo>
                    <a:pt x="975001" y="635000"/>
                  </a:lnTo>
                  <a:lnTo>
                    <a:pt x="970530" y="635000"/>
                  </a:lnTo>
                  <a:lnTo>
                    <a:pt x="966572" y="622300"/>
                  </a:lnTo>
                  <a:lnTo>
                    <a:pt x="937591" y="571500"/>
                  </a:lnTo>
                  <a:lnTo>
                    <a:pt x="917482" y="533400"/>
                  </a:lnTo>
                  <a:lnTo>
                    <a:pt x="905546" y="482600"/>
                  </a:lnTo>
                  <a:lnTo>
                    <a:pt x="901085" y="419100"/>
                  </a:lnTo>
                  <a:lnTo>
                    <a:pt x="903401" y="368300"/>
                  </a:lnTo>
                  <a:lnTo>
                    <a:pt x="910396" y="317500"/>
                  </a:lnTo>
                  <a:lnTo>
                    <a:pt x="921380" y="266700"/>
                  </a:lnTo>
                  <a:lnTo>
                    <a:pt x="935938" y="228600"/>
                  </a:lnTo>
                  <a:lnTo>
                    <a:pt x="953657" y="177800"/>
                  </a:lnTo>
                  <a:lnTo>
                    <a:pt x="974121" y="139700"/>
                  </a:lnTo>
                  <a:lnTo>
                    <a:pt x="975399" y="139700"/>
                  </a:lnTo>
                  <a:lnTo>
                    <a:pt x="977043" y="127000"/>
                  </a:lnTo>
                  <a:lnTo>
                    <a:pt x="1097313" y="127000"/>
                  </a:lnTo>
                  <a:lnTo>
                    <a:pt x="1079675" y="88900"/>
                  </a:lnTo>
                  <a:lnTo>
                    <a:pt x="1053574" y="38100"/>
                  </a:lnTo>
                  <a:lnTo>
                    <a:pt x="1046743" y="38100"/>
                  </a:lnTo>
                  <a:lnTo>
                    <a:pt x="1038699" y="25400"/>
                  </a:lnTo>
                  <a:lnTo>
                    <a:pt x="1030143" y="12700"/>
                  </a:lnTo>
                  <a:lnTo>
                    <a:pt x="1021774" y="0"/>
                  </a:lnTo>
                  <a:close/>
                </a:path>
                <a:path w="1710690" h="1854200">
                  <a:moveTo>
                    <a:pt x="1652007" y="508000"/>
                  </a:moveTo>
                  <a:lnTo>
                    <a:pt x="1529248" y="508000"/>
                  </a:lnTo>
                  <a:lnTo>
                    <a:pt x="1337142" y="558800"/>
                  </a:lnTo>
                  <a:lnTo>
                    <a:pt x="1245173" y="609600"/>
                  </a:lnTo>
                  <a:lnTo>
                    <a:pt x="1203945" y="647700"/>
                  </a:lnTo>
                  <a:lnTo>
                    <a:pt x="1168016" y="685800"/>
                  </a:lnTo>
                  <a:lnTo>
                    <a:pt x="1137634" y="723900"/>
                  </a:lnTo>
                  <a:lnTo>
                    <a:pt x="1113049" y="762000"/>
                  </a:lnTo>
                  <a:lnTo>
                    <a:pt x="1094510" y="812800"/>
                  </a:lnTo>
                  <a:lnTo>
                    <a:pt x="1082265" y="863600"/>
                  </a:lnTo>
                  <a:lnTo>
                    <a:pt x="1075649" y="889000"/>
                  </a:lnTo>
                  <a:lnTo>
                    <a:pt x="1064832" y="914400"/>
                  </a:lnTo>
                  <a:lnTo>
                    <a:pt x="1051206" y="927100"/>
                  </a:lnTo>
                  <a:lnTo>
                    <a:pt x="1036161" y="939800"/>
                  </a:lnTo>
                  <a:lnTo>
                    <a:pt x="1286148" y="939800"/>
                  </a:lnTo>
                  <a:lnTo>
                    <a:pt x="1430966" y="901700"/>
                  </a:lnTo>
                  <a:lnTo>
                    <a:pt x="1443768" y="889000"/>
                  </a:lnTo>
                  <a:lnTo>
                    <a:pt x="1174471" y="889000"/>
                  </a:lnTo>
                  <a:lnTo>
                    <a:pt x="1215535" y="850900"/>
                  </a:lnTo>
                  <a:lnTo>
                    <a:pt x="1236382" y="838200"/>
                  </a:lnTo>
                  <a:lnTo>
                    <a:pt x="1146367" y="838200"/>
                  </a:lnTo>
                  <a:lnTo>
                    <a:pt x="1163401" y="787400"/>
                  </a:lnTo>
                  <a:lnTo>
                    <a:pt x="1187309" y="749300"/>
                  </a:lnTo>
                  <a:lnTo>
                    <a:pt x="1217820" y="711200"/>
                  </a:lnTo>
                  <a:lnTo>
                    <a:pt x="1254668" y="673100"/>
                  </a:lnTo>
                  <a:lnTo>
                    <a:pt x="1293080" y="647700"/>
                  </a:lnTo>
                  <a:lnTo>
                    <a:pt x="1333432" y="622300"/>
                  </a:lnTo>
                  <a:lnTo>
                    <a:pt x="1375493" y="609600"/>
                  </a:lnTo>
                  <a:lnTo>
                    <a:pt x="1463814" y="584200"/>
                  </a:lnTo>
                  <a:lnTo>
                    <a:pt x="1509613" y="571500"/>
                  </a:lnTo>
                  <a:lnTo>
                    <a:pt x="1674107" y="571500"/>
                  </a:lnTo>
                  <a:lnTo>
                    <a:pt x="1677011" y="558800"/>
                  </a:lnTo>
                  <a:lnTo>
                    <a:pt x="1677215" y="546100"/>
                  </a:lnTo>
                  <a:lnTo>
                    <a:pt x="1668366" y="520700"/>
                  </a:lnTo>
                  <a:lnTo>
                    <a:pt x="1652007" y="508000"/>
                  </a:lnTo>
                  <a:close/>
                </a:path>
                <a:path w="1710690" h="1854200">
                  <a:moveTo>
                    <a:pt x="506645" y="584200"/>
                  </a:moveTo>
                  <a:lnTo>
                    <a:pt x="407636" y="584200"/>
                  </a:lnTo>
                  <a:lnTo>
                    <a:pt x="454147" y="622300"/>
                  </a:lnTo>
                  <a:lnTo>
                    <a:pt x="545484" y="673100"/>
                  </a:lnTo>
                  <a:lnTo>
                    <a:pt x="634534" y="723900"/>
                  </a:lnTo>
                  <a:lnTo>
                    <a:pt x="678186" y="762000"/>
                  </a:lnTo>
                  <a:lnTo>
                    <a:pt x="721250" y="787400"/>
                  </a:lnTo>
                  <a:lnTo>
                    <a:pt x="763719" y="825500"/>
                  </a:lnTo>
                  <a:lnTo>
                    <a:pt x="805587" y="850900"/>
                  </a:lnTo>
                  <a:lnTo>
                    <a:pt x="846848" y="889000"/>
                  </a:lnTo>
                  <a:lnTo>
                    <a:pt x="944395" y="889000"/>
                  </a:lnTo>
                  <a:lnTo>
                    <a:pt x="942269" y="876300"/>
                  </a:lnTo>
                  <a:lnTo>
                    <a:pt x="932728" y="838200"/>
                  </a:lnTo>
                  <a:lnTo>
                    <a:pt x="876627" y="838200"/>
                  </a:lnTo>
                  <a:lnTo>
                    <a:pt x="834531" y="812800"/>
                  </a:lnTo>
                  <a:lnTo>
                    <a:pt x="792025" y="774700"/>
                  </a:lnTo>
                  <a:lnTo>
                    <a:pt x="749124" y="749300"/>
                  </a:lnTo>
                  <a:lnTo>
                    <a:pt x="705840" y="711200"/>
                  </a:lnTo>
                  <a:lnTo>
                    <a:pt x="662186" y="685800"/>
                  </a:lnTo>
                  <a:lnTo>
                    <a:pt x="618177" y="647700"/>
                  </a:lnTo>
                  <a:lnTo>
                    <a:pt x="506645" y="584200"/>
                  </a:lnTo>
                  <a:close/>
                </a:path>
                <a:path w="1710690" h="1854200">
                  <a:moveTo>
                    <a:pt x="1450578" y="850900"/>
                  </a:moveTo>
                  <a:lnTo>
                    <a:pt x="1377308" y="850900"/>
                  </a:lnTo>
                  <a:lnTo>
                    <a:pt x="1282719" y="889000"/>
                  </a:lnTo>
                  <a:lnTo>
                    <a:pt x="1443768" y="889000"/>
                  </a:lnTo>
                  <a:lnTo>
                    <a:pt x="1451370" y="876300"/>
                  </a:lnTo>
                  <a:lnTo>
                    <a:pt x="1453673" y="863600"/>
                  </a:lnTo>
                  <a:lnTo>
                    <a:pt x="1450578" y="850900"/>
                  </a:lnTo>
                  <a:close/>
                </a:path>
                <a:path w="1710690" h="1854200">
                  <a:moveTo>
                    <a:pt x="1434332" y="838200"/>
                  </a:moveTo>
                  <a:lnTo>
                    <a:pt x="1422516" y="838200"/>
                  </a:lnTo>
                  <a:lnTo>
                    <a:pt x="1408443" y="850900"/>
                  </a:lnTo>
                  <a:lnTo>
                    <a:pt x="1443738" y="850900"/>
                  </a:lnTo>
                  <a:lnTo>
                    <a:pt x="1434332" y="838200"/>
                  </a:lnTo>
                  <a:close/>
                </a:path>
                <a:path w="1710690" h="1854200">
                  <a:moveTo>
                    <a:pt x="702883" y="571500"/>
                  </a:moveTo>
                  <a:lnTo>
                    <a:pt x="533965" y="571500"/>
                  </a:lnTo>
                  <a:lnTo>
                    <a:pt x="629834" y="596900"/>
                  </a:lnTo>
                  <a:lnTo>
                    <a:pt x="675303" y="622300"/>
                  </a:lnTo>
                  <a:lnTo>
                    <a:pt x="718740" y="647700"/>
                  </a:lnTo>
                  <a:lnTo>
                    <a:pt x="759855" y="673100"/>
                  </a:lnTo>
                  <a:lnTo>
                    <a:pt x="798357" y="698500"/>
                  </a:lnTo>
                  <a:lnTo>
                    <a:pt x="824702" y="736600"/>
                  </a:lnTo>
                  <a:lnTo>
                    <a:pt x="846932" y="762000"/>
                  </a:lnTo>
                  <a:lnTo>
                    <a:pt x="864441" y="800100"/>
                  </a:lnTo>
                  <a:lnTo>
                    <a:pt x="876627" y="838200"/>
                  </a:lnTo>
                  <a:lnTo>
                    <a:pt x="932728" y="838200"/>
                  </a:lnTo>
                  <a:lnTo>
                    <a:pt x="918927" y="787400"/>
                  </a:lnTo>
                  <a:lnTo>
                    <a:pt x="900404" y="749300"/>
                  </a:lnTo>
                  <a:lnTo>
                    <a:pt x="876699" y="711200"/>
                  </a:lnTo>
                  <a:lnTo>
                    <a:pt x="847350" y="673100"/>
                  </a:lnTo>
                  <a:lnTo>
                    <a:pt x="808626" y="635000"/>
                  </a:lnTo>
                  <a:lnTo>
                    <a:pt x="767829" y="609600"/>
                  </a:lnTo>
                  <a:lnTo>
                    <a:pt x="725117" y="584200"/>
                  </a:lnTo>
                  <a:lnTo>
                    <a:pt x="702883" y="571500"/>
                  </a:lnTo>
                  <a:close/>
                </a:path>
                <a:path w="1710690" h="1854200">
                  <a:moveTo>
                    <a:pt x="1674107" y="571500"/>
                  </a:moveTo>
                  <a:lnTo>
                    <a:pt x="1540334" y="571500"/>
                  </a:lnTo>
                  <a:lnTo>
                    <a:pt x="1494370" y="596900"/>
                  </a:lnTo>
                  <a:lnTo>
                    <a:pt x="1404090" y="647700"/>
                  </a:lnTo>
                  <a:lnTo>
                    <a:pt x="1359772" y="685800"/>
                  </a:lnTo>
                  <a:lnTo>
                    <a:pt x="1272776" y="736600"/>
                  </a:lnTo>
                  <a:lnTo>
                    <a:pt x="1230096" y="774700"/>
                  </a:lnTo>
                  <a:lnTo>
                    <a:pt x="1187960" y="800100"/>
                  </a:lnTo>
                  <a:lnTo>
                    <a:pt x="1146367" y="838200"/>
                  </a:lnTo>
                  <a:lnTo>
                    <a:pt x="1236382" y="838200"/>
                  </a:lnTo>
                  <a:lnTo>
                    <a:pt x="1257229" y="825500"/>
                  </a:lnTo>
                  <a:lnTo>
                    <a:pt x="1299529" y="787400"/>
                  </a:lnTo>
                  <a:lnTo>
                    <a:pt x="1385834" y="736600"/>
                  </a:lnTo>
                  <a:lnTo>
                    <a:pt x="1429787" y="698500"/>
                  </a:lnTo>
                  <a:lnTo>
                    <a:pt x="1564527" y="622300"/>
                  </a:lnTo>
                  <a:lnTo>
                    <a:pt x="1610311" y="596900"/>
                  </a:lnTo>
                  <a:lnTo>
                    <a:pt x="1668298" y="596900"/>
                  </a:lnTo>
                  <a:lnTo>
                    <a:pt x="1674107" y="571500"/>
                  </a:lnTo>
                  <a:close/>
                </a:path>
                <a:path w="1710690" h="1854200">
                  <a:moveTo>
                    <a:pt x="1541596" y="812800"/>
                  </a:moveTo>
                  <a:lnTo>
                    <a:pt x="1520614" y="812800"/>
                  </a:lnTo>
                  <a:lnTo>
                    <a:pt x="1530943" y="825500"/>
                  </a:lnTo>
                  <a:lnTo>
                    <a:pt x="1541596" y="812800"/>
                  </a:lnTo>
                  <a:close/>
                </a:path>
                <a:path w="1710690" h="1854200">
                  <a:moveTo>
                    <a:pt x="1668298" y="596900"/>
                  </a:moveTo>
                  <a:lnTo>
                    <a:pt x="1612186" y="596900"/>
                  </a:lnTo>
                  <a:lnTo>
                    <a:pt x="1609222" y="609600"/>
                  </a:lnTo>
                  <a:lnTo>
                    <a:pt x="1607390" y="609600"/>
                  </a:lnTo>
                  <a:lnTo>
                    <a:pt x="1589861" y="660400"/>
                  </a:lnTo>
                  <a:lnTo>
                    <a:pt x="1568577" y="698500"/>
                  </a:lnTo>
                  <a:lnTo>
                    <a:pt x="1543182" y="736600"/>
                  </a:lnTo>
                  <a:lnTo>
                    <a:pt x="1513320" y="774700"/>
                  </a:lnTo>
                  <a:lnTo>
                    <a:pt x="1505150" y="787400"/>
                  </a:lnTo>
                  <a:lnTo>
                    <a:pt x="1502062" y="787400"/>
                  </a:lnTo>
                  <a:lnTo>
                    <a:pt x="1504006" y="800100"/>
                  </a:lnTo>
                  <a:lnTo>
                    <a:pt x="1510932" y="812800"/>
                  </a:lnTo>
                  <a:lnTo>
                    <a:pt x="1552250" y="812800"/>
                  </a:lnTo>
                  <a:lnTo>
                    <a:pt x="1582789" y="774700"/>
                  </a:lnTo>
                  <a:lnTo>
                    <a:pt x="1609202" y="736600"/>
                  </a:lnTo>
                  <a:lnTo>
                    <a:pt x="1631660" y="698500"/>
                  </a:lnTo>
                  <a:lnTo>
                    <a:pt x="1650334" y="647700"/>
                  </a:lnTo>
                  <a:lnTo>
                    <a:pt x="1665394" y="609600"/>
                  </a:lnTo>
                  <a:lnTo>
                    <a:pt x="1668298" y="596900"/>
                  </a:lnTo>
                  <a:close/>
                </a:path>
                <a:path w="1710690" h="1854200">
                  <a:moveTo>
                    <a:pt x="1037219" y="127000"/>
                  </a:moveTo>
                  <a:lnTo>
                    <a:pt x="981367" y="127000"/>
                  </a:lnTo>
                  <a:lnTo>
                    <a:pt x="981367" y="647700"/>
                  </a:lnTo>
                  <a:lnTo>
                    <a:pt x="1102637" y="647700"/>
                  </a:lnTo>
                  <a:lnTo>
                    <a:pt x="1112668" y="635000"/>
                  </a:lnTo>
                  <a:lnTo>
                    <a:pt x="1037219" y="635000"/>
                  </a:lnTo>
                  <a:lnTo>
                    <a:pt x="1037219" y="127000"/>
                  </a:lnTo>
                  <a:close/>
                </a:path>
                <a:path w="1710690" h="1854200">
                  <a:moveTo>
                    <a:pt x="1097313" y="127000"/>
                  </a:moveTo>
                  <a:lnTo>
                    <a:pt x="1040318" y="127000"/>
                  </a:lnTo>
                  <a:lnTo>
                    <a:pt x="1063446" y="177800"/>
                  </a:lnTo>
                  <a:lnTo>
                    <a:pt x="1083146" y="228600"/>
                  </a:lnTo>
                  <a:lnTo>
                    <a:pt x="1098818" y="279400"/>
                  </a:lnTo>
                  <a:lnTo>
                    <a:pt x="1109864" y="330200"/>
                  </a:lnTo>
                  <a:lnTo>
                    <a:pt x="1115687" y="393700"/>
                  </a:lnTo>
                  <a:lnTo>
                    <a:pt x="1115688" y="444500"/>
                  </a:lnTo>
                  <a:lnTo>
                    <a:pt x="1109328" y="495300"/>
                  </a:lnTo>
                  <a:lnTo>
                    <a:pt x="1095968" y="546100"/>
                  </a:lnTo>
                  <a:lnTo>
                    <a:pt x="1075592" y="584200"/>
                  </a:lnTo>
                  <a:lnTo>
                    <a:pt x="1048182" y="635000"/>
                  </a:lnTo>
                  <a:lnTo>
                    <a:pt x="1112668" y="635000"/>
                  </a:lnTo>
                  <a:lnTo>
                    <a:pt x="1136243" y="584200"/>
                  </a:lnTo>
                  <a:lnTo>
                    <a:pt x="1153543" y="533400"/>
                  </a:lnTo>
                  <a:lnTo>
                    <a:pt x="1164806" y="495300"/>
                  </a:lnTo>
                  <a:lnTo>
                    <a:pt x="1170273" y="444500"/>
                  </a:lnTo>
                  <a:lnTo>
                    <a:pt x="1170183" y="393700"/>
                  </a:lnTo>
                  <a:lnTo>
                    <a:pt x="1164775" y="330200"/>
                  </a:lnTo>
                  <a:lnTo>
                    <a:pt x="1154917" y="279400"/>
                  </a:lnTo>
                  <a:lnTo>
                    <a:pt x="1141146" y="228600"/>
                  </a:lnTo>
                  <a:lnTo>
                    <a:pt x="1123793" y="177800"/>
                  </a:lnTo>
                  <a:lnTo>
                    <a:pt x="1103192" y="139700"/>
                  </a:lnTo>
                  <a:lnTo>
                    <a:pt x="1097313" y="127000"/>
                  </a:lnTo>
                  <a:close/>
                </a:path>
              </a:pathLst>
            </a:custGeom>
            <a:solidFill>
              <a:srgbClr val="28388E"/>
            </a:solidFill>
          </p:spPr>
          <p:txBody>
            <a:bodyPr wrap="square" lIns="0" tIns="0" rIns="0" bIns="0" rtlCol="0"/>
            <a:lstStyle/>
            <a:p>
              <a:endParaRPr/>
            </a:p>
          </p:txBody>
        </p:sp>
        <p:pic>
          <p:nvPicPr>
            <p:cNvPr id="71" name="object 71"/>
            <p:cNvPicPr/>
            <p:nvPr/>
          </p:nvPicPr>
          <p:blipFill>
            <a:blip r:embed="rId42" cstate="print"/>
            <a:stretch>
              <a:fillRect/>
            </a:stretch>
          </p:blipFill>
          <p:spPr>
            <a:xfrm>
              <a:off x="2997956" y="6287652"/>
              <a:ext cx="1960314" cy="1837637"/>
            </a:xfrm>
            <a:prstGeom prst="rect">
              <a:avLst/>
            </a:prstGeom>
          </p:spPr>
        </p:pic>
      </p:grpSp>
      <p:sp>
        <p:nvSpPr>
          <p:cNvPr id="72" name="object 72"/>
          <p:cNvSpPr txBox="1"/>
          <p:nvPr/>
        </p:nvSpPr>
        <p:spPr>
          <a:xfrm>
            <a:off x="3064834" y="3739458"/>
            <a:ext cx="4228465" cy="1239520"/>
          </a:xfrm>
          <a:prstGeom prst="rect">
            <a:avLst/>
          </a:prstGeom>
        </p:spPr>
        <p:txBody>
          <a:bodyPr vert="horz" wrap="square" lIns="0" tIns="22860" rIns="0" bIns="0" rtlCol="0">
            <a:spAutoFit/>
          </a:bodyPr>
          <a:lstStyle/>
          <a:p>
            <a:pPr marL="12700" marR="5080">
              <a:lnSpc>
                <a:spcPts val="2390"/>
              </a:lnSpc>
              <a:spcBef>
                <a:spcPts val="180"/>
              </a:spcBef>
              <a:tabLst>
                <a:tab pos="1936114" algn="l"/>
                <a:tab pos="2481580" algn="l"/>
              </a:tabLst>
            </a:pPr>
            <a:r>
              <a:rPr sz="2000" spc="60" dirty="0">
                <a:solidFill>
                  <a:srgbClr val="118442"/>
                </a:solidFill>
                <a:latin typeface="Trebuchet MS"/>
                <a:cs typeface="Trebuchet MS"/>
              </a:rPr>
              <a:t>Research</a:t>
            </a:r>
            <a:r>
              <a:rPr sz="2000" spc="-95" dirty="0">
                <a:solidFill>
                  <a:srgbClr val="118442"/>
                </a:solidFill>
                <a:latin typeface="Trebuchet MS"/>
                <a:cs typeface="Trebuchet MS"/>
              </a:rPr>
              <a:t> </a:t>
            </a:r>
            <a:r>
              <a:rPr sz="2000" spc="65" dirty="0">
                <a:solidFill>
                  <a:srgbClr val="118442"/>
                </a:solidFill>
                <a:latin typeface="Trebuchet MS"/>
                <a:cs typeface="Trebuchet MS"/>
              </a:rPr>
              <a:t>and</a:t>
            </a:r>
            <a:r>
              <a:rPr sz="2000" spc="-95" dirty="0">
                <a:solidFill>
                  <a:srgbClr val="118442"/>
                </a:solidFill>
                <a:latin typeface="Trebuchet MS"/>
                <a:cs typeface="Trebuchet MS"/>
              </a:rPr>
              <a:t> </a:t>
            </a:r>
            <a:r>
              <a:rPr sz="2000" spc="50" dirty="0">
                <a:solidFill>
                  <a:srgbClr val="118442"/>
                </a:solidFill>
                <a:latin typeface="Trebuchet MS"/>
                <a:cs typeface="Trebuchet MS"/>
              </a:rPr>
              <a:t>development</a:t>
            </a:r>
            <a:r>
              <a:rPr sz="2000" spc="-90" dirty="0">
                <a:solidFill>
                  <a:srgbClr val="118442"/>
                </a:solidFill>
                <a:latin typeface="Trebuchet MS"/>
                <a:cs typeface="Trebuchet MS"/>
              </a:rPr>
              <a:t> </a:t>
            </a:r>
            <a:r>
              <a:rPr sz="2000" spc="-215" dirty="0">
                <a:solidFill>
                  <a:srgbClr val="118442"/>
                </a:solidFill>
                <a:latin typeface="Trebuchet MS"/>
                <a:cs typeface="Trebuchet MS"/>
              </a:rPr>
              <a:t>(</a:t>
            </a:r>
            <a:r>
              <a:rPr sz="2000" spc="-95" dirty="0">
                <a:solidFill>
                  <a:srgbClr val="118442"/>
                </a:solidFill>
                <a:latin typeface="Trebuchet MS"/>
                <a:cs typeface="Trebuchet MS"/>
              </a:rPr>
              <a:t> </a:t>
            </a:r>
            <a:r>
              <a:rPr sz="2000" spc="125" dirty="0">
                <a:solidFill>
                  <a:srgbClr val="118442"/>
                </a:solidFill>
                <a:latin typeface="Trebuchet MS"/>
                <a:cs typeface="Trebuchet MS"/>
              </a:rPr>
              <a:t>R</a:t>
            </a:r>
            <a:r>
              <a:rPr sz="2000" spc="-95" dirty="0">
                <a:solidFill>
                  <a:srgbClr val="118442"/>
                </a:solidFill>
                <a:latin typeface="Trebuchet MS"/>
                <a:cs typeface="Trebuchet MS"/>
              </a:rPr>
              <a:t> </a:t>
            </a:r>
            <a:r>
              <a:rPr sz="2000" dirty="0">
                <a:solidFill>
                  <a:srgbClr val="118442"/>
                </a:solidFill>
                <a:latin typeface="Trebuchet MS"/>
                <a:cs typeface="Trebuchet MS"/>
              </a:rPr>
              <a:t>G</a:t>
            </a:r>
            <a:r>
              <a:rPr sz="2000" spc="-90" dirty="0">
                <a:solidFill>
                  <a:srgbClr val="118442"/>
                </a:solidFill>
                <a:latin typeface="Trebuchet MS"/>
                <a:cs typeface="Trebuchet MS"/>
              </a:rPr>
              <a:t> </a:t>
            </a:r>
            <a:r>
              <a:rPr sz="2000" spc="195" dirty="0">
                <a:solidFill>
                  <a:srgbClr val="118442"/>
                </a:solidFill>
                <a:latin typeface="Trebuchet MS"/>
                <a:cs typeface="Trebuchet MS"/>
              </a:rPr>
              <a:t>D</a:t>
            </a:r>
            <a:r>
              <a:rPr sz="2000" spc="-95" dirty="0">
                <a:solidFill>
                  <a:srgbClr val="118442"/>
                </a:solidFill>
                <a:latin typeface="Trebuchet MS"/>
                <a:cs typeface="Trebuchet MS"/>
              </a:rPr>
              <a:t> </a:t>
            </a:r>
            <a:r>
              <a:rPr sz="2000" spc="-75" dirty="0">
                <a:solidFill>
                  <a:srgbClr val="118442"/>
                </a:solidFill>
                <a:latin typeface="Trebuchet MS"/>
                <a:cs typeface="Trebuchet MS"/>
              </a:rPr>
              <a:t>) </a:t>
            </a:r>
            <a:r>
              <a:rPr sz="2000" spc="80" dirty="0">
                <a:solidFill>
                  <a:srgbClr val="118442"/>
                </a:solidFill>
                <a:latin typeface="Trebuchet MS"/>
                <a:cs typeface="Trebuchet MS"/>
              </a:rPr>
              <a:t>expenses</a:t>
            </a:r>
            <a:r>
              <a:rPr sz="2000" spc="-90" dirty="0">
                <a:solidFill>
                  <a:srgbClr val="118442"/>
                </a:solidFill>
                <a:latin typeface="Trebuchet MS"/>
                <a:cs typeface="Trebuchet MS"/>
              </a:rPr>
              <a:t> </a:t>
            </a:r>
            <a:r>
              <a:rPr sz="2000" dirty="0">
                <a:solidFill>
                  <a:srgbClr val="118442"/>
                </a:solidFill>
                <a:latin typeface="Trebuchet MS"/>
                <a:cs typeface="Trebuchet MS"/>
              </a:rPr>
              <a:t>are</a:t>
            </a:r>
            <a:r>
              <a:rPr sz="2000" spc="-90" dirty="0">
                <a:solidFill>
                  <a:srgbClr val="118442"/>
                </a:solidFill>
                <a:latin typeface="Trebuchet MS"/>
                <a:cs typeface="Trebuchet MS"/>
              </a:rPr>
              <a:t> </a:t>
            </a:r>
            <a:r>
              <a:rPr sz="2000" spc="50" dirty="0">
                <a:solidFill>
                  <a:srgbClr val="118442"/>
                </a:solidFill>
                <a:latin typeface="Trebuchet MS"/>
                <a:cs typeface="Trebuchet MS"/>
              </a:rPr>
              <a:t>deductable</a:t>
            </a:r>
            <a:r>
              <a:rPr sz="2000" spc="-90" dirty="0">
                <a:solidFill>
                  <a:srgbClr val="118442"/>
                </a:solidFill>
                <a:latin typeface="Trebuchet MS"/>
                <a:cs typeface="Trebuchet MS"/>
              </a:rPr>
              <a:t> </a:t>
            </a:r>
            <a:r>
              <a:rPr sz="2000" spc="-10" dirty="0">
                <a:solidFill>
                  <a:srgbClr val="118442"/>
                </a:solidFill>
                <a:latin typeface="Trebuchet MS"/>
                <a:cs typeface="Trebuchet MS"/>
              </a:rPr>
              <a:t>provided </a:t>
            </a:r>
            <a:r>
              <a:rPr sz="2000" dirty="0">
                <a:solidFill>
                  <a:srgbClr val="118442"/>
                </a:solidFill>
                <a:latin typeface="Trebuchet MS"/>
                <a:cs typeface="Trebuchet MS"/>
              </a:rPr>
              <a:t>they</a:t>
            </a:r>
            <a:r>
              <a:rPr sz="2000" spc="-125" dirty="0">
                <a:solidFill>
                  <a:srgbClr val="118442"/>
                </a:solidFill>
                <a:latin typeface="Trebuchet MS"/>
                <a:cs typeface="Trebuchet MS"/>
              </a:rPr>
              <a:t> </a:t>
            </a:r>
            <a:r>
              <a:rPr sz="2000" dirty="0">
                <a:solidFill>
                  <a:srgbClr val="118442"/>
                </a:solidFill>
                <a:latin typeface="Trebuchet MS"/>
                <a:cs typeface="Trebuchet MS"/>
              </a:rPr>
              <a:t>are</a:t>
            </a:r>
            <a:r>
              <a:rPr sz="2000" spc="-30" dirty="0">
                <a:solidFill>
                  <a:srgbClr val="118442"/>
                </a:solidFill>
                <a:latin typeface="Trebuchet MS"/>
                <a:cs typeface="Trebuchet MS"/>
              </a:rPr>
              <a:t> </a:t>
            </a:r>
            <a:r>
              <a:rPr sz="2000" dirty="0">
                <a:solidFill>
                  <a:srgbClr val="118442"/>
                </a:solidFill>
                <a:latin typeface="Trebuchet MS"/>
                <a:cs typeface="Trebuchet MS"/>
              </a:rPr>
              <a:t>incurred</a:t>
            </a:r>
            <a:r>
              <a:rPr sz="2000" spc="-30" dirty="0">
                <a:solidFill>
                  <a:srgbClr val="118442"/>
                </a:solidFill>
                <a:latin typeface="Trebuchet MS"/>
                <a:cs typeface="Trebuchet MS"/>
              </a:rPr>
              <a:t> </a:t>
            </a:r>
            <a:r>
              <a:rPr sz="2000" spc="60" dirty="0">
                <a:solidFill>
                  <a:srgbClr val="118442"/>
                </a:solidFill>
                <a:latin typeface="Trebuchet MS"/>
                <a:cs typeface="Trebuchet MS"/>
              </a:rPr>
              <a:t>on</a:t>
            </a:r>
            <a:r>
              <a:rPr sz="2000" dirty="0">
                <a:solidFill>
                  <a:srgbClr val="118442"/>
                </a:solidFill>
                <a:latin typeface="Trebuchet MS"/>
                <a:cs typeface="Trebuchet MS"/>
              </a:rPr>
              <a:t>	</a:t>
            </a:r>
            <a:r>
              <a:rPr sz="2000" spc="-10" dirty="0">
                <a:solidFill>
                  <a:srgbClr val="118442"/>
                </a:solidFill>
                <a:latin typeface="Trebuchet MS"/>
                <a:cs typeface="Trebuchet MS"/>
              </a:rPr>
              <a:t>production </a:t>
            </a:r>
            <a:r>
              <a:rPr sz="2000" spc="60" dirty="0">
                <a:solidFill>
                  <a:srgbClr val="118442"/>
                </a:solidFill>
                <a:latin typeface="Trebuchet MS"/>
                <a:cs typeface="Trebuchet MS"/>
              </a:rPr>
              <a:t>income</a:t>
            </a:r>
            <a:r>
              <a:rPr sz="2000" spc="-70" dirty="0">
                <a:solidFill>
                  <a:srgbClr val="118442"/>
                </a:solidFill>
                <a:latin typeface="Trebuchet MS"/>
                <a:cs typeface="Trebuchet MS"/>
              </a:rPr>
              <a:t> </a:t>
            </a:r>
            <a:r>
              <a:rPr sz="2000" spc="-10" dirty="0">
                <a:solidFill>
                  <a:srgbClr val="118442"/>
                </a:solidFill>
                <a:latin typeface="Trebuchet MS"/>
                <a:cs typeface="Trebuchet MS"/>
              </a:rPr>
              <a:t>subject</a:t>
            </a:r>
            <a:r>
              <a:rPr sz="2000" dirty="0">
                <a:solidFill>
                  <a:srgbClr val="118442"/>
                </a:solidFill>
                <a:latin typeface="Trebuchet MS"/>
                <a:cs typeface="Trebuchet MS"/>
              </a:rPr>
              <a:t>	to</a:t>
            </a:r>
            <a:r>
              <a:rPr sz="2000" spc="-114" dirty="0">
                <a:solidFill>
                  <a:srgbClr val="118442"/>
                </a:solidFill>
                <a:latin typeface="Trebuchet MS"/>
                <a:cs typeface="Trebuchet MS"/>
              </a:rPr>
              <a:t> </a:t>
            </a:r>
            <a:r>
              <a:rPr sz="2000" spc="-25" dirty="0">
                <a:solidFill>
                  <a:srgbClr val="118442"/>
                </a:solidFill>
                <a:latin typeface="Trebuchet MS"/>
                <a:cs typeface="Trebuchet MS"/>
              </a:rPr>
              <a:t>tax</a:t>
            </a:r>
            <a:endParaRPr sz="2000" dirty="0">
              <a:latin typeface="Trebuchet MS"/>
              <a:cs typeface="Trebuchet MS"/>
            </a:endParaRPr>
          </a:p>
        </p:txBody>
      </p:sp>
      <p:sp>
        <p:nvSpPr>
          <p:cNvPr id="73" name="object 73"/>
          <p:cNvSpPr txBox="1"/>
          <p:nvPr/>
        </p:nvSpPr>
        <p:spPr>
          <a:xfrm>
            <a:off x="5802899" y="6808490"/>
            <a:ext cx="5688965" cy="1164590"/>
          </a:xfrm>
          <a:prstGeom prst="rect">
            <a:avLst/>
          </a:prstGeom>
        </p:spPr>
        <p:txBody>
          <a:bodyPr vert="horz" wrap="square" lIns="0" tIns="6985" rIns="0" bIns="0" rtlCol="0">
            <a:spAutoFit/>
          </a:bodyPr>
          <a:lstStyle/>
          <a:p>
            <a:pPr marL="21590">
              <a:lnSpc>
                <a:spcPct val="100000"/>
              </a:lnSpc>
              <a:spcBef>
                <a:spcPts val="55"/>
              </a:spcBef>
            </a:pPr>
            <a:r>
              <a:rPr sz="2775" baseline="1501" dirty="0">
                <a:solidFill>
                  <a:srgbClr val="118442"/>
                </a:solidFill>
                <a:latin typeface="Trebuchet MS"/>
                <a:cs typeface="Trebuchet MS"/>
              </a:rPr>
              <a:t>15%</a:t>
            </a:r>
            <a:r>
              <a:rPr sz="2775" spc="-37" baseline="1501" dirty="0">
                <a:solidFill>
                  <a:srgbClr val="118442"/>
                </a:solidFill>
                <a:latin typeface="Trebuchet MS"/>
                <a:cs typeface="Trebuchet MS"/>
              </a:rPr>
              <a:t> </a:t>
            </a:r>
            <a:r>
              <a:rPr sz="1850" dirty="0">
                <a:solidFill>
                  <a:srgbClr val="118442"/>
                </a:solidFill>
                <a:latin typeface="Trebuchet MS"/>
                <a:cs typeface="Trebuchet MS"/>
              </a:rPr>
              <a:t>withholding</a:t>
            </a:r>
            <a:r>
              <a:rPr sz="1850" spc="-25" dirty="0">
                <a:solidFill>
                  <a:srgbClr val="118442"/>
                </a:solidFill>
                <a:latin typeface="Trebuchet MS"/>
                <a:cs typeface="Trebuchet MS"/>
              </a:rPr>
              <a:t> </a:t>
            </a:r>
            <a:r>
              <a:rPr sz="2775" spc="-15" baseline="-3003" dirty="0">
                <a:solidFill>
                  <a:srgbClr val="118442"/>
                </a:solidFill>
                <a:latin typeface="Trebuchet MS"/>
                <a:cs typeface="Trebuchet MS"/>
              </a:rPr>
              <a:t>tax</a:t>
            </a:r>
            <a:r>
              <a:rPr sz="2775" spc="-37" baseline="-3003" dirty="0">
                <a:solidFill>
                  <a:srgbClr val="118442"/>
                </a:solidFill>
                <a:latin typeface="Trebuchet MS"/>
                <a:cs typeface="Trebuchet MS"/>
              </a:rPr>
              <a:t> </a:t>
            </a:r>
            <a:r>
              <a:rPr sz="2775" spc="135" baseline="-4504" dirty="0">
                <a:solidFill>
                  <a:srgbClr val="118442"/>
                </a:solidFill>
                <a:latin typeface="Trebuchet MS"/>
                <a:cs typeface="Trebuchet MS"/>
              </a:rPr>
              <a:t>on</a:t>
            </a:r>
            <a:r>
              <a:rPr sz="2775" spc="-37" baseline="-4504" dirty="0">
                <a:solidFill>
                  <a:srgbClr val="118442"/>
                </a:solidFill>
                <a:latin typeface="Trebuchet MS"/>
                <a:cs typeface="Trebuchet MS"/>
              </a:rPr>
              <a:t> </a:t>
            </a:r>
            <a:r>
              <a:rPr sz="2775" spc="82" baseline="-4504" dirty="0">
                <a:solidFill>
                  <a:srgbClr val="118442"/>
                </a:solidFill>
                <a:latin typeface="Trebuchet MS"/>
                <a:cs typeface="Trebuchet MS"/>
              </a:rPr>
              <a:t>pay</a:t>
            </a:r>
            <a:r>
              <a:rPr sz="2775" spc="82" baseline="-6006" dirty="0">
                <a:solidFill>
                  <a:srgbClr val="118442"/>
                </a:solidFill>
                <a:latin typeface="Trebuchet MS"/>
                <a:cs typeface="Trebuchet MS"/>
              </a:rPr>
              <a:t>ments</a:t>
            </a:r>
            <a:r>
              <a:rPr sz="2775" spc="-52" baseline="-6006" dirty="0">
                <a:solidFill>
                  <a:srgbClr val="118442"/>
                </a:solidFill>
                <a:latin typeface="Trebuchet MS"/>
                <a:cs typeface="Trebuchet MS"/>
              </a:rPr>
              <a:t> </a:t>
            </a:r>
            <a:r>
              <a:rPr sz="2775" spc="112" baseline="-7507" dirty="0">
                <a:solidFill>
                  <a:srgbClr val="118442"/>
                </a:solidFill>
                <a:latin typeface="Trebuchet MS"/>
                <a:cs typeface="Trebuchet MS"/>
              </a:rPr>
              <a:t>made</a:t>
            </a:r>
            <a:endParaRPr sz="2775" baseline="-7507" dirty="0">
              <a:latin typeface="Trebuchet MS"/>
              <a:cs typeface="Trebuchet MS"/>
            </a:endParaRPr>
          </a:p>
          <a:p>
            <a:pPr marL="12700" marR="5080" indent="5715">
              <a:lnSpc>
                <a:spcPct val="97300"/>
              </a:lnSpc>
              <a:spcBef>
                <a:spcPts val="235"/>
              </a:spcBef>
            </a:pPr>
            <a:r>
              <a:rPr sz="2775" spc="-30" baseline="6006" dirty="0">
                <a:solidFill>
                  <a:srgbClr val="118442"/>
                </a:solidFill>
                <a:latin typeface="Trebuchet MS"/>
                <a:cs typeface="Trebuchet MS"/>
              </a:rPr>
              <a:t>in</a:t>
            </a:r>
            <a:r>
              <a:rPr sz="2775" spc="-112" baseline="6006" dirty="0">
                <a:solidFill>
                  <a:srgbClr val="118442"/>
                </a:solidFill>
                <a:latin typeface="Trebuchet MS"/>
                <a:cs typeface="Trebuchet MS"/>
              </a:rPr>
              <a:t> </a:t>
            </a:r>
            <a:r>
              <a:rPr sz="2775" spc="67" baseline="6006" dirty="0">
                <a:solidFill>
                  <a:srgbClr val="118442"/>
                </a:solidFill>
                <a:latin typeface="Trebuchet MS"/>
                <a:cs typeface="Trebuchet MS"/>
              </a:rPr>
              <a:t>respect</a:t>
            </a:r>
            <a:r>
              <a:rPr sz="2775" spc="-112" baseline="6006" dirty="0">
                <a:solidFill>
                  <a:srgbClr val="118442"/>
                </a:solidFill>
                <a:latin typeface="Trebuchet MS"/>
                <a:cs typeface="Trebuchet MS"/>
              </a:rPr>
              <a:t> </a:t>
            </a:r>
            <a:r>
              <a:rPr sz="2775" baseline="3003" dirty="0">
                <a:solidFill>
                  <a:srgbClr val="118442"/>
                </a:solidFill>
                <a:latin typeface="Trebuchet MS"/>
                <a:cs typeface="Trebuchet MS"/>
              </a:rPr>
              <a:t>of</a:t>
            </a:r>
            <a:r>
              <a:rPr sz="2775" spc="-209" baseline="3003" dirty="0">
                <a:solidFill>
                  <a:srgbClr val="118442"/>
                </a:solidFill>
                <a:latin typeface="Trebuchet MS"/>
                <a:cs typeface="Trebuchet MS"/>
              </a:rPr>
              <a:t> </a:t>
            </a:r>
            <a:r>
              <a:rPr sz="2775" spc="-15" baseline="3003" dirty="0">
                <a:solidFill>
                  <a:srgbClr val="118442"/>
                </a:solidFill>
                <a:latin typeface="Trebuchet MS"/>
                <a:cs typeface="Trebuchet MS"/>
              </a:rPr>
              <a:t>externa</a:t>
            </a:r>
            <a:r>
              <a:rPr sz="2775" spc="-15" baseline="1501" dirty="0">
                <a:solidFill>
                  <a:srgbClr val="118442"/>
                </a:solidFill>
                <a:latin typeface="Trebuchet MS"/>
                <a:cs typeface="Trebuchet MS"/>
              </a:rPr>
              <a:t>l</a:t>
            </a:r>
            <a:r>
              <a:rPr sz="2775" spc="-209" baseline="1501" dirty="0">
                <a:solidFill>
                  <a:srgbClr val="118442"/>
                </a:solidFill>
                <a:latin typeface="Trebuchet MS"/>
                <a:cs typeface="Trebuchet MS"/>
              </a:rPr>
              <a:t> </a:t>
            </a:r>
            <a:r>
              <a:rPr sz="1850" spc="75" dirty="0">
                <a:solidFill>
                  <a:srgbClr val="118442"/>
                </a:solidFill>
                <a:latin typeface="Trebuchet MS"/>
                <a:cs typeface="Trebuchet MS"/>
              </a:rPr>
              <a:t>managem</a:t>
            </a:r>
            <a:r>
              <a:rPr sz="2775" spc="112" baseline="-1501" dirty="0">
                <a:solidFill>
                  <a:srgbClr val="118442"/>
                </a:solidFill>
                <a:latin typeface="Trebuchet MS"/>
                <a:cs typeface="Trebuchet MS"/>
              </a:rPr>
              <a:t>e</a:t>
            </a:r>
            <a:r>
              <a:rPr sz="2775" spc="112" baseline="-3003" dirty="0">
                <a:solidFill>
                  <a:srgbClr val="118442"/>
                </a:solidFill>
                <a:latin typeface="Trebuchet MS"/>
                <a:cs typeface="Trebuchet MS"/>
              </a:rPr>
              <a:t>nt</a:t>
            </a:r>
            <a:r>
              <a:rPr sz="2775" spc="-104" baseline="-3003" dirty="0">
                <a:solidFill>
                  <a:srgbClr val="118442"/>
                </a:solidFill>
                <a:latin typeface="Trebuchet MS"/>
                <a:cs typeface="Trebuchet MS"/>
              </a:rPr>
              <a:t> </a:t>
            </a:r>
            <a:r>
              <a:rPr sz="2775" spc="232" baseline="-3003" dirty="0">
                <a:solidFill>
                  <a:srgbClr val="118442"/>
                </a:solidFill>
                <a:latin typeface="Trebuchet MS"/>
                <a:cs typeface="Trebuchet MS"/>
              </a:rPr>
              <a:t>/</a:t>
            </a:r>
            <a:r>
              <a:rPr sz="2775" spc="-127" baseline="-3003" dirty="0">
                <a:solidFill>
                  <a:srgbClr val="118442"/>
                </a:solidFill>
                <a:latin typeface="Trebuchet MS"/>
                <a:cs typeface="Trebuchet MS"/>
              </a:rPr>
              <a:t> </a:t>
            </a:r>
            <a:r>
              <a:rPr sz="2775" baseline="-3003" dirty="0">
                <a:solidFill>
                  <a:srgbClr val="118442"/>
                </a:solidFill>
                <a:latin typeface="Trebuchet MS"/>
                <a:cs typeface="Trebuchet MS"/>
              </a:rPr>
              <a:t>technica</a:t>
            </a:r>
            <a:r>
              <a:rPr sz="2775" baseline="-6006" dirty="0">
                <a:solidFill>
                  <a:srgbClr val="118442"/>
                </a:solidFill>
                <a:latin typeface="Trebuchet MS"/>
                <a:cs typeface="Trebuchet MS"/>
              </a:rPr>
              <a:t>l</a:t>
            </a:r>
            <a:r>
              <a:rPr sz="2775" spc="-209" baseline="-6006" dirty="0">
                <a:solidFill>
                  <a:srgbClr val="118442"/>
                </a:solidFill>
                <a:latin typeface="Trebuchet MS"/>
                <a:cs typeface="Trebuchet MS"/>
              </a:rPr>
              <a:t> </a:t>
            </a:r>
            <a:r>
              <a:rPr sz="2775" spc="-15" baseline="-6006" dirty="0">
                <a:solidFill>
                  <a:srgbClr val="118442"/>
                </a:solidFill>
                <a:latin typeface="Trebuchet MS"/>
                <a:cs typeface="Trebuchet MS"/>
              </a:rPr>
              <a:t>fees, </a:t>
            </a:r>
            <a:r>
              <a:rPr sz="2775" spc="-30" baseline="6006" dirty="0">
                <a:solidFill>
                  <a:srgbClr val="118442"/>
                </a:solidFill>
                <a:latin typeface="Trebuchet MS"/>
                <a:cs typeface="Trebuchet MS"/>
              </a:rPr>
              <a:t>inter</a:t>
            </a:r>
            <a:r>
              <a:rPr sz="2775" spc="-30" baseline="4504" dirty="0">
                <a:solidFill>
                  <a:srgbClr val="118442"/>
                </a:solidFill>
                <a:latin typeface="Trebuchet MS"/>
                <a:cs typeface="Trebuchet MS"/>
              </a:rPr>
              <a:t>est</a:t>
            </a:r>
            <a:r>
              <a:rPr sz="2775" spc="-135" baseline="4504" dirty="0">
                <a:solidFill>
                  <a:srgbClr val="118442"/>
                </a:solidFill>
                <a:latin typeface="Trebuchet MS"/>
                <a:cs typeface="Trebuchet MS"/>
              </a:rPr>
              <a:t> </a:t>
            </a:r>
            <a:r>
              <a:rPr sz="2775" spc="120" baseline="4504" dirty="0">
                <a:solidFill>
                  <a:srgbClr val="118442"/>
                </a:solidFill>
                <a:latin typeface="Trebuchet MS"/>
                <a:cs typeface="Trebuchet MS"/>
              </a:rPr>
              <a:t>and</a:t>
            </a:r>
            <a:r>
              <a:rPr sz="2775" spc="-135" baseline="4504" dirty="0">
                <a:solidFill>
                  <a:srgbClr val="118442"/>
                </a:solidFill>
                <a:latin typeface="Trebuchet MS"/>
                <a:cs typeface="Trebuchet MS"/>
              </a:rPr>
              <a:t> </a:t>
            </a:r>
            <a:r>
              <a:rPr sz="2775" baseline="3003" dirty="0">
                <a:solidFill>
                  <a:srgbClr val="118442"/>
                </a:solidFill>
                <a:latin typeface="Trebuchet MS"/>
                <a:cs typeface="Trebuchet MS"/>
              </a:rPr>
              <a:t>roy</a:t>
            </a:r>
            <a:r>
              <a:rPr sz="2775" baseline="1501" dirty="0">
                <a:solidFill>
                  <a:srgbClr val="118442"/>
                </a:solidFill>
                <a:latin typeface="Trebuchet MS"/>
                <a:cs typeface="Trebuchet MS"/>
              </a:rPr>
              <a:t>alties</a:t>
            </a:r>
            <a:r>
              <a:rPr sz="2775" spc="-127" baseline="1501" dirty="0">
                <a:solidFill>
                  <a:srgbClr val="118442"/>
                </a:solidFill>
                <a:latin typeface="Trebuchet MS"/>
                <a:cs typeface="Trebuchet MS"/>
              </a:rPr>
              <a:t> </a:t>
            </a:r>
            <a:r>
              <a:rPr sz="1850" dirty="0">
                <a:solidFill>
                  <a:srgbClr val="118442"/>
                </a:solidFill>
                <a:latin typeface="Trebuchet MS"/>
                <a:cs typeface="Trebuchet MS"/>
              </a:rPr>
              <a:t>related</a:t>
            </a:r>
            <a:r>
              <a:rPr sz="1850" spc="-114" dirty="0">
                <a:solidFill>
                  <a:srgbClr val="118442"/>
                </a:solidFill>
                <a:latin typeface="Trebuchet MS"/>
                <a:cs typeface="Trebuchet MS"/>
              </a:rPr>
              <a:t> </a:t>
            </a:r>
            <a:r>
              <a:rPr sz="2775" baseline="-1501" dirty="0">
                <a:solidFill>
                  <a:srgbClr val="118442"/>
                </a:solidFill>
                <a:latin typeface="Trebuchet MS"/>
                <a:cs typeface="Trebuchet MS"/>
              </a:rPr>
              <a:t>to</a:t>
            </a:r>
            <a:r>
              <a:rPr sz="2775" spc="-127" baseline="-1501" dirty="0">
                <a:solidFill>
                  <a:srgbClr val="118442"/>
                </a:solidFill>
                <a:latin typeface="Trebuchet MS"/>
                <a:cs typeface="Trebuchet MS"/>
              </a:rPr>
              <a:t> </a:t>
            </a:r>
            <a:r>
              <a:rPr sz="2775" spc="-15" baseline="-1501" dirty="0">
                <a:solidFill>
                  <a:srgbClr val="118442"/>
                </a:solidFill>
                <a:latin typeface="Trebuchet MS"/>
                <a:cs typeface="Trebuchet MS"/>
              </a:rPr>
              <a:t>m</a:t>
            </a:r>
            <a:r>
              <a:rPr sz="2775" spc="-15" baseline="-3003" dirty="0">
                <a:solidFill>
                  <a:srgbClr val="118442"/>
                </a:solidFill>
                <a:latin typeface="Trebuchet MS"/>
                <a:cs typeface="Trebuchet MS"/>
              </a:rPr>
              <a:t>anufacturing </a:t>
            </a:r>
            <a:r>
              <a:rPr sz="2775" spc="75" baseline="1501" dirty="0">
                <a:solidFill>
                  <a:srgbClr val="118442"/>
                </a:solidFill>
                <a:latin typeface="Trebuchet MS"/>
                <a:cs typeface="Trebuchet MS"/>
              </a:rPr>
              <a:t>inco</a:t>
            </a:r>
            <a:r>
              <a:rPr sz="1850" spc="50" dirty="0">
                <a:solidFill>
                  <a:srgbClr val="118442"/>
                </a:solidFill>
                <a:latin typeface="Trebuchet MS"/>
                <a:cs typeface="Trebuchet MS"/>
              </a:rPr>
              <a:t>me</a:t>
            </a:r>
            <a:endParaRPr sz="1850" dirty="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TotalTime>
  <Words>2345</Words>
  <Application>Microsoft Office PowerPoint</Application>
  <PresentationFormat>Custom</PresentationFormat>
  <Paragraphs>452</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Narrow</vt:lpstr>
      <vt:lpstr>Calibri</vt:lpstr>
      <vt:lpstr>Century Gothic</vt:lpstr>
      <vt:lpstr>Century Schoolbook</vt:lpstr>
      <vt:lpstr>Times New Roman</vt:lpstr>
      <vt:lpstr>Trebuchet MS</vt:lpstr>
      <vt:lpstr>Univers</vt:lpstr>
      <vt:lpstr>Office Theme</vt:lpstr>
      <vt:lpstr>PowerPoint Presentation</vt:lpstr>
      <vt:lpstr>UNCDF First Annual Investment Forum: Capital Pathways for Frontier Economies September 22, 2022</vt:lpstr>
      <vt:lpstr>PowerPoint Presentation</vt:lpstr>
      <vt:lpstr>PowerPoint Presentation</vt:lpstr>
      <vt:lpstr>Lesotho’s Trade with the World</vt:lpstr>
      <vt:lpstr>PowerPoint Presentation</vt:lpstr>
      <vt:lpstr>PowerPoint Presentation</vt:lpstr>
      <vt:lpstr>“we are a stable nation”</vt:lpstr>
      <vt:lpstr>Why Invest In Lesotho</vt:lpstr>
      <vt:lpstr>Why Invest In Lesotho</vt:lpstr>
      <vt:lpstr>Why Invest In Lesotho</vt:lpstr>
      <vt:lpstr>Why Invest In Lesotho</vt:lpstr>
      <vt:lpstr>Manufacturing Investment Opportunities</vt:lpstr>
      <vt:lpstr>Manufacturing Investment Opportunities</vt:lpstr>
      <vt:lpstr>Manufacturing Investment Opportunities</vt:lpstr>
      <vt:lpstr>Agriculture &amp; Agro-processing Investment Opportunities</vt:lpstr>
      <vt:lpstr>Agriculture &amp; Agro-processing Investment Opportunities</vt:lpstr>
      <vt:lpstr>Agriculture &amp; Agro-processing Investment Opportunities</vt:lpstr>
      <vt:lpstr>Agriculture &amp; Agro-processing Investment Opportunities</vt:lpstr>
      <vt:lpstr>Technology &amp; Innovation Investment Opportunities</vt:lpstr>
      <vt:lpstr>Technology &amp; Innovation Investment Opportunities</vt:lpstr>
      <vt:lpstr>Tourism &amp; Hospitality Investment Opportunities</vt:lpstr>
      <vt:lpstr>Tourism &amp; Hospitality Investment Opportunities</vt:lpstr>
      <vt:lpstr>Infrastructure Development Investment Opportunities</vt:lpstr>
      <vt:lpstr>Infrastructure Development Investment Opportunities</vt:lpstr>
      <vt:lpstr>Further information and contact details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Lesotho Investment Opportunities</dc:title>
  <dc:creator>Phomotso Sematlane</dc:creator>
  <cp:lastModifiedBy>Phomotso Sematlane</cp:lastModifiedBy>
  <cp:revision>13</cp:revision>
  <dcterms:created xsi:type="dcterms:W3CDTF">2022-02-18T15:39:31Z</dcterms:created>
  <dcterms:modified xsi:type="dcterms:W3CDTF">2022-11-06T08:15:04Z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2021-10-24T00:00:00Z</vt:filetime>
  </property>
  <property fmtid="{D5CDD505-2E9C-101B-9397-08002B2CF9AE}" pid="3" name="Creator">
    <vt:lpwstr>Adobe InDesign CC 14.0 (Windows)</vt:lpwstr>
  </property>
  <property fmtid="{D5CDD505-2E9C-101B-9397-08002B2CF9AE}" pid="4" name="LastSaved">
    <vt:filetime>2022-02-18T00:00:00Z</vt:filetime>
  </property>
</Properties>
</file>